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2" r:id="rId3"/>
    <p:sldId id="288" r:id="rId4"/>
    <p:sldId id="289" r:id="rId5"/>
    <p:sldId id="290" r:id="rId6"/>
    <p:sldId id="291" r:id="rId7"/>
    <p:sldId id="279" r:id="rId8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orient="horz" pos="2260" userDrawn="1">
          <p15:clr>
            <a:srgbClr val="A4A3A4"/>
          </p15:clr>
        </p15:guide>
        <p15:guide id="4" orient="horz" pos="2360" userDrawn="1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66FF"/>
    <a:srgbClr val="009900"/>
    <a:srgbClr val="CC99FF"/>
    <a:srgbClr val="FFFF00"/>
    <a:srgbClr val="CCFF33"/>
    <a:srgbClr val="FFCC00"/>
    <a:srgbClr val="0066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8605" autoAdjust="0"/>
  </p:normalViewPr>
  <p:slideViewPr>
    <p:cSldViewPr>
      <p:cViewPr varScale="1">
        <p:scale>
          <a:sx n="70" d="100"/>
          <a:sy n="70" d="100"/>
        </p:scale>
        <p:origin x="678" y="78"/>
      </p:cViewPr>
      <p:guideLst>
        <p:guide orient="horz" pos="2160"/>
        <p:guide orient="horz" pos="2260"/>
        <p:guide orient="horz" pos="23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26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52D2226-98AC-4AFE-B657-9ACF05BF8FD0}" type="datetimeFigureOut">
              <a:rPr lang="el-GR"/>
              <a:pPr>
                <a:defRPr/>
              </a:pPr>
              <a:t>23/11/2022</a:t>
            </a:fld>
            <a:endParaRPr lang="el-GR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41AAB4E-E169-46CC-8BF9-2083DCFEBB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011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A61F134-0110-4EC4-8FC8-99A49C73476D}" type="datetimeFigureOut">
              <a:rPr lang="el-GR"/>
              <a:pPr>
                <a:defRPr/>
              </a:pPr>
              <a:t>23/11/2022</a:t>
            </a:fld>
            <a:endParaRPr lang="el-G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6D483E2-2519-4019-9C93-C7C9A787EE4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404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D483E2-2519-4019-9C93-C7C9A787EE46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6835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D483E2-2519-4019-9C93-C7C9A787EE46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90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D483E2-2519-4019-9C93-C7C9A787EE46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852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D483E2-2519-4019-9C93-C7C9A787EE46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9102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D483E2-2519-4019-9C93-C7C9A787EE46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738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"/>
          <a:stretch>
            <a:fillRect/>
          </a:stretch>
        </p:blipFill>
        <p:spPr bwMode="auto">
          <a:xfrm>
            <a:off x="0" y="6592888"/>
            <a:ext cx="9144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          HIGH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95250"/>
            <a:ext cx="97155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2"/>
          <p:cNvSpPr>
            <a:spLocks noChangeShapeType="1"/>
          </p:cNvSpPr>
          <p:nvPr userDrawn="1"/>
        </p:nvSpPr>
        <p:spPr bwMode="auto">
          <a:xfrm>
            <a:off x="1116013" y="1268413"/>
            <a:ext cx="7645400" cy="0"/>
          </a:xfrm>
          <a:prstGeom prst="line">
            <a:avLst/>
          </a:prstGeom>
          <a:noFill/>
          <a:ln w="190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894" y="428604"/>
            <a:ext cx="6215106" cy="128588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305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161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96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r">
              <a:defRPr lang="el-GR" sz="32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650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402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531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687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027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913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552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251520" y="1916113"/>
            <a:ext cx="8784976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defTabSz="179388">
              <a:tabLst>
                <a:tab pos="88900" algn="l"/>
                <a:tab pos="8428038" algn="l"/>
              </a:tabLst>
              <a:defRPr/>
            </a:pPr>
            <a:r>
              <a:rPr lang="el-GR" altLang="en-US" sz="2000" b="1" i="1" dirty="0">
                <a:solidFill>
                  <a:srgbClr val="C00000"/>
                </a:solidFill>
                <a:latin typeface="Cambria" pitchFamily="18" charset="0"/>
              </a:rPr>
              <a:t>Ενίσχυση της Ικανότητας των Δικαιούχων </a:t>
            </a:r>
          </a:p>
          <a:p>
            <a:pPr algn="ctr" defTabSz="179388">
              <a:tabLst>
                <a:tab pos="88900" algn="l"/>
                <a:tab pos="8428038" algn="l"/>
              </a:tabLst>
              <a:defRPr/>
            </a:pPr>
            <a:r>
              <a:rPr lang="el-GR" altLang="en-US" sz="2000" b="1" i="1" dirty="0">
                <a:solidFill>
                  <a:srgbClr val="C00000"/>
                </a:solidFill>
                <a:latin typeface="Cambria" pitchFamily="18" charset="0"/>
              </a:rPr>
              <a:t>Πρόγραμμα «Τεχνική Βοήθεια και Υποστήριξη Δικαιούχων 2021-2027» </a:t>
            </a:r>
          </a:p>
          <a:p>
            <a:pPr algn="ctr" eaLnBrk="1" hangingPunct="1"/>
            <a:endParaRPr lang="en-US" altLang="en-US" sz="16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 eaLnBrk="1" hangingPunct="1"/>
            <a:r>
              <a:rPr lang="el-GR" altLang="en-US" sz="2400" b="1" i="1" dirty="0">
                <a:solidFill>
                  <a:srgbClr val="4D4D4D"/>
                </a:solidFill>
                <a:latin typeface="Verdana" pitchFamily="34" charset="0"/>
              </a:rPr>
              <a:t>  </a:t>
            </a:r>
            <a:endParaRPr lang="en-GB" altLang="en-US" sz="2400" b="1" i="1" dirty="0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2051" name="Rectangle 26"/>
          <p:cNvSpPr>
            <a:spLocks noChangeArrowheads="1"/>
          </p:cNvSpPr>
          <p:nvPr/>
        </p:nvSpPr>
        <p:spPr bwMode="auto">
          <a:xfrm>
            <a:off x="0" y="4221163"/>
            <a:ext cx="914400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defRPr/>
            </a:pPr>
            <a:endParaRPr lang="el-GR" altLang="en-US" sz="1600" b="1" i="1" dirty="0">
              <a:solidFill>
                <a:srgbClr val="002060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600" b="1" i="1" dirty="0">
              <a:solidFill>
                <a:srgbClr val="002060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600" b="1" i="1" dirty="0">
              <a:solidFill>
                <a:srgbClr val="002060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r>
              <a:rPr lang="el-GR" altLang="en-US" sz="1600" b="1" i="1" dirty="0">
                <a:solidFill>
                  <a:srgbClr val="002060"/>
                </a:solidFill>
                <a:latin typeface="Cambria" pitchFamily="18" charset="0"/>
              </a:rPr>
              <a:t>Ειδική Υπηρεσία Στρατηγικής, Σχεδιασμού  και Αξιολόγησης</a:t>
            </a:r>
          </a:p>
          <a:p>
            <a:pPr algn="ctr" eaLnBrk="1" hangingPunct="1">
              <a:defRPr/>
            </a:pPr>
            <a:r>
              <a:rPr lang="el-GR" altLang="en-US" sz="1600" b="1" i="1" dirty="0">
                <a:solidFill>
                  <a:srgbClr val="C00000"/>
                </a:solidFill>
                <a:latin typeface="Cambria" pitchFamily="18" charset="0"/>
              </a:rPr>
              <a:t>Εθνική Αρχή Συντονισμού ΕΣΠΑ</a:t>
            </a:r>
          </a:p>
          <a:p>
            <a:pPr algn="ctr" eaLnBrk="1" hangingPunct="1">
              <a:defRPr/>
            </a:pPr>
            <a:endParaRPr lang="el-GR" altLang="en-US" sz="1600" b="1" i="1" dirty="0">
              <a:solidFill>
                <a:srgbClr val="002060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400" b="1" i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400" b="1" i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400" b="1" i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400" b="1" i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400" b="1" i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r>
              <a:rPr lang="el-GR" altLang="en-US" sz="1400" b="1" i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Νοέμβριος   2022</a:t>
            </a:r>
          </a:p>
          <a:p>
            <a:pPr algn="ctr" eaLnBrk="1" hangingPunct="1">
              <a:defRPr/>
            </a:pPr>
            <a:r>
              <a:rPr lang="el-GR" altLang="en-US" sz="1400" b="1" i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endParaRPr lang="en-US" altLang="en-US" sz="1400" b="1" i="1" dirty="0">
              <a:solidFill>
                <a:srgbClr val="002060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n-US" altLang="en-US" sz="1600" b="1" i="1" dirty="0">
              <a:solidFill>
                <a:srgbClr val="002060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el-GR" altLang="en-US" sz="1600" b="1" i="1" dirty="0">
              <a:solidFill>
                <a:srgbClr val="002060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r>
              <a:rPr lang="en-US" altLang="en-US" sz="1600" b="1" dirty="0">
                <a:solidFill>
                  <a:srgbClr val="4D4D4D"/>
                </a:solidFill>
                <a:latin typeface="Cambria" pitchFamily="18" charset="0"/>
              </a:rPr>
              <a:t>  </a:t>
            </a:r>
            <a:endParaRPr lang="el-GR" altLang="en-US" sz="1600" b="1" dirty="0">
              <a:solidFill>
                <a:srgbClr val="4D4D4D"/>
              </a:solidFill>
              <a:latin typeface="Cambria" pitchFamily="18" charset="0"/>
            </a:endParaRPr>
          </a:p>
        </p:txBody>
      </p:sp>
      <p:pic>
        <p:nvPicPr>
          <p:cNvPr id="2052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3716338"/>
            <a:ext cx="805497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Εικόνα 7" descr="C:\Users\alagia\AppData\Local\Microsoft\Windows\Temporary Internet Files\Content.Outlook\FDR31R9W\Logo_Anaptyxis_Ependyseon_doc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9872" y="188640"/>
            <a:ext cx="2345690" cy="15841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C4043C67-E091-2926-B2A6-999E45428EA4}"/>
              </a:ext>
            </a:extLst>
          </p:cNvPr>
          <p:cNvGrpSpPr/>
          <p:nvPr/>
        </p:nvGrpSpPr>
        <p:grpSpPr>
          <a:xfrm>
            <a:off x="88256" y="6093296"/>
            <a:ext cx="8876232" cy="648072"/>
            <a:chOff x="88256" y="6165304"/>
            <a:chExt cx="8876232" cy="648072"/>
          </a:xfrm>
        </p:grpSpPr>
        <p:pic>
          <p:nvPicPr>
            <p:cNvPr id="3" name="Εικόνα 2" descr="C:\Users\aromanou\Desktop\ESPA 2021-2027 RGB_crop.jpg">
              <a:extLst>
                <a:ext uri="{FF2B5EF4-FFF2-40B4-BE49-F238E27FC236}">
                  <a16:creationId xmlns:a16="http://schemas.microsoft.com/office/drawing/2014/main" id="{23EBF7F7-F97D-8D55-BC4A-7CEA827D8C73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165304"/>
              <a:ext cx="864096" cy="6480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Εικόνα 3">
              <a:extLst>
                <a:ext uri="{FF2B5EF4-FFF2-40B4-BE49-F238E27FC236}">
                  <a16:creationId xmlns:a16="http://schemas.microsoft.com/office/drawing/2014/main" id="{EF2A5647-7514-18EA-5228-D01B6D301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56" y="6309320"/>
              <a:ext cx="2683544" cy="5000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588"/>
            <a:ext cx="228601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70107"/>
              </p:ext>
            </p:extLst>
          </p:nvPr>
        </p:nvGraphicFramePr>
        <p:xfrm>
          <a:off x="2435086" y="6033052"/>
          <a:ext cx="5521289" cy="49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1289">
                  <a:extLst>
                    <a:ext uri="{9D8B030D-6E8A-4147-A177-3AD203B41FA5}">
                      <a16:colId xmlns:a16="http://schemas.microsoft.com/office/drawing/2014/main" val="2583901925"/>
                    </a:ext>
                  </a:extLst>
                </a:gridCol>
              </a:tblGrid>
              <a:tr h="492292">
                <a:tc>
                  <a:txBody>
                    <a:bodyPr/>
                    <a:lstStyle/>
                    <a:p>
                      <a:endParaRPr lang="el-GR" i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639952"/>
                  </a:ext>
                </a:extLst>
              </a:tr>
            </a:tbl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467544" y="620688"/>
            <a:ext cx="8460431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l-GR" sz="1600" b="1" dirty="0">
                <a:solidFill>
                  <a:srgbClr val="FF0000"/>
                </a:solidFill>
              </a:rPr>
              <a:t>Ενίσχυση της Διοικητικής Ικανότητας Δικαιούχων </a:t>
            </a:r>
            <a:endParaRPr lang="el-GR" sz="1600" b="1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2 Άξονες προτεραιότητας στο Πρόγραμμα Τεχνική Βοήθεια και Υποστήριξη Δικαιούχων 2021-2027 με συγχρηματοδότηση από το ΕΤΠΑ και το ΕΚΤ+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Συνολικός προϋπολογισμός 100 εκ ευρώ Δημόσια Δαπάνη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Υλοποίηση μέσω «χρηματοδότησης που </a:t>
            </a:r>
            <a:r>
              <a:rPr lang="el-GR" sz="1600"/>
              <a:t>δεν συνδέεται </a:t>
            </a:r>
            <a:r>
              <a:rPr lang="el-GR" sz="1600" dirty="0"/>
              <a:t>με δαπάνες» και στη βάση ενός οδικού χάρτη ο οποίος είναι υπό διαμόρφωση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Τομείς Προτεραιότητας : στερεά απόβλητα, λύματα, έρευνα και καινοτομία,  ενέργεια, αστική κινητικότητα συμπεριλαμβανομένης της e-κινητικότητας, υποστήριξη στην υλοποίηση των ολοκληρωμένων χωρικών στρατηγικών, καθώς και παρεμβάσεις του ΕΚΤ+, όπως ενεργητικές πολιτικές απασχόλησης, απασχόληση των νέων, κοινωνική ένταξη, κοινωνική καινοτομία, κοινωνική οικονομία, </a:t>
            </a:r>
            <a:r>
              <a:rPr lang="el-GR" sz="1600" dirty="0" err="1"/>
              <a:t>child</a:t>
            </a:r>
            <a:r>
              <a:rPr lang="el-GR" sz="1600" dirty="0"/>
              <a:t> </a:t>
            </a:r>
            <a:r>
              <a:rPr lang="el-GR" sz="1600" dirty="0" err="1"/>
              <a:t>guarantee</a:t>
            </a:r>
            <a:r>
              <a:rPr lang="el-GR" sz="1600" dirty="0"/>
              <a:t>, κα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270842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588"/>
            <a:ext cx="228601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70107"/>
              </p:ext>
            </p:extLst>
          </p:nvPr>
        </p:nvGraphicFramePr>
        <p:xfrm>
          <a:off x="2435086" y="6033052"/>
          <a:ext cx="5521289" cy="49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1289">
                  <a:extLst>
                    <a:ext uri="{9D8B030D-6E8A-4147-A177-3AD203B41FA5}">
                      <a16:colId xmlns:a16="http://schemas.microsoft.com/office/drawing/2014/main" val="2583901925"/>
                    </a:ext>
                  </a:extLst>
                </a:gridCol>
              </a:tblGrid>
              <a:tr h="492292">
                <a:tc>
                  <a:txBody>
                    <a:bodyPr/>
                    <a:lstStyle/>
                    <a:p>
                      <a:endParaRPr lang="el-GR" i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639952"/>
                  </a:ext>
                </a:extLst>
              </a:tr>
            </a:tbl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467544" y="620688"/>
            <a:ext cx="846043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l-GR" sz="1600" b="1" dirty="0">
                <a:solidFill>
                  <a:srgbClr val="FF0000"/>
                </a:solidFill>
              </a:rPr>
              <a:t>Στόχοι :</a:t>
            </a:r>
            <a:endParaRPr lang="el-GR" sz="1600" b="1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Διασφάλιση της απαιτούμενης τεχνογνωσίας και υποστήριξης στο σχεδιασμό και υλοποίηση των έργων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Έγκυρη και έγκαιρη ωρίμανση έργων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Διασφάλιση τήρησης των κανόνων θεσμικού πλαισίου και ΣΔΕ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Επίσπευση των διαδικασιών προκήρυξης, ανάθεσης και επίβλεψης των έργων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Έγκυρη και έγκαιρη ενημέρωση των πληροφοριακών συστημάτων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568885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588"/>
            <a:ext cx="228601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70107"/>
              </p:ext>
            </p:extLst>
          </p:nvPr>
        </p:nvGraphicFramePr>
        <p:xfrm>
          <a:off x="2435086" y="6033052"/>
          <a:ext cx="5521289" cy="49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1289">
                  <a:extLst>
                    <a:ext uri="{9D8B030D-6E8A-4147-A177-3AD203B41FA5}">
                      <a16:colId xmlns:a16="http://schemas.microsoft.com/office/drawing/2014/main" val="2583901925"/>
                    </a:ext>
                  </a:extLst>
                </a:gridCol>
              </a:tblGrid>
              <a:tr h="492292">
                <a:tc>
                  <a:txBody>
                    <a:bodyPr/>
                    <a:lstStyle/>
                    <a:p>
                      <a:endParaRPr lang="el-GR" i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639952"/>
                  </a:ext>
                </a:extLst>
              </a:tr>
            </a:tbl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467544" y="620688"/>
            <a:ext cx="8460431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l-GR" sz="1600" b="1" dirty="0">
                <a:solidFill>
                  <a:srgbClr val="FF0000"/>
                </a:solidFill>
              </a:rPr>
              <a:t>Βασικές Ομάδες Εργασιών :</a:t>
            </a:r>
            <a:endParaRPr lang="el-GR" sz="1600" b="1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b="1" dirty="0"/>
              <a:t>Ευνοϊκότερο Θεσμικό περιβάλλον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Εξειδίκευση των διαδικασιών του ΣΔΕ ανά κατηγορία δικαιούχου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Συνεχή ενημέρωση για τις διαδικασίες του ΣΔΕ 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b="1" dirty="0"/>
              <a:t>Στρατηγικός Σχεδιασμός και Συντονισμός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 err="1"/>
              <a:t>Στοχευμένη</a:t>
            </a:r>
            <a:r>
              <a:rPr lang="el-GR" sz="1600" dirty="0"/>
              <a:t> υποστήριξη για την εφαρμογή των Οδηγιών όπως ολιστική προσέγγιση για τα νερά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 err="1"/>
              <a:t>Στοχευμένη</a:t>
            </a:r>
            <a:r>
              <a:rPr lang="el-GR" sz="1600" dirty="0"/>
              <a:t> υποστήριξη μέσω της </a:t>
            </a:r>
            <a:r>
              <a:rPr lang="el-GR" sz="1600" dirty="0" err="1"/>
              <a:t>ΕΤΕπ</a:t>
            </a:r>
            <a:r>
              <a:rPr lang="el-GR" sz="1600" dirty="0"/>
              <a:t> για τομείς όπως η ενεργειακή μετάβαση, απορρίμματα και ολοκληρωμένη χωρική ανάπτυξη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375946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588"/>
            <a:ext cx="228601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70107"/>
              </p:ext>
            </p:extLst>
          </p:nvPr>
        </p:nvGraphicFramePr>
        <p:xfrm>
          <a:off x="2435086" y="6033052"/>
          <a:ext cx="5521289" cy="49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1289">
                  <a:extLst>
                    <a:ext uri="{9D8B030D-6E8A-4147-A177-3AD203B41FA5}">
                      <a16:colId xmlns:a16="http://schemas.microsoft.com/office/drawing/2014/main" val="2583901925"/>
                    </a:ext>
                  </a:extLst>
                </a:gridCol>
              </a:tblGrid>
              <a:tr h="492292">
                <a:tc>
                  <a:txBody>
                    <a:bodyPr/>
                    <a:lstStyle/>
                    <a:p>
                      <a:endParaRPr lang="el-GR" i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639952"/>
                  </a:ext>
                </a:extLst>
              </a:tr>
            </a:tbl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467544" y="620688"/>
            <a:ext cx="8460431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l-GR" sz="1600" b="1" dirty="0">
                <a:solidFill>
                  <a:srgbClr val="FF0000"/>
                </a:solidFill>
              </a:rPr>
              <a:t>Βασικές Ομάδες Εργασιών :</a:t>
            </a:r>
            <a:endParaRPr lang="el-GR" sz="1600" b="1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b="1" dirty="0"/>
              <a:t>Οργάνωση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Υποστήριξη στην εφαρμογή του Νόμου περί δημοσίων συμβάσεων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Υποστήριξη στην υλοποίηση των χωρικών παρεμβάσεων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Υποστήριξη στην προετοιμασία φακέλων ΥΓΟΣ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Υποστήριξη στην υλοποίηση έργων διαχείρισης απορριμμάτων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Υποστήριξη στο σχεδιασμό και υλοποίηση δράσεων ΕΚΤ+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354421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588"/>
            <a:ext cx="228601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70107"/>
              </p:ext>
            </p:extLst>
          </p:nvPr>
        </p:nvGraphicFramePr>
        <p:xfrm>
          <a:off x="2435086" y="6033052"/>
          <a:ext cx="5521289" cy="49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1289">
                  <a:extLst>
                    <a:ext uri="{9D8B030D-6E8A-4147-A177-3AD203B41FA5}">
                      <a16:colId xmlns:a16="http://schemas.microsoft.com/office/drawing/2014/main" val="2583901925"/>
                    </a:ext>
                  </a:extLst>
                </a:gridCol>
              </a:tblGrid>
              <a:tr h="492292">
                <a:tc>
                  <a:txBody>
                    <a:bodyPr/>
                    <a:lstStyle/>
                    <a:p>
                      <a:endParaRPr lang="el-GR" i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639952"/>
                  </a:ext>
                </a:extLst>
              </a:tr>
            </a:tbl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467544" y="620688"/>
            <a:ext cx="846043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l-GR" sz="1600" b="1" dirty="0">
                <a:solidFill>
                  <a:srgbClr val="FF0000"/>
                </a:solidFill>
              </a:rPr>
              <a:t>Βασικές Ομάδες Εργασιών :</a:t>
            </a:r>
            <a:endParaRPr lang="el-GR" sz="1600" b="1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b="1" dirty="0"/>
              <a:t>Ανθρώπινο Δυναμικό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Κατάρτιση στελεχών δικαιούχων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Κατάρτιση αιρετών σε θέματα ΕΣΠΑ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Εξειδικευμένο προσωπικό στους αδύναμους δικαιούχους κυρίως την Τοπική Αυτοδιοίκηση και τους φορείς της 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1600" dirty="0"/>
              <a:t>Έκδοση Εξειδικευμένων Οδηγών σχεδιασμού και υλοποίησης δράσεων στους τομείς προτεραιότητας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l-GR" sz="16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121202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8604250" y="6640513"/>
            <a:ext cx="647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0F8540B2-1823-44FE-ABE0-C7A1DB951F7B}" type="slidenum">
              <a:rPr lang="el-GR" altLang="en-US" sz="1000" b="1">
                <a:solidFill>
                  <a:srgbClr val="4D4D4D"/>
                </a:solidFill>
                <a:latin typeface="Verdana" pitchFamily="34" charset="0"/>
              </a:rPr>
              <a:pPr algn="ctr" eaLnBrk="1" hangingPunct="1">
                <a:spcBef>
                  <a:spcPct val="50000"/>
                </a:spcBef>
              </a:pPr>
              <a:t>7</a:t>
            </a:fld>
            <a:endParaRPr lang="el-GR" altLang="en-US" sz="1000" b="1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971550" y="549275"/>
            <a:ext cx="72009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40000"/>
              </a:spcBef>
              <a:buFontTx/>
              <a:buBlip>
                <a:blip r:embed="rId2"/>
              </a:buBlip>
            </a:pPr>
            <a:endParaRPr lang="el-GR" altLang="en-US" sz="2800" dirty="0">
              <a:latin typeface="Calibri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40000"/>
              </a:spcBef>
              <a:buFontTx/>
              <a:buBlip>
                <a:blip r:embed="rId2"/>
              </a:buBlip>
            </a:pPr>
            <a:endParaRPr lang="el-GR" altLang="en-US" sz="2800" dirty="0">
              <a:latin typeface="Calibri" pitchFamily="34" charset="0"/>
            </a:endParaRPr>
          </a:p>
          <a:p>
            <a:pPr algn="ctr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altLang="en-US" sz="2800" b="1" dirty="0">
                <a:solidFill>
                  <a:srgbClr val="4D4D4D"/>
                </a:solidFill>
                <a:latin typeface="Cambria" pitchFamily="18" charset="0"/>
              </a:rPr>
              <a:t>       </a:t>
            </a:r>
            <a:r>
              <a:rPr lang="el-GR" altLang="en-US" sz="2800" b="1" i="1" dirty="0">
                <a:solidFill>
                  <a:srgbClr val="4D4D4D"/>
                </a:solidFill>
                <a:latin typeface="Cambria" pitchFamily="18" charset="0"/>
              </a:rPr>
              <a:t>Ευχαριστώ  για την προσοχή σας </a:t>
            </a:r>
          </a:p>
          <a:p>
            <a:pPr algn="ctr" eaLnBrk="1" hangingPunct="1"/>
            <a:endParaRPr lang="en-US" altLang="en-US" i="1" dirty="0">
              <a:solidFill>
                <a:srgbClr val="4D4D4D"/>
              </a:solidFill>
            </a:endParaRPr>
          </a:p>
          <a:p>
            <a:pPr algn="ctr" eaLnBrk="1" hangingPunct="1"/>
            <a:endParaRPr lang="el-GR" altLang="en-US" i="1" dirty="0">
              <a:solidFill>
                <a:srgbClr val="4D4D4D"/>
              </a:solidFill>
            </a:endParaRPr>
          </a:p>
          <a:p>
            <a:pPr algn="ctr" eaLnBrk="1" hangingPunct="1">
              <a:lnSpc>
                <a:spcPct val="95000"/>
              </a:lnSpc>
              <a:spcBef>
                <a:spcPct val="40000"/>
              </a:spcBef>
            </a:pPr>
            <a:endParaRPr lang="en-US" altLang="en-US" b="1" dirty="0">
              <a:solidFill>
                <a:srgbClr val="0070C0"/>
              </a:solidFill>
              <a:latin typeface="Cambria" pitchFamily="18" charset="0"/>
            </a:endParaRPr>
          </a:p>
          <a:p>
            <a:pPr algn="ctr" eaLnBrk="1" hangingPunct="1">
              <a:lnSpc>
                <a:spcPct val="95000"/>
              </a:lnSpc>
              <a:spcBef>
                <a:spcPct val="40000"/>
              </a:spcBef>
            </a:pPr>
            <a:endParaRPr lang="en-US" altLang="en-US" b="1" dirty="0">
              <a:solidFill>
                <a:srgbClr val="4D4D4D"/>
              </a:solidFill>
              <a:latin typeface="Cambria" pitchFamily="18" charset="0"/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endParaRPr lang="en-US" altLang="en-US" dirty="0">
              <a:solidFill>
                <a:srgbClr val="4D4D4D"/>
              </a:solidFill>
            </a:endParaRPr>
          </a:p>
          <a:p>
            <a:pPr algn="ctr" eaLnBrk="1" hangingPunct="1"/>
            <a:r>
              <a:rPr lang="en-US" altLang="en-US" dirty="0">
                <a:solidFill>
                  <a:srgbClr val="4D4D4D"/>
                </a:solidFill>
              </a:rPr>
              <a:t> </a:t>
            </a:r>
            <a:endParaRPr lang="el-GR" altLang="en-US" dirty="0">
              <a:solidFill>
                <a:srgbClr val="4D4D4D"/>
              </a:solidFill>
            </a:endParaRPr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88" y="2348880"/>
            <a:ext cx="6516688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32CC9214-8D17-957D-42AE-FB9EA802A41B}"/>
              </a:ext>
            </a:extLst>
          </p:cNvPr>
          <p:cNvGrpSpPr/>
          <p:nvPr/>
        </p:nvGrpSpPr>
        <p:grpSpPr>
          <a:xfrm>
            <a:off x="88256" y="6093296"/>
            <a:ext cx="8876232" cy="648072"/>
            <a:chOff x="88256" y="6165304"/>
            <a:chExt cx="8876232" cy="648072"/>
          </a:xfrm>
        </p:grpSpPr>
        <p:pic>
          <p:nvPicPr>
            <p:cNvPr id="5" name="Εικόνα 4" descr="C:\Users\aromanou\Desktop\ESPA 2021-2027 RGB_crop.jpg">
              <a:extLst>
                <a:ext uri="{FF2B5EF4-FFF2-40B4-BE49-F238E27FC236}">
                  <a16:creationId xmlns:a16="http://schemas.microsoft.com/office/drawing/2014/main" id="{633CDBE4-8BCF-A276-9912-ED85E26C893E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165304"/>
              <a:ext cx="864096" cy="6480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Εικόνα 5">
              <a:extLst>
                <a:ext uri="{FF2B5EF4-FFF2-40B4-BE49-F238E27FC236}">
                  <a16:creationId xmlns:a16="http://schemas.microsoft.com/office/drawing/2014/main" id="{64CF07F8-2FD7-4FC8-D01E-1EF8F4AD5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56" y="6309320"/>
              <a:ext cx="2683544" cy="5000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11507</TotalTime>
  <Words>327</Words>
  <Application>Microsoft Office PowerPoint</Application>
  <PresentationFormat>Προβολή στην οθόνη (4:3)</PresentationFormat>
  <Paragraphs>85</Paragraphs>
  <Slides>7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Κονδύλη, Ιουλία</dc:creator>
  <cp:lastModifiedBy>ΣΟΦΙΑ ΠΟΥΡΝΑΡΑ</cp:lastModifiedBy>
  <cp:revision>844</cp:revision>
  <cp:lastPrinted>2018-12-05T11:44:13Z</cp:lastPrinted>
  <dcterms:created xsi:type="dcterms:W3CDTF">2009-11-16T11:03:32Z</dcterms:created>
  <dcterms:modified xsi:type="dcterms:W3CDTF">2022-11-23T21:00:22Z</dcterms:modified>
</cp:coreProperties>
</file>