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82" r:id="rId3"/>
    <p:sldId id="283" r:id="rId4"/>
    <p:sldId id="288" r:id="rId5"/>
    <p:sldId id="287" r:id="rId6"/>
    <p:sldId id="289" r:id="rId7"/>
    <p:sldId id="295" r:id="rId8"/>
    <p:sldId id="294" r:id="rId9"/>
    <p:sldId id="296" r:id="rId10"/>
    <p:sldId id="279" r:id="rId11"/>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3" orient="horz" pos="2260" userDrawn="1">
          <p15:clr>
            <a:srgbClr val="A4A3A4"/>
          </p15:clr>
        </p15:guide>
        <p15:guide id="4" orient="horz" pos="2360" userDrawn="1">
          <p15:clr>
            <a:srgbClr val="A4A3A4"/>
          </p15:clr>
        </p15:guide>
        <p15:guide id="5"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FF"/>
    <a:srgbClr val="FFFF00"/>
    <a:srgbClr val="6666FF"/>
    <a:srgbClr val="009900"/>
    <a:srgbClr val="CC99FF"/>
    <a:srgbClr val="CCFF33"/>
    <a:srgbClr val="FFCC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3837" autoAdjust="0"/>
  </p:normalViewPr>
  <p:slideViewPr>
    <p:cSldViewPr>
      <p:cViewPr varScale="1">
        <p:scale>
          <a:sx n="85" d="100"/>
          <a:sy n="85" d="100"/>
        </p:scale>
        <p:origin x="258" y="84"/>
      </p:cViewPr>
      <p:guideLst>
        <p:guide orient="horz" pos="2160"/>
        <p:guide orient="horz" pos="2260"/>
        <p:guide orient="horz" pos="23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1266"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90115" name="Rectangle 3"/>
          <p:cNvSpPr>
            <a:spLocks noGrp="1" noChangeArrowheads="1"/>
          </p:cNvSpPr>
          <p:nvPr>
            <p:ph type="dt" sz="quarter" idx="1"/>
          </p:nvPr>
        </p:nvSpPr>
        <p:spPr bwMode="auto">
          <a:xfrm>
            <a:off x="3850443"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52D2226-98AC-4AFE-B657-9ACF05BF8FD0}" type="datetimeFigureOut">
              <a:rPr lang="el-GR"/>
              <a:pPr>
                <a:defRPr/>
              </a:pPr>
              <a:t>08/11/2022</a:t>
            </a:fld>
            <a:endParaRPr lang="el-GR"/>
          </a:p>
        </p:txBody>
      </p:sp>
      <p:sp>
        <p:nvSpPr>
          <p:cNvPr id="90116" name="Rectangle 4"/>
          <p:cNvSpPr>
            <a:spLocks noGrp="1" noChangeArrowheads="1"/>
          </p:cNvSpPr>
          <p:nvPr>
            <p:ph type="ftr" sz="quarter" idx="2"/>
          </p:nvPr>
        </p:nvSpPr>
        <p:spPr bwMode="auto">
          <a:xfrm>
            <a:off x="0"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90117" name="Rectangle 5"/>
          <p:cNvSpPr>
            <a:spLocks noGrp="1" noChangeArrowheads="1"/>
          </p:cNvSpPr>
          <p:nvPr>
            <p:ph type="sldNum" sz="quarter" idx="3"/>
          </p:nvPr>
        </p:nvSpPr>
        <p:spPr bwMode="auto">
          <a:xfrm>
            <a:off x="3850443"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41AAB4E-E169-46CC-8BF9-2083DCFEBBDE}" type="slidenum">
              <a:rPr lang="el-GR"/>
              <a:pPr>
                <a:defRPr/>
              </a:pPr>
              <a:t>‹#›</a:t>
            </a:fld>
            <a:endParaRPr lang="el-GR"/>
          </a:p>
        </p:txBody>
      </p:sp>
    </p:spTree>
    <p:extLst>
      <p:ext uri="{BB962C8B-B14F-4D97-AF65-F5344CB8AC3E}">
        <p14:creationId xmlns:p14="http://schemas.microsoft.com/office/powerpoint/2010/main" val="109011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43011" name="Rectangle 3"/>
          <p:cNvSpPr>
            <a:spLocks noGrp="1" noChangeArrowheads="1"/>
          </p:cNvSpPr>
          <p:nvPr>
            <p:ph type="dt" idx="1"/>
          </p:nvPr>
        </p:nvSpPr>
        <p:spPr bwMode="auto">
          <a:xfrm>
            <a:off x="3850443"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AA61F134-0110-4EC4-8FC8-99A49C73476D}" type="datetimeFigureOut">
              <a:rPr lang="el-GR"/>
              <a:pPr>
                <a:defRPr/>
              </a:pPr>
              <a:t>08/11/2022</a:t>
            </a:fld>
            <a:endParaRPr lang="el-GR"/>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5"/>
          <p:cNvSpPr>
            <a:spLocks noGrp="1" noChangeArrowheads="1"/>
          </p:cNvSpPr>
          <p:nvPr>
            <p:ph type="body" sz="quarter" idx="3"/>
          </p:nvPr>
        </p:nvSpPr>
        <p:spPr bwMode="auto">
          <a:xfrm>
            <a:off x="679768" y="4715153"/>
            <a:ext cx="5438140" cy="446698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43014" name="Rectangle 6"/>
          <p:cNvSpPr>
            <a:spLocks noGrp="1" noChangeArrowheads="1"/>
          </p:cNvSpPr>
          <p:nvPr>
            <p:ph type="ftr" sz="quarter" idx="4"/>
          </p:nvPr>
        </p:nvSpPr>
        <p:spPr bwMode="auto">
          <a:xfrm>
            <a:off x="0"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43015" name="Rectangle 7"/>
          <p:cNvSpPr>
            <a:spLocks noGrp="1" noChangeArrowheads="1"/>
          </p:cNvSpPr>
          <p:nvPr>
            <p:ph type="sldNum" sz="quarter" idx="5"/>
          </p:nvPr>
        </p:nvSpPr>
        <p:spPr bwMode="auto">
          <a:xfrm>
            <a:off x="3850443"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6D483E2-2519-4019-9C93-C7C9A787EE46}" type="slidenum">
              <a:rPr lang="el-GR"/>
              <a:pPr>
                <a:defRPr/>
              </a:pPr>
              <a:t>‹#›</a:t>
            </a:fld>
            <a:endParaRPr lang="el-GR"/>
          </a:p>
        </p:txBody>
      </p:sp>
    </p:spTree>
    <p:extLst>
      <p:ext uri="{BB962C8B-B14F-4D97-AF65-F5344CB8AC3E}">
        <p14:creationId xmlns:p14="http://schemas.microsoft.com/office/powerpoint/2010/main" val="2388404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b="1" dirty="0" smtClean="0"/>
              <a:t>Κανονισμός Κοινών Διατάξεων, </a:t>
            </a:r>
            <a:r>
              <a:rPr lang="el-GR" b="1" dirty="0" err="1" smtClean="0"/>
              <a:t>αρθρ</a:t>
            </a:r>
            <a:r>
              <a:rPr lang="el-GR" b="1" dirty="0" smtClean="0"/>
              <a:t>. 15 </a:t>
            </a:r>
            <a:r>
              <a:rPr lang="el-GR" dirty="0" smtClean="0"/>
              <a:t>: «..για κάθε ειδικό στόχο, ορίζονται αναγκαίοι πρόσφοροι όροι» και καθορίζονται το πλαίσιο και οι προϋποθέσεις εφαρμογής τους. </a:t>
            </a:r>
          </a:p>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2</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3</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4</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5</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6</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b="1" dirty="0" smtClean="0"/>
              <a:t>Άρθρο 73, παρ. 2β του ΚΚΔ / Επιλογή &amp; Ένταξη Πράξεων</a:t>
            </a:r>
          </a:p>
          <a:p>
            <a:endParaRPr lang="el-GR"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l-GR" sz="1200" b="0" dirty="0" smtClean="0">
                <a:solidFill>
                  <a:prstClr val="black"/>
                </a:solidFill>
                <a:latin typeface="Cambria" pitchFamily="18" charset="0"/>
                <a:ea typeface="Cambria" pitchFamily="18" charset="0"/>
              </a:rPr>
              <a:t>Στην επισήμανση</a:t>
            </a:r>
            <a:r>
              <a:rPr lang="el-GR" sz="1200" b="0" baseline="0" dirty="0" smtClean="0">
                <a:solidFill>
                  <a:prstClr val="black"/>
                </a:solidFill>
                <a:latin typeface="Cambria" pitchFamily="18" charset="0"/>
                <a:ea typeface="Cambria" pitchFamily="18" charset="0"/>
              </a:rPr>
              <a:t> ανάλογο παράδειγμα είναι </a:t>
            </a:r>
            <a:r>
              <a:rPr lang="el-GR" sz="1200" b="0" dirty="0" smtClean="0">
                <a:solidFill>
                  <a:prstClr val="black"/>
                </a:solidFill>
                <a:latin typeface="Cambria" pitchFamily="18" charset="0"/>
                <a:ea typeface="Cambria" pitchFamily="18" charset="0"/>
              </a:rPr>
              <a:t>και η περίπτωση του ΕΣ 2.7 το περιεχόμενο του οποίου είναι ευρύτερο του ΑΟ 2.7 που αφορά το πλαίσιο δράσης προτεραιότητας (</a:t>
            </a:r>
            <a:r>
              <a:rPr lang="en-US" sz="1200" b="0" dirty="0" smtClean="0">
                <a:solidFill>
                  <a:prstClr val="black"/>
                </a:solidFill>
                <a:latin typeface="Cambria" pitchFamily="18" charset="0"/>
                <a:ea typeface="Cambria" pitchFamily="18" charset="0"/>
              </a:rPr>
              <a:t>PAF</a:t>
            </a:r>
            <a:r>
              <a:rPr lang="el-GR" sz="1200" b="0" dirty="0" smtClean="0">
                <a:solidFill>
                  <a:prstClr val="black"/>
                </a:solidFill>
                <a:latin typeface="Cambria" pitchFamily="18" charset="0"/>
                <a:ea typeface="Cambria" pitchFamily="18" charset="0"/>
              </a:rPr>
              <a:t>) για τα αναγκαία μέτρα διατήρησης που περιλαμβάνουν συγχρηματοδότηση από την Ένωση (περιοχές </a:t>
            </a:r>
            <a:r>
              <a:rPr lang="en-US" sz="1200" b="0" dirty="0" smtClean="0">
                <a:solidFill>
                  <a:prstClr val="black"/>
                </a:solidFill>
                <a:latin typeface="Cambria" pitchFamily="18" charset="0"/>
                <a:ea typeface="Cambria" pitchFamily="18" charset="0"/>
              </a:rPr>
              <a:t>NATURA</a:t>
            </a:r>
            <a:r>
              <a:rPr lang="el-GR" sz="1200" b="0" dirty="0" smtClean="0">
                <a:solidFill>
                  <a:prstClr val="black"/>
                </a:solidFill>
                <a:latin typeface="Cambria" pitchFamily="18" charset="0"/>
                <a:ea typeface="Cambria" pitchFamily="18" charset="0"/>
              </a:rPr>
              <a:t>). </a:t>
            </a:r>
          </a:p>
          <a:p>
            <a:endParaRPr lang="el-GR" b="1"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7</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8</a:t>
            </a:fld>
            <a:endParaRPr lang="el-GR"/>
          </a:p>
        </p:txBody>
      </p:sp>
    </p:spTree>
    <p:extLst>
      <p:ext uri="{BB962C8B-B14F-4D97-AF65-F5344CB8AC3E}">
        <p14:creationId xmlns:p14="http://schemas.microsoft.com/office/powerpoint/2010/main" val="2686835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56D483E2-2519-4019-9C93-C7C9A787EE46}" type="slidenum">
              <a:rPr lang="el-GR" smtClean="0"/>
              <a:pPr>
                <a:defRPr/>
              </a:pPr>
              <a:t>9</a:t>
            </a:fld>
            <a:endParaRPr lang="el-GR"/>
          </a:p>
        </p:txBody>
      </p:sp>
    </p:spTree>
    <p:extLst>
      <p:ext uri="{BB962C8B-B14F-4D97-AF65-F5344CB8AC3E}">
        <p14:creationId xmlns:p14="http://schemas.microsoft.com/office/powerpoint/2010/main" val="3945980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719"/>
          <a:stretch>
            <a:fillRect/>
          </a:stretch>
        </p:blipFill>
        <p:spPr bwMode="auto">
          <a:xfrm>
            <a:off x="0" y="6592888"/>
            <a:ext cx="91440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OGO          HIGH.JPG"/>
          <p:cNvPicPr>
            <a:picLocks noChangeAspect="1"/>
          </p:cNvPicPr>
          <p:nvPr userDrawn="1"/>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44463" y="95250"/>
            <a:ext cx="97155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12"/>
          <p:cNvSpPr>
            <a:spLocks noChangeShapeType="1"/>
          </p:cNvSpPr>
          <p:nvPr userDrawn="1"/>
        </p:nvSpPr>
        <p:spPr bwMode="auto">
          <a:xfrm>
            <a:off x="1116013" y="1268413"/>
            <a:ext cx="7645400" cy="0"/>
          </a:xfrm>
          <a:prstGeom prst="line">
            <a:avLst/>
          </a:prstGeom>
          <a:noFill/>
          <a:ln w="19050">
            <a:solidFill>
              <a:srgbClr val="FFCC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 name="Title 1"/>
          <p:cNvSpPr>
            <a:spLocks noGrp="1"/>
          </p:cNvSpPr>
          <p:nvPr>
            <p:ph type="ctrTitle"/>
          </p:nvPr>
        </p:nvSpPr>
        <p:spPr>
          <a:xfrm>
            <a:off x="2928894" y="428604"/>
            <a:ext cx="6215106" cy="1285884"/>
          </a:xfrm>
        </p:spPr>
        <p:txBody>
          <a:bodyPr>
            <a:normAutofit/>
          </a:bodyPr>
          <a:lstStyle>
            <a:lvl1pPr>
              <a:defRPr sz="3600">
                <a:solidFill>
                  <a:schemeClr val="tx1">
                    <a:lumMod val="50000"/>
                    <a:lumOff val="50000"/>
                  </a:schemeClr>
                </a:solidFill>
              </a:defRPr>
            </a:lvl1pPr>
          </a:lstStyle>
          <a:p>
            <a:r>
              <a:rPr lang="en-US" dirty="0"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Tree>
    <p:extLst>
      <p:ext uri="{BB962C8B-B14F-4D97-AF65-F5344CB8AC3E}">
        <p14:creationId xmlns:p14="http://schemas.microsoft.com/office/powerpoint/2010/main" val="209305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104161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356960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488" y="274638"/>
            <a:ext cx="5829312" cy="1143000"/>
          </a:xfrm>
        </p:spPr>
        <p:txBody>
          <a:bodyPr>
            <a:normAutofit/>
          </a:bodyPr>
          <a:lstStyle>
            <a:lvl1pPr algn="r">
              <a:defRPr lang="el-GR" sz="3200" kern="1200" dirty="0" smtClean="0">
                <a:solidFill>
                  <a:schemeClr val="tx1">
                    <a:lumMod val="50000"/>
                    <a:lumOff val="50000"/>
                  </a:schemeClr>
                </a:solidFill>
                <a:latin typeface="+mj-lt"/>
                <a:ea typeface="+mj-ea"/>
                <a:cs typeface="+mj-cs"/>
              </a:defRPr>
            </a:lvl1pPr>
          </a:lstStyle>
          <a:p>
            <a:r>
              <a:rPr lang="en-US" dirty="0" smtClean="0"/>
              <a:t>Click to edit Master title style</a:t>
            </a:r>
            <a:endParaRPr lang="el-GR" dirty="0"/>
          </a:p>
        </p:txBody>
      </p:sp>
      <p:sp>
        <p:nvSpPr>
          <p:cNvPr id="3" name="Content Placeholder 2"/>
          <p:cNvSpPr>
            <a:spLocks noGrp="1"/>
          </p:cNvSpPr>
          <p:nvPr>
            <p:ph idx="1"/>
          </p:nvPr>
        </p:nvSpPr>
        <p:spPr>
          <a:xfrm>
            <a:off x="457200" y="1928802"/>
            <a:ext cx="8229600" cy="4197361"/>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Tree>
    <p:extLst>
      <p:ext uri="{BB962C8B-B14F-4D97-AF65-F5344CB8AC3E}">
        <p14:creationId xmlns:p14="http://schemas.microsoft.com/office/powerpoint/2010/main" val="386650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7402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228531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347687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Tree>
    <p:extLst>
      <p:ext uri="{BB962C8B-B14F-4D97-AF65-F5344CB8AC3E}">
        <p14:creationId xmlns:p14="http://schemas.microsoft.com/office/powerpoint/2010/main" val="383027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7913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9552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0"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hyperlink" Target="mailto:p.mitsoula@mnec.gr" TargetMode="External"/><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9.gif"/><Relationship Id="rId4" Type="http://schemas.openxmlformats.org/officeDocument/2006/relationships/image" Target="../media/image8.gif"/></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8.gif"/></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8.gif"/></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251520" y="1628800"/>
            <a:ext cx="8784976"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defTabSz="179388">
              <a:tabLst>
                <a:tab pos="88900" algn="l"/>
                <a:tab pos="8428038" algn="l"/>
              </a:tabLst>
              <a:defRPr/>
            </a:pPr>
            <a:r>
              <a:rPr lang="el-GR" altLang="en-US" sz="2000" b="1" i="1" dirty="0" smtClean="0">
                <a:solidFill>
                  <a:srgbClr val="C00000"/>
                </a:solidFill>
                <a:latin typeface="Cambria" pitchFamily="18" charset="0"/>
              </a:rPr>
              <a:t>Αναγκαίοι Πρόσφοροι Όροι</a:t>
            </a:r>
          </a:p>
          <a:p>
            <a:pPr algn="ctr" defTabSz="179388">
              <a:tabLst>
                <a:tab pos="88900" algn="l"/>
                <a:tab pos="8428038" algn="l"/>
              </a:tabLst>
              <a:defRPr/>
            </a:pPr>
            <a:r>
              <a:rPr lang="el-GR" altLang="en-US" sz="2000" b="1" i="1" dirty="0" smtClean="0">
                <a:solidFill>
                  <a:srgbClr val="C00000"/>
                </a:solidFill>
                <a:latin typeface="Cambria" pitchFamily="18" charset="0"/>
              </a:rPr>
              <a:t>Προγραμματικής Περιόδου 2021 -2027</a:t>
            </a:r>
            <a:endParaRPr lang="el-GR" altLang="en-US" sz="2000" b="1" i="1" dirty="0">
              <a:solidFill>
                <a:srgbClr val="C00000"/>
              </a:solidFill>
              <a:latin typeface="Cambria" pitchFamily="18" charset="0"/>
            </a:endParaRPr>
          </a:p>
          <a:p>
            <a:pPr algn="ctr" eaLnBrk="1" hangingPunct="1"/>
            <a:endParaRPr lang="en-US" altLang="en-US" sz="1600" b="1" dirty="0">
              <a:solidFill>
                <a:srgbClr val="FF0000"/>
              </a:solidFill>
              <a:latin typeface="Cambria" pitchFamily="18" charset="0"/>
            </a:endParaRPr>
          </a:p>
          <a:p>
            <a:pPr algn="ctr" eaLnBrk="1" hangingPunct="1"/>
            <a:r>
              <a:rPr lang="el-GR" altLang="en-US" sz="2400" b="1" i="1" dirty="0" smtClean="0">
                <a:solidFill>
                  <a:srgbClr val="4D4D4D"/>
                </a:solidFill>
                <a:latin typeface="Verdana" pitchFamily="34" charset="0"/>
              </a:rPr>
              <a:t>  </a:t>
            </a:r>
            <a:endParaRPr lang="en-GB" altLang="en-US" sz="2400" b="1" i="1" dirty="0">
              <a:solidFill>
                <a:srgbClr val="4D4D4D"/>
              </a:solidFill>
              <a:latin typeface="Verdana" pitchFamily="34" charset="0"/>
            </a:endParaRPr>
          </a:p>
        </p:txBody>
      </p:sp>
      <p:sp>
        <p:nvSpPr>
          <p:cNvPr id="2051" name="Rectangle 26"/>
          <p:cNvSpPr>
            <a:spLocks noChangeArrowheads="1"/>
          </p:cNvSpPr>
          <p:nvPr/>
        </p:nvSpPr>
        <p:spPr bwMode="auto">
          <a:xfrm>
            <a:off x="0" y="3356992"/>
            <a:ext cx="9144000" cy="2592387"/>
          </a:xfrm>
          <a:prstGeom prst="rect">
            <a:avLst/>
          </a:prstGeom>
          <a:solidFill>
            <a:schemeClr val="bg1"/>
          </a:solidFill>
          <a:ln>
            <a:noFill/>
          </a:ln>
          <a:extLst/>
        </p:spPr>
        <p:txBody>
          <a:bodyPr anchor="ct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defRPr/>
            </a:pPr>
            <a:endParaRPr lang="el-GR" altLang="en-US" sz="1600" b="1" i="1" dirty="0" smtClean="0">
              <a:solidFill>
                <a:srgbClr val="002060"/>
              </a:solidFill>
              <a:latin typeface="Cambria" pitchFamily="18" charset="0"/>
            </a:endParaRPr>
          </a:p>
          <a:p>
            <a:pPr algn="ctr" eaLnBrk="1" hangingPunct="1">
              <a:defRPr/>
            </a:pPr>
            <a:endParaRPr lang="el-GR" altLang="en-US" sz="1600" b="1" i="1" dirty="0" smtClean="0">
              <a:solidFill>
                <a:srgbClr val="002060"/>
              </a:solidFill>
              <a:latin typeface="Cambria" pitchFamily="18" charset="0"/>
            </a:endParaRPr>
          </a:p>
          <a:p>
            <a:pPr algn="ctr" eaLnBrk="1" hangingPunct="1">
              <a:defRPr/>
            </a:pPr>
            <a:endParaRPr lang="el-GR" altLang="en-US" sz="1600" b="1" i="1" dirty="0" smtClean="0">
              <a:solidFill>
                <a:srgbClr val="002060"/>
              </a:solidFill>
              <a:latin typeface="Cambria" pitchFamily="18" charset="0"/>
            </a:endParaRPr>
          </a:p>
          <a:p>
            <a:pPr algn="ctr" eaLnBrk="1" hangingPunct="1">
              <a:defRPr/>
            </a:pPr>
            <a:r>
              <a:rPr lang="el-GR" altLang="en-US" sz="1600" b="1" i="1" dirty="0" smtClean="0">
                <a:solidFill>
                  <a:srgbClr val="0066FF"/>
                </a:solidFill>
                <a:latin typeface="Cambria" pitchFamily="18" charset="0"/>
              </a:rPr>
              <a:t>Ειδική Υπηρεσία Στρατηγικής, Σχεδιασμού  και Αξιολόγησης</a:t>
            </a:r>
          </a:p>
          <a:p>
            <a:pPr algn="ctr" eaLnBrk="1" hangingPunct="1">
              <a:defRPr/>
            </a:pPr>
            <a:r>
              <a:rPr lang="el-GR" altLang="en-US" sz="1600" b="1" i="1" dirty="0" smtClean="0">
                <a:solidFill>
                  <a:srgbClr val="C00000"/>
                </a:solidFill>
                <a:latin typeface="Cambria" pitchFamily="18" charset="0"/>
              </a:rPr>
              <a:t>Εθνική Αρχή Συντονισμού ΕΣΠΑ</a:t>
            </a:r>
          </a:p>
          <a:p>
            <a:pPr algn="ctr" eaLnBrk="1" hangingPunct="1">
              <a:defRPr/>
            </a:pPr>
            <a:endParaRPr lang="el-GR" altLang="en-US" sz="1400" b="1" i="1" dirty="0" smtClean="0">
              <a:solidFill>
                <a:schemeClr val="tx2">
                  <a:lumMod val="75000"/>
                </a:schemeClr>
              </a:solidFill>
              <a:latin typeface="Cambria" pitchFamily="18" charset="0"/>
            </a:endParaRPr>
          </a:p>
          <a:p>
            <a:pPr algn="ctr" eaLnBrk="1" hangingPunct="1">
              <a:defRPr/>
            </a:pPr>
            <a:r>
              <a:rPr lang="el-GR" altLang="en-US" sz="1400" b="1" i="1" dirty="0">
                <a:solidFill>
                  <a:srgbClr val="0066FF"/>
                </a:solidFill>
                <a:latin typeface="Cambria" pitchFamily="18" charset="0"/>
              </a:rPr>
              <a:t>Μονάδα Β΄ «Σχεδιασμού και Αξιολόγησης»</a:t>
            </a:r>
          </a:p>
          <a:p>
            <a:pPr algn="ctr" eaLnBrk="1" hangingPunct="1">
              <a:defRPr/>
            </a:pPr>
            <a:endParaRPr lang="el-GR" altLang="en-US" sz="1400" b="1" i="1" dirty="0" smtClean="0">
              <a:solidFill>
                <a:schemeClr val="tx2">
                  <a:lumMod val="75000"/>
                </a:schemeClr>
              </a:solidFill>
              <a:latin typeface="Cambria" pitchFamily="18" charset="0"/>
            </a:endParaRPr>
          </a:p>
          <a:p>
            <a:pPr algn="ctr" eaLnBrk="1" hangingPunct="1">
              <a:defRPr/>
            </a:pPr>
            <a:r>
              <a:rPr lang="el-GR" altLang="en-US" sz="1400" b="1" i="1" dirty="0" smtClean="0">
                <a:solidFill>
                  <a:schemeClr val="tx2">
                    <a:lumMod val="75000"/>
                  </a:schemeClr>
                </a:solidFill>
                <a:latin typeface="Cambria" pitchFamily="18" charset="0"/>
              </a:rPr>
              <a:t>Νοέμβριος </a:t>
            </a:r>
            <a:r>
              <a:rPr lang="el-GR" altLang="en-US" sz="1400" b="1" i="1" dirty="0" smtClean="0">
                <a:solidFill>
                  <a:schemeClr val="tx2">
                    <a:lumMod val="75000"/>
                  </a:schemeClr>
                </a:solidFill>
                <a:latin typeface="Cambria" pitchFamily="18" charset="0"/>
              </a:rPr>
              <a:t>2022</a:t>
            </a:r>
            <a:endParaRPr lang="el-GR" altLang="en-US" sz="1400" b="1" i="1" dirty="0" smtClean="0">
              <a:solidFill>
                <a:schemeClr val="tx2">
                  <a:lumMod val="75000"/>
                </a:schemeClr>
              </a:solidFill>
              <a:latin typeface="Cambria" pitchFamily="18" charset="0"/>
            </a:endParaRPr>
          </a:p>
          <a:p>
            <a:pPr algn="ctr" eaLnBrk="1" hangingPunct="1">
              <a:defRPr/>
            </a:pPr>
            <a:r>
              <a:rPr lang="el-GR" altLang="en-US" sz="1400" b="1" i="1" dirty="0" smtClean="0">
                <a:solidFill>
                  <a:srgbClr val="002060"/>
                </a:solidFill>
                <a:latin typeface="Cambria" pitchFamily="18" charset="0"/>
              </a:rPr>
              <a:t> </a:t>
            </a:r>
            <a:endParaRPr lang="en-US" altLang="en-US" sz="1400" b="1" i="1" dirty="0" smtClean="0">
              <a:solidFill>
                <a:srgbClr val="002060"/>
              </a:solidFill>
              <a:latin typeface="Cambria" pitchFamily="18" charset="0"/>
            </a:endParaRPr>
          </a:p>
          <a:p>
            <a:pPr algn="ctr" eaLnBrk="1" hangingPunct="1">
              <a:defRPr/>
            </a:pPr>
            <a:endParaRPr lang="en-US" altLang="en-US" sz="1600" b="1" i="1" dirty="0" smtClean="0">
              <a:solidFill>
                <a:srgbClr val="002060"/>
              </a:solidFill>
              <a:latin typeface="Cambria" pitchFamily="18" charset="0"/>
            </a:endParaRPr>
          </a:p>
          <a:p>
            <a:pPr algn="ctr" eaLnBrk="1" hangingPunct="1">
              <a:defRPr/>
            </a:pPr>
            <a:endParaRPr lang="el-GR" altLang="en-US" sz="1600" b="1" i="1" dirty="0" smtClean="0">
              <a:solidFill>
                <a:srgbClr val="002060"/>
              </a:solidFill>
              <a:latin typeface="Cambria" pitchFamily="18" charset="0"/>
            </a:endParaRPr>
          </a:p>
          <a:p>
            <a:pPr algn="ctr" eaLnBrk="1" hangingPunct="1">
              <a:defRPr/>
            </a:pPr>
            <a:r>
              <a:rPr lang="en-US" altLang="en-US" sz="1600" b="1" dirty="0" smtClean="0">
                <a:solidFill>
                  <a:srgbClr val="4D4D4D"/>
                </a:solidFill>
                <a:latin typeface="Cambria" pitchFamily="18" charset="0"/>
              </a:rPr>
              <a:t>  </a:t>
            </a:r>
            <a:endParaRPr lang="el-GR" altLang="en-US" sz="1600" b="1" dirty="0" smtClean="0">
              <a:solidFill>
                <a:srgbClr val="4D4D4D"/>
              </a:solidFill>
              <a:latin typeface="Cambria" pitchFamily="18" charset="0"/>
            </a:endParaRPr>
          </a:p>
        </p:txBody>
      </p:sp>
      <p:pic>
        <p:nvPicPr>
          <p:cNvPr id="2052"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513" y="3356992"/>
            <a:ext cx="805497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descr="C:\Users\alagia\AppData\Local\Microsoft\Windows\Temporary Internet Files\Content.Outlook\FDR31R9W\Logo_Anaptyxis_Ependyseon_doc.jpg"/>
          <p:cNvPicPr/>
          <p:nvPr/>
        </p:nvPicPr>
        <p:blipFill>
          <a:blip r:embed="rId3" cstate="print">
            <a:extLst>
              <a:ext uri="{28A0092B-C50C-407E-A947-70E740481C1C}">
                <a14:useLocalDpi xmlns:a14="http://schemas.microsoft.com/office/drawing/2010/main" val="0"/>
              </a:ext>
            </a:extLst>
          </a:blip>
          <a:stretch>
            <a:fillRect/>
          </a:stretch>
        </p:blipFill>
        <p:spPr bwMode="auto">
          <a:xfrm>
            <a:off x="3419872" y="188640"/>
            <a:ext cx="2345690" cy="1584176"/>
          </a:xfrm>
          <a:prstGeom prst="rect">
            <a:avLst/>
          </a:prstGeom>
          <a:noFill/>
          <a:ln>
            <a:noFill/>
          </a:ln>
        </p:spPr>
      </p:pic>
      <p:grpSp>
        <p:nvGrpSpPr>
          <p:cNvPr id="9" name="Ομάδα 8"/>
          <p:cNvGrpSpPr/>
          <p:nvPr/>
        </p:nvGrpSpPr>
        <p:grpSpPr>
          <a:xfrm>
            <a:off x="88256" y="6093296"/>
            <a:ext cx="8876232" cy="648072"/>
            <a:chOff x="88256" y="6165304"/>
            <a:chExt cx="8876232" cy="648072"/>
          </a:xfrm>
        </p:grpSpPr>
        <p:pic>
          <p:nvPicPr>
            <p:cNvPr id="10" name="Εικόνα 9" descr="C:\Users\aromanou\Desktop\ESPA 2021-2027 RGB_crop.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11" name="Εικόνα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0F8540B2-1823-44FE-ABE0-C7A1DB951F7B}" type="slidenum">
              <a:rPr lang="el-GR" altLang="en-US" sz="1000" b="1">
                <a:solidFill>
                  <a:srgbClr val="4D4D4D"/>
                </a:solidFill>
                <a:latin typeface="Verdana" pitchFamily="34" charset="0"/>
              </a:rPr>
              <a:pPr algn="ctr" eaLnBrk="1" hangingPunct="1">
                <a:spcBef>
                  <a:spcPct val="50000"/>
                </a:spcBef>
              </a:pPr>
              <a:t>10</a:t>
            </a:fld>
            <a:endParaRPr lang="el-GR" altLang="en-US" sz="1000" b="1">
              <a:solidFill>
                <a:srgbClr val="4D4D4D"/>
              </a:solidFill>
              <a:latin typeface="Verdana" pitchFamily="34" charset="0"/>
            </a:endParaRPr>
          </a:p>
        </p:txBody>
      </p:sp>
      <p:sp>
        <p:nvSpPr>
          <p:cNvPr id="15363" name="Rectangle 4"/>
          <p:cNvSpPr>
            <a:spLocks noChangeArrowheads="1"/>
          </p:cNvSpPr>
          <p:nvPr/>
        </p:nvSpPr>
        <p:spPr bwMode="auto">
          <a:xfrm>
            <a:off x="971550" y="549275"/>
            <a:ext cx="7200900" cy="5400675"/>
          </a:xfrm>
          <a:prstGeom prst="rect">
            <a:avLst/>
          </a:prstGeom>
          <a:noFill/>
          <a:ln>
            <a:noFill/>
          </a:ln>
          <a:extLst/>
        </p:spPr>
        <p:txBody>
          <a:bodyPr/>
          <a:lstStyle>
            <a:lvl1pPr marL="355600" indent="-355600"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lnSpc>
                <a:spcPct val="95000"/>
              </a:lnSpc>
              <a:spcBef>
                <a:spcPct val="40000"/>
              </a:spcBef>
              <a:buFontTx/>
              <a:buBlip>
                <a:blip r:embed="rId2"/>
              </a:buBlip>
            </a:pPr>
            <a:endParaRPr lang="el-GR" altLang="en-US" sz="2800" dirty="0">
              <a:latin typeface="Calibri" pitchFamily="34" charset="0"/>
            </a:endParaRPr>
          </a:p>
          <a:p>
            <a:pPr eaLnBrk="1" hangingPunct="1">
              <a:lnSpc>
                <a:spcPct val="95000"/>
              </a:lnSpc>
              <a:spcBef>
                <a:spcPct val="40000"/>
              </a:spcBef>
              <a:buFontTx/>
              <a:buBlip>
                <a:blip r:embed="rId2"/>
              </a:buBlip>
            </a:pPr>
            <a:endParaRPr lang="el-GR" altLang="en-US" sz="2800" dirty="0">
              <a:latin typeface="Calibri" pitchFamily="34" charset="0"/>
            </a:endParaRPr>
          </a:p>
          <a:p>
            <a:pPr algn="ctr" eaLnBrk="1" hangingPunct="1">
              <a:lnSpc>
                <a:spcPct val="95000"/>
              </a:lnSpc>
              <a:spcBef>
                <a:spcPct val="40000"/>
              </a:spcBef>
            </a:pPr>
            <a:r>
              <a:rPr lang="en-US" altLang="en-US" sz="2800" b="1" dirty="0" smtClean="0">
                <a:solidFill>
                  <a:srgbClr val="4D4D4D"/>
                </a:solidFill>
                <a:latin typeface="Cambria" pitchFamily="18" charset="0"/>
              </a:rPr>
              <a:t>       </a:t>
            </a:r>
            <a:r>
              <a:rPr lang="el-GR" altLang="en-US" sz="2800" b="1" i="1" dirty="0">
                <a:solidFill>
                  <a:srgbClr val="4D4D4D"/>
                </a:solidFill>
                <a:latin typeface="Cambria" pitchFamily="18" charset="0"/>
              </a:rPr>
              <a:t>Ευχαριστώ  για την προσοχή σας </a:t>
            </a:r>
            <a:endParaRPr lang="el-GR" altLang="en-US" sz="2800" b="1" i="1" dirty="0" smtClean="0">
              <a:solidFill>
                <a:srgbClr val="4D4D4D"/>
              </a:solidFill>
              <a:latin typeface="Cambria" pitchFamily="18" charset="0"/>
            </a:endParaRPr>
          </a:p>
          <a:p>
            <a:pPr algn="ctr" eaLnBrk="1" hangingPunct="1"/>
            <a:endParaRPr lang="en-US" altLang="en-US" i="1" dirty="0">
              <a:solidFill>
                <a:srgbClr val="4D4D4D"/>
              </a:solidFill>
            </a:endParaRPr>
          </a:p>
          <a:p>
            <a:pPr algn="ctr" eaLnBrk="1" hangingPunct="1"/>
            <a:endParaRPr lang="el-GR" altLang="en-US" i="1" dirty="0" smtClean="0">
              <a:solidFill>
                <a:srgbClr val="4D4D4D"/>
              </a:solidFill>
            </a:endParaRPr>
          </a:p>
          <a:p>
            <a:pPr algn="ctr" eaLnBrk="1" hangingPunct="1">
              <a:lnSpc>
                <a:spcPct val="95000"/>
              </a:lnSpc>
              <a:spcBef>
                <a:spcPct val="40000"/>
              </a:spcBef>
            </a:pPr>
            <a:r>
              <a:rPr lang="el-GR" altLang="en-US" i="1" dirty="0" smtClean="0">
                <a:solidFill>
                  <a:srgbClr val="0070C0"/>
                </a:solidFill>
                <a:latin typeface="Cambria" pitchFamily="18" charset="0"/>
                <a:hlinkClick r:id="rId3"/>
              </a:rPr>
              <a:t>ΠΟΥΡΝΑΡΑ ΣΟΦΙΑ</a:t>
            </a:r>
          </a:p>
          <a:p>
            <a:pPr algn="ctr" eaLnBrk="1" hangingPunct="1">
              <a:lnSpc>
                <a:spcPct val="95000"/>
              </a:lnSpc>
              <a:spcBef>
                <a:spcPct val="40000"/>
              </a:spcBef>
            </a:pPr>
            <a:r>
              <a:rPr lang="en-US" altLang="en-US" i="1" dirty="0" smtClean="0">
                <a:solidFill>
                  <a:srgbClr val="0070C0"/>
                </a:solidFill>
                <a:latin typeface="Cambria" pitchFamily="18" charset="0"/>
                <a:hlinkClick r:id="rId3"/>
              </a:rPr>
              <a:t>spournara@mnec.gr</a:t>
            </a:r>
            <a:endParaRPr lang="en-US" altLang="en-US" i="1" dirty="0" smtClean="0">
              <a:solidFill>
                <a:srgbClr val="0070C0"/>
              </a:solidFill>
              <a:latin typeface="Cambria" pitchFamily="18" charset="0"/>
            </a:endParaRPr>
          </a:p>
          <a:p>
            <a:pPr algn="ctr" eaLnBrk="1" hangingPunct="1">
              <a:lnSpc>
                <a:spcPct val="95000"/>
              </a:lnSpc>
              <a:spcBef>
                <a:spcPct val="40000"/>
              </a:spcBef>
            </a:pPr>
            <a:endParaRPr lang="en-US" altLang="en-US" b="1" dirty="0">
              <a:solidFill>
                <a:srgbClr val="0070C0"/>
              </a:solidFill>
              <a:latin typeface="Cambria" pitchFamily="18" charset="0"/>
            </a:endParaRPr>
          </a:p>
          <a:p>
            <a:pPr algn="ctr" eaLnBrk="1" hangingPunct="1">
              <a:lnSpc>
                <a:spcPct val="95000"/>
              </a:lnSpc>
              <a:spcBef>
                <a:spcPct val="40000"/>
              </a:spcBef>
            </a:pPr>
            <a:endParaRPr lang="en-US" altLang="en-US" b="1" dirty="0">
              <a:solidFill>
                <a:srgbClr val="4D4D4D"/>
              </a:solidFill>
              <a:latin typeface="Cambria" pitchFamily="18" charset="0"/>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r>
              <a:rPr lang="en-US" altLang="en-US" dirty="0">
                <a:solidFill>
                  <a:srgbClr val="4D4D4D"/>
                </a:solidFill>
              </a:rPr>
              <a:t> </a:t>
            </a:r>
            <a:endParaRPr lang="el-GR" altLang="en-US" dirty="0">
              <a:solidFill>
                <a:srgbClr val="4D4D4D"/>
              </a:solidFill>
            </a:endParaRPr>
          </a:p>
        </p:txBody>
      </p:sp>
      <p:pic>
        <p:nvPicPr>
          <p:cNvPr id="1536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39688" y="2348880"/>
            <a:ext cx="6516688"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Ομάδα 6"/>
          <p:cNvGrpSpPr/>
          <p:nvPr/>
        </p:nvGrpSpPr>
        <p:grpSpPr>
          <a:xfrm>
            <a:off x="160264" y="6165304"/>
            <a:ext cx="8876232" cy="648072"/>
            <a:chOff x="88256" y="6165304"/>
            <a:chExt cx="8876232" cy="648072"/>
          </a:xfrm>
        </p:grpSpPr>
        <p:pic>
          <p:nvPicPr>
            <p:cNvPr id="8" name="Εικόνα 7" descr="C:\Users\aromanou\Desktop\ESPA 2021-2027 RGB_crop.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9" name="Εικόνα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1611264274"/>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3" name="Ορθογώνιο 2"/>
          <p:cNvSpPr/>
          <p:nvPr/>
        </p:nvSpPr>
        <p:spPr>
          <a:xfrm>
            <a:off x="317171" y="748436"/>
            <a:ext cx="8399190" cy="5416868"/>
          </a:xfrm>
          <a:prstGeom prst="rect">
            <a:avLst/>
          </a:prstGeom>
        </p:spPr>
        <p:txBody>
          <a:bodyPr wrap="square">
            <a:spAutoFit/>
          </a:bodyPr>
          <a:lstStyle/>
          <a:p>
            <a:pPr marL="396000" lvl="0" indent="-396000" algn="just" defTabSz="457200" fontAlgn="auto">
              <a:spcBef>
                <a:spcPts val="600"/>
              </a:spcBef>
              <a:spcAft>
                <a:spcPts val="1200"/>
              </a:spcAft>
              <a:buBlip>
                <a:blip r:embed="rId4"/>
              </a:buBlip>
            </a:pPr>
            <a:r>
              <a:rPr lang="el-GR" sz="1600" dirty="0">
                <a:solidFill>
                  <a:prstClr val="black"/>
                </a:solidFill>
                <a:latin typeface="Cambria" pitchFamily="18" charset="0"/>
                <a:ea typeface="Cambria" pitchFamily="18" charset="0"/>
              </a:rPr>
              <a:t>Ο Αναγκαίος Όρος είναι μια προαπαιτούμενη </a:t>
            </a:r>
            <a:r>
              <a:rPr lang="el-GR" sz="1600" b="1" dirty="0">
                <a:solidFill>
                  <a:prstClr val="black"/>
                </a:solidFill>
                <a:latin typeface="Cambria" pitchFamily="18" charset="0"/>
                <a:ea typeface="Cambria" pitchFamily="18" charset="0"/>
              </a:rPr>
              <a:t>προϋπόθεση</a:t>
            </a:r>
            <a:r>
              <a:rPr lang="el-GR" sz="1600" dirty="0">
                <a:solidFill>
                  <a:prstClr val="black"/>
                </a:solidFill>
                <a:latin typeface="Cambria" pitchFamily="18" charset="0"/>
                <a:ea typeface="Cambria" pitchFamily="18" charset="0"/>
              </a:rPr>
              <a:t> για την αποτελεσματική και αποδοτική </a:t>
            </a:r>
            <a:r>
              <a:rPr lang="el-GR" sz="1600" b="1" dirty="0">
                <a:solidFill>
                  <a:prstClr val="black"/>
                </a:solidFill>
                <a:latin typeface="Cambria" pitchFamily="18" charset="0"/>
                <a:ea typeface="Cambria" pitchFamily="18" charset="0"/>
              </a:rPr>
              <a:t>εφαρμογή του κάθε Ειδικού Στόχου</a:t>
            </a:r>
          </a:p>
          <a:p>
            <a:pPr marL="396000" lvl="0" indent="-396000" algn="just" defTabSz="457200" fontAlgn="auto">
              <a:spcBef>
                <a:spcPts val="600"/>
              </a:spcBef>
              <a:spcAft>
                <a:spcPts val="1200"/>
              </a:spcAft>
              <a:buBlip>
                <a:blip r:embed="rId4"/>
              </a:buBlip>
            </a:pPr>
            <a:r>
              <a:rPr lang="el-GR" sz="1600" b="1" dirty="0" smtClean="0">
                <a:solidFill>
                  <a:prstClr val="black"/>
                </a:solidFill>
                <a:latin typeface="Cambria" pitchFamily="18" charset="0"/>
                <a:ea typeface="Cambria" pitchFamily="18" charset="0"/>
              </a:rPr>
              <a:t>16 Θεματικοί </a:t>
            </a:r>
            <a:r>
              <a:rPr lang="el-GR" sz="1600" b="1" dirty="0">
                <a:solidFill>
                  <a:prstClr val="black"/>
                </a:solidFill>
                <a:latin typeface="Cambria" pitchFamily="18" charset="0"/>
                <a:ea typeface="Cambria" pitchFamily="18" charset="0"/>
              </a:rPr>
              <a:t>αναγκαίοι όροι </a:t>
            </a:r>
            <a:r>
              <a:rPr lang="el-GR" sz="1600" dirty="0">
                <a:solidFill>
                  <a:prstClr val="black"/>
                </a:solidFill>
                <a:latin typeface="Cambria" pitchFamily="18" charset="0"/>
                <a:ea typeface="Cambria" pitchFamily="18" charset="0"/>
              </a:rPr>
              <a:t>(ANNEX </a:t>
            </a:r>
            <a:r>
              <a:rPr lang="el-GR" sz="1600" dirty="0" smtClean="0">
                <a:solidFill>
                  <a:prstClr val="black"/>
                </a:solidFill>
                <a:latin typeface="Cambria" pitchFamily="18" charset="0"/>
                <a:ea typeface="Cambria" pitchFamily="18" charset="0"/>
              </a:rPr>
              <a:t>IV ΚΚΔ 1060/2021) &amp; </a:t>
            </a:r>
            <a:r>
              <a:rPr lang="el-GR" sz="1600" b="1" dirty="0" smtClean="0">
                <a:solidFill>
                  <a:prstClr val="black"/>
                </a:solidFill>
                <a:latin typeface="Cambria" pitchFamily="18" charset="0"/>
                <a:ea typeface="Cambria" pitchFamily="18" charset="0"/>
              </a:rPr>
              <a:t>4 Οριζόντιοι </a:t>
            </a:r>
            <a:r>
              <a:rPr lang="el-GR" sz="1600" dirty="0">
                <a:solidFill>
                  <a:prstClr val="black"/>
                </a:solidFill>
                <a:latin typeface="Cambria" pitchFamily="18" charset="0"/>
                <a:ea typeface="Cambria" pitchFamily="18" charset="0"/>
              </a:rPr>
              <a:t>(ANNEX </a:t>
            </a:r>
            <a:r>
              <a:rPr lang="el-GR" sz="1600" dirty="0" smtClean="0">
                <a:solidFill>
                  <a:prstClr val="black"/>
                </a:solidFill>
                <a:latin typeface="Cambria" pitchFamily="18" charset="0"/>
                <a:ea typeface="Cambria" pitchFamily="18" charset="0"/>
              </a:rPr>
              <a:t>III ΚΚΔ 1060/2021)</a:t>
            </a:r>
          </a:p>
          <a:p>
            <a:pPr marL="396000" lvl="0" indent="-396000" algn="just" defTabSz="457200" fontAlgn="auto">
              <a:spcBef>
                <a:spcPts val="600"/>
              </a:spcBef>
              <a:spcAft>
                <a:spcPts val="1200"/>
              </a:spcAft>
              <a:buBlip>
                <a:blip r:embed="rId4"/>
              </a:buBlip>
            </a:pPr>
            <a:r>
              <a:rPr lang="el-GR" sz="1600" b="1" dirty="0">
                <a:solidFill>
                  <a:prstClr val="black"/>
                </a:solidFill>
                <a:latin typeface="Cambria" pitchFamily="18" charset="0"/>
                <a:ea typeface="Cambria" pitchFamily="18" charset="0"/>
              </a:rPr>
              <a:t>Η παρακολούθηση της τήρησης των απαιτήσεων </a:t>
            </a:r>
            <a:r>
              <a:rPr lang="el-GR" sz="1600" b="1" dirty="0" smtClean="0">
                <a:solidFill>
                  <a:prstClr val="black"/>
                </a:solidFill>
                <a:latin typeface="Cambria" pitchFamily="18" charset="0"/>
                <a:ea typeface="Cambria" pitchFamily="18" charset="0"/>
              </a:rPr>
              <a:t>τους ισχύει </a:t>
            </a:r>
            <a:r>
              <a:rPr lang="el-GR" sz="1600" b="1" dirty="0" err="1" smtClean="0">
                <a:solidFill>
                  <a:prstClr val="black"/>
                </a:solidFill>
                <a:latin typeface="Cambria" pitchFamily="18" charset="0"/>
                <a:ea typeface="Cambria" pitchFamily="18" charset="0"/>
              </a:rPr>
              <a:t>καθόλη</a:t>
            </a:r>
            <a:r>
              <a:rPr lang="el-GR" sz="1600" b="1" dirty="0" smtClean="0">
                <a:solidFill>
                  <a:prstClr val="black"/>
                </a:solidFill>
                <a:latin typeface="Cambria" pitchFamily="18" charset="0"/>
                <a:ea typeface="Cambria" pitchFamily="18" charset="0"/>
              </a:rPr>
              <a:t> </a:t>
            </a:r>
            <a:r>
              <a:rPr lang="el-GR" sz="1600" b="1" dirty="0">
                <a:solidFill>
                  <a:prstClr val="black"/>
                </a:solidFill>
                <a:latin typeface="Cambria" pitchFamily="18" charset="0"/>
                <a:ea typeface="Cambria" pitchFamily="18" charset="0"/>
              </a:rPr>
              <a:t>τη διάρκεια της προγραμματικής περιόδου</a:t>
            </a:r>
          </a:p>
          <a:p>
            <a:pPr marL="396000" lvl="0" indent="-396000" algn="just" defTabSz="457200" fontAlgn="auto">
              <a:spcBef>
                <a:spcPts val="600"/>
              </a:spcBef>
              <a:spcAft>
                <a:spcPts val="1200"/>
              </a:spcAft>
              <a:buBlip>
                <a:blip r:embed="rId4"/>
              </a:buBlip>
            </a:pPr>
            <a:r>
              <a:rPr lang="el-GR" sz="1600" dirty="0" smtClean="0">
                <a:solidFill>
                  <a:prstClr val="black"/>
                </a:solidFill>
                <a:latin typeface="Cambria" pitchFamily="18" charset="0"/>
                <a:ea typeface="Cambria" pitchFamily="18" charset="0"/>
              </a:rPr>
              <a:t>Οι </a:t>
            </a:r>
            <a:r>
              <a:rPr lang="el-GR" sz="1600" b="1" dirty="0">
                <a:solidFill>
                  <a:prstClr val="black"/>
                </a:solidFill>
                <a:latin typeface="Cambria" pitchFamily="18" charset="0"/>
                <a:ea typeface="Cambria" pitchFamily="18" charset="0"/>
              </a:rPr>
              <a:t>Θεματικοί ΑΟ συνδέονται με τους ειδικούς στόχους του </a:t>
            </a:r>
            <a:r>
              <a:rPr lang="en-US" sz="1600" b="1" dirty="0">
                <a:solidFill>
                  <a:prstClr val="black"/>
                </a:solidFill>
                <a:latin typeface="Cambria" pitchFamily="18" charset="0"/>
                <a:ea typeface="Cambria" pitchFamily="18" charset="0"/>
              </a:rPr>
              <a:t>E</a:t>
            </a:r>
            <a:r>
              <a:rPr lang="el-GR" sz="1600" b="1" dirty="0">
                <a:solidFill>
                  <a:prstClr val="black"/>
                </a:solidFill>
                <a:latin typeface="Cambria" pitchFamily="18" charset="0"/>
                <a:ea typeface="Cambria" pitchFamily="18" charset="0"/>
              </a:rPr>
              <a:t>ΤΠΑ/ΤΣ/ΕΚΤ</a:t>
            </a:r>
            <a:r>
              <a:rPr lang="el-GR" sz="1600" b="1" dirty="0" smtClean="0">
                <a:solidFill>
                  <a:prstClr val="black"/>
                </a:solidFill>
                <a:latin typeface="Cambria" pitchFamily="18" charset="0"/>
                <a:ea typeface="Cambria" pitchFamily="18" charset="0"/>
              </a:rPr>
              <a:t>+ </a:t>
            </a:r>
            <a:r>
              <a:rPr lang="el-GR" sz="1600" dirty="0" smtClean="0">
                <a:solidFill>
                  <a:prstClr val="black"/>
                </a:solidFill>
                <a:latin typeface="Cambria" pitchFamily="18" charset="0"/>
                <a:ea typeface="Cambria" pitchFamily="18" charset="0"/>
              </a:rPr>
              <a:t>και δεν συνδέονται </a:t>
            </a:r>
            <a:r>
              <a:rPr lang="el-GR" sz="1600" dirty="0">
                <a:solidFill>
                  <a:prstClr val="black"/>
                </a:solidFill>
                <a:latin typeface="Cambria" pitchFamily="18" charset="0"/>
                <a:ea typeface="Cambria" pitchFamily="18" charset="0"/>
              </a:rPr>
              <a:t>: </a:t>
            </a:r>
          </a:p>
          <a:p>
            <a:pPr marL="971550" lvl="2" indent="-514350" algn="just" defTabSz="457200" fontAlgn="auto">
              <a:spcBef>
                <a:spcPts val="600"/>
              </a:spcBef>
              <a:spcAft>
                <a:spcPts val="1200"/>
              </a:spcAft>
              <a:buBlip>
                <a:blip r:embed="rId5"/>
              </a:buBlip>
            </a:pPr>
            <a:r>
              <a:rPr lang="el-GR" sz="1600" dirty="0">
                <a:solidFill>
                  <a:prstClr val="black"/>
                </a:solidFill>
                <a:latin typeface="Cambria" pitchFamily="18" charset="0"/>
                <a:ea typeface="Cambria" pitchFamily="18" charset="0"/>
              </a:rPr>
              <a:t>με τους Ειδικούς Στόχους των Προγραμμάτων </a:t>
            </a:r>
            <a:r>
              <a:rPr lang="el-GR" sz="1600" dirty="0" err="1">
                <a:solidFill>
                  <a:prstClr val="black"/>
                </a:solidFill>
                <a:latin typeface="Cambria" pitchFamily="18" charset="0"/>
                <a:ea typeface="Cambria" pitchFamily="18" charset="0"/>
              </a:rPr>
              <a:t>Interreg</a:t>
            </a:r>
            <a:r>
              <a:rPr lang="el-GR" sz="1600" dirty="0">
                <a:solidFill>
                  <a:prstClr val="black"/>
                </a:solidFill>
                <a:latin typeface="Cambria" pitchFamily="18" charset="0"/>
                <a:ea typeface="Cambria" pitchFamily="18" charset="0"/>
              </a:rPr>
              <a:t> </a:t>
            </a:r>
          </a:p>
          <a:p>
            <a:pPr marL="971550" lvl="2" indent="-514350" algn="just" defTabSz="457200" fontAlgn="auto">
              <a:spcBef>
                <a:spcPts val="600"/>
              </a:spcBef>
              <a:spcAft>
                <a:spcPts val="1200"/>
              </a:spcAft>
              <a:buBlip>
                <a:blip r:embed="rId5"/>
              </a:buBlip>
            </a:pPr>
            <a:r>
              <a:rPr lang="el-GR" sz="1600" dirty="0">
                <a:solidFill>
                  <a:prstClr val="black"/>
                </a:solidFill>
                <a:latin typeface="Cambria" pitchFamily="18" charset="0"/>
                <a:ea typeface="Cambria" pitchFamily="18" charset="0"/>
              </a:rPr>
              <a:t>Το Ταμείο Δίκαιης Μετάβασης (ΤΔΜ)</a:t>
            </a:r>
            <a:r>
              <a:rPr lang="en-US" sz="1600" dirty="0">
                <a:solidFill>
                  <a:prstClr val="black"/>
                </a:solidFill>
                <a:latin typeface="Cambria" pitchFamily="18" charset="0"/>
                <a:ea typeface="Cambria" pitchFamily="18" charset="0"/>
              </a:rPr>
              <a:t> </a:t>
            </a:r>
            <a:r>
              <a:rPr lang="el-GR" sz="1600" dirty="0">
                <a:solidFill>
                  <a:prstClr val="black"/>
                </a:solidFill>
                <a:latin typeface="Cambria" pitchFamily="18" charset="0"/>
                <a:ea typeface="Cambria" pitchFamily="18" charset="0"/>
              </a:rPr>
              <a:t>και με τους πόρους που μεταφέρονται από το ΕΤΠΑ και το ΕΚΤ+ στο ΤΔΜ </a:t>
            </a:r>
            <a:endParaRPr lang="el-GR" sz="1600" dirty="0" smtClean="0">
              <a:solidFill>
                <a:prstClr val="black"/>
              </a:solidFill>
              <a:latin typeface="Cambria" pitchFamily="18" charset="0"/>
              <a:ea typeface="Cambria" pitchFamily="18" charset="0"/>
            </a:endParaRPr>
          </a:p>
          <a:p>
            <a:pPr marL="396000" indent="-396000" algn="just" defTabSz="457200" fontAlgn="auto">
              <a:spcBef>
                <a:spcPts val="600"/>
              </a:spcBef>
              <a:spcAft>
                <a:spcPts val="1200"/>
              </a:spcAft>
              <a:buBlip>
                <a:blip r:embed="rId4"/>
              </a:buBlip>
            </a:pPr>
            <a:r>
              <a:rPr lang="el-GR" sz="1600" b="1" dirty="0">
                <a:solidFill>
                  <a:prstClr val="black"/>
                </a:solidFill>
                <a:latin typeface="Cambria" pitchFamily="18" charset="0"/>
                <a:ea typeface="Cambria" pitchFamily="18" charset="0"/>
              </a:rPr>
              <a:t>Οι Οριζόντιοι ΑΟ συνδέονται με όλους τους ειδικούς στόχους </a:t>
            </a:r>
            <a:r>
              <a:rPr lang="el-GR" sz="1600" b="1" dirty="0" smtClean="0">
                <a:solidFill>
                  <a:prstClr val="black"/>
                </a:solidFill>
                <a:latin typeface="Cambria" pitchFamily="18" charset="0"/>
                <a:ea typeface="Cambria" pitchFamily="18" charset="0"/>
              </a:rPr>
              <a:t>των </a:t>
            </a:r>
            <a:r>
              <a:rPr lang="el-GR" sz="1600" b="1" dirty="0">
                <a:solidFill>
                  <a:prstClr val="black"/>
                </a:solidFill>
                <a:latin typeface="Cambria" pitchFamily="18" charset="0"/>
                <a:ea typeface="Cambria" pitchFamily="18" charset="0"/>
              </a:rPr>
              <a:t>Προγραμμάτων ΕΤΠΑ </a:t>
            </a:r>
            <a:r>
              <a:rPr lang="el-GR" sz="1600" dirty="0">
                <a:solidFill>
                  <a:prstClr val="black"/>
                </a:solidFill>
                <a:latin typeface="Cambria" pitchFamily="18" charset="0"/>
                <a:ea typeface="Cambria" pitchFamily="18" charset="0"/>
              </a:rPr>
              <a:t>(με εξαίρεση τα Προγράμματα </a:t>
            </a:r>
            <a:r>
              <a:rPr lang="el-GR" sz="1600" dirty="0" err="1">
                <a:solidFill>
                  <a:prstClr val="black"/>
                </a:solidFill>
                <a:latin typeface="Cambria" pitchFamily="18" charset="0"/>
                <a:ea typeface="Cambria" pitchFamily="18" charset="0"/>
              </a:rPr>
              <a:t>Interreg</a:t>
            </a:r>
            <a:r>
              <a:rPr lang="el-GR" sz="1600" dirty="0">
                <a:solidFill>
                  <a:prstClr val="black"/>
                </a:solidFill>
                <a:latin typeface="Cambria" pitchFamily="18" charset="0"/>
                <a:ea typeface="Cambria" pitchFamily="18" charset="0"/>
              </a:rPr>
              <a:t>), </a:t>
            </a:r>
            <a:r>
              <a:rPr lang="el-GR" sz="1600" b="1" dirty="0">
                <a:solidFill>
                  <a:prstClr val="black"/>
                </a:solidFill>
                <a:latin typeface="Cambria" pitchFamily="18" charset="0"/>
                <a:ea typeface="Cambria" pitchFamily="18" charset="0"/>
              </a:rPr>
              <a:t>ΤΣ, ΕΚΤ+, ΤΔΜ και  </a:t>
            </a:r>
            <a:r>
              <a:rPr lang="el-GR" sz="1600" b="1" dirty="0" smtClean="0">
                <a:solidFill>
                  <a:prstClr val="black"/>
                </a:solidFill>
                <a:latin typeface="Cambria" pitchFamily="18" charset="0"/>
                <a:ea typeface="Cambria" pitchFamily="18" charset="0"/>
              </a:rPr>
              <a:t>ΕΤΘΑΥ, </a:t>
            </a:r>
            <a:r>
              <a:rPr lang="el-GR" sz="1600" dirty="0" smtClean="0">
                <a:solidFill>
                  <a:prstClr val="black"/>
                </a:solidFill>
                <a:latin typeface="Cambria" pitchFamily="18" charset="0"/>
                <a:ea typeface="Cambria" pitchFamily="18" charset="0"/>
              </a:rPr>
              <a:t>ενώ</a:t>
            </a:r>
            <a:r>
              <a:rPr lang="el-GR" sz="1600" b="1" dirty="0" smtClean="0">
                <a:solidFill>
                  <a:prstClr val="black"/>
                </a:solidFill>
                <a:latin typeface="Cambria" pitchFamily="18" charset="0"/>
                <a:ea typeface="Cambria" pitchFamily="18" charset="0"/>
              </a:rPr>
              <a:t> </a:t>
            </a:r>
            <a:r>
              <a:rPr lang="el-GR" sz="1600" dirty="0" smtClean="0">
                <a:solidFill>
                  <a:prstClr val="black"/>
                </a:solidFill>
                <a:latin typeface="Cambria" pitchFamily="18" charset="0"/>
                <a:ea typeface="Cambria" pitchFamily="18" charset="0"/>
              </a:rPr>
              <a:t>(</a:t>
            </a:r>
            <a:r>
              <a:rPr lang="el-GR" sz="1600" dirty="0">
                <a:solidFill>
                  <a:prstClr val="black"/>
                </a:solidFill>
                <a:latin typeface="Cambria" pitchFamily="18" charset="0"/>
                <a:ea typeface="Cambria" pitchFamily="18" charset="0"/>
              </a:rPr>
              <a:t>πλην των Κρατικών Ενισχύσεων) εφαρμόζονται </a:t>
            </a:r>
            <a:r>
              <a:rPr lang="el-GR" sz="1600" dirty="0" smtClean="0">
                <a:solidFill>
                  <a:prstClr val="black"/>
                </a:solidFill>
                <a:latin typeface="Cambria" pitchFamily="18" charset="0"/>
                <a:ea typeface="Cambria" pitchFamily="18" charset="0"/>
              </a:rPr>
              <a:t>και στα </a:t>
            </a:r>
            <a:r>
              <a:rPr lang="el-GR" sz="1600" dirty="0">
                <a:solidFill>
                  <a:prstClr val="black"/>
                </a:solidFill>
                <a:latin typeface="Cambria" pitchFamily="18" charset="0"/>
                <a:ea typeface="Cambria" pitchFamily="18" charset="0"/>
              </a:rPr>
              <a:t>Προγράμματα των Ταμείων Ασύλου και Μετανάστευσης (</a:t>
            </a:r>
            <a:r>
              <a:rPr lang="el-GR" sz="1600" b="1" dirty="0">
                <a:solidFill>
                  <a:prstClr val="black"/>
                </a:solidFill>
                <a:latin typeface="Cambria" pitchFamily="18" charset="0"/>
                <a:ea typeface="Cambria" pitchFamily="18" charset="0"/>
              </a:rPr>
              <a:t>ΤΑΜΕ</a:t>
            </a:r>
            <a:r>
              <a:rPr lang="el-GR" sz="1600" dirty="0">
                <a:solidFill>
                  <a:prstClr val="black"/>
                </a:solidFill>
                <a:latin typeface="Cambria" pitchFamily="18" charset="0"/>
                <a:ea typeface="Cambria" pitchFamily="18" charset="0"/>
              </a:rPr>
              <a:t>), Εσωτερικής Ασφάλειας (</a:t>
            </a:r>
            <a:r>
              <a:rPr lang="el-GR" sz="1600" b="1" dirty="0">
                <a:solidFill>
                  <a:prstClr val="black"/>
                </a:solidFill>
                <a:latin typeface="Cambria" pitchFamily="18" charset="0"/>
                <a:ea typeface="Cambria" pitchFamily="18" charset="0"/>
              </a:rPr>
              <a:t>ΤΕΑ</a:t>
            </a:r>
            <a:r>
              <a:rPr lang="el-GR" sz="1600" dirty="0">
                <a:solidFill>
                  <a:prstClr val="black"/>
                </a:solidFill>
                <a:latin typeface="Cambria" pitchFamily="18" charset="0"/>
                <a:ea typeface="Cambria" pitchFamily="18" charset="0"/>
              </a:rPr>
              <a:t>) και του Μέσου για τη Διαχείριση των Συνόρων και των Θεωρήσεων (</a:t>
            </a:r>
            <a:r>
              <a:rPr lang="el-GR" sz="1600" b="1" dirty="0">
                <a:solidFill>
                  <a:prstClr val="black"/>
                </a:solidFill>
                <a:latin typeface="Cambria" pitchFamily="18" charset="0"/>
                <a:ea typeface="Cambria" pitchFamily="18" charset="0"/>
              </a:rPr>
              <a:t>ΜΔΣΘ</a:t>
            </a:r>
            <a:r>
              <a:rPr lang="el-GR" sz="1600" dirty="0">
                <a:solidFill>
                  <a:prstClr val="black"/>
                </a:solidFill>
                <a:latin typeface="Cambria" pitchFamily="18" charset="0"/>
                <a:ea typeface="Cambria" pitchFamily="18" charset="0"/>
              </a:rPr>
              <a:t>) </a:t>
            </a:r>
          </a:p>
        </p:txBody>
      </p:sp>
      <p:sp>
        <p:nvSpPr>
          <p:cNvPr id="4" name="Ορθογώνιο 3"/>
          <p:cNvSpPr/>
          <p:nvPr/>
        </p:nvSpPr>
        <p:spPr>
          <a:xfrm>
            <a:off x="323528" y="116632"/>
            <a:ext cx="8424936" cy="400110"/>
          </a:xfrm>
          <a:prstGeom prst="rect">
            <a:avLst/>
          </a:prstGeom>
        </p:spPr>
        <p:txBody>
          <a:bodyPr wrap="square">
            <a:spAutoFit/>
          </a:bodyPr>
          <a:lstStyle/>
          <a:p>
            <a:pPr lvl="0" defTabSz="457200" fontAlgn="auto">
              <a:spcBef>
                <a:spcPts val="0"/>
              </a:spcBef>
              <a:spcAft>
                <a:spcPts val="0"/>
              </a:spcAft>
            </a:pPr>
            <a:r>
              <a:rPr lang="el-GR" sz="2000" b="1" dirty="0">
                <a:solidFill>
                  <a:srgbClr val="C00000"/>
                </a:solidFill>
                <a:latin typeface="Cambria" panose="02040503050406030204" pitchFamily="18" charset="0"/>
              </a:rPr>
              <a:t>Το πλαίσιο που διέπει τους Αναγκαίους </a:t>
            </a:r>
            <a:r>
              <a:rPr lang="el-GR" sz="2000" b="1" dirty="0" smtClean="0">
                <a:solidFill>
                  <a:srgbClr val="C00000"/>
                </a:solidFill>
                <a:latin typeface="Cambria" panose="02040503050406030204" pitchFamily="18" charset="0"/>
              </a:rPr>
              <a:t>Πρόσφορους </a:t>
            </a:r>
            <a:r>
              <a:rPr lang="el-GR" sz="2000" b="1" dirty="0">
                <a:solidFill>
                  <a:srgbClr val="C00000"/>
                </a:solidFill>
                <a:latin typeface="Cambria" panose="02040503050406030204" pitchFamily="18" charset="0"/>
              </a:rPr>
              <a:t>Όρους (</a:t>
            </a:r>
            <a:r>
              <a:rPr lang="el-GR" sz="2000" b="1" dirty="0" smtClean="0">
                <a:solidFill>
                  <a:srgbClr val="C00000"/>
                </a:solidFill>
                <a:latin typeface="Cambria" panose="02040503050406030204" pitchFamily="18" charset="0"/>
              </a:rPr>
              <a:t>1/3)</a:t>
            </a:r>
            <a:endParaRPr lang="el-GR" altLang="el-GR" sz="2000" b="1" dirty="0">
              <a:solidFill>
                <a:srgbClr val="C00000"/>
              </a:solidFill>
              <a:latin typeface="Cambria" panose="02040503050406030204" pitchFamily="18" charset="0"/>
            </a:endParaRPr>
          </a:p>
        </p:txBody>
      </p:sp>
      <p:grpSp>
        <p:nvGrpSpPr>
          <p:cNvPr id="6" name="Ομάδα 5"/>
          <p:cNvGrpSpPr/>
          <p:nvPr/>
        </p:nvGrpSpPr>
        <p:grpSpPr>
          <a:xfrm>
            <a:off x="232272" y="6093296"/>
            <a:ext cx="8876232" cy="648072"/>
            <a:chOff x="88256" y="6165304"/>
            <a:chExt cx="8876232" cy="648072"/>
          </a:xfrm>
        </p:grpSpPr>
        <p:pic>
          <p:nvPicPr>
            <p:cNvPr id="7" name="Εικόνα 6" descr="C:\Users\aromanou\Desktop\ESPA 2021-2027 RGB_crop.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9" name="Εικόνα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extLst>
      <p:ext uri="{BB962C8B-B14F-4D97-AF65-F5344CB8AC3E}">
        <p14:creationId xmlns:p14="http://schemas.microsoft.com/office/powerpoint/2010/main" val="2708424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2965240400"/>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3" name="Ορθογώνιο 2"/>
          <p:cNvSpPr/>
          <p:nvPr/>
        </p:nvSpPr>
        <p:spPr>
          <a:xfrm>
            <a:off x="403081" y="764704"/>
            <a:ext cx="7839434" cy="7188378"/>
          </a:xfrm>
          <a:prstGeom prst="rect">
            <a:avLst/>
          </a:prstGeom>
        </p:spPr>
        <p:txBody>
          <a:bodyPr wrap="square">
            <a:spAutoFit/>
          </a:bodyPr>
          <a:lstStyle/>
          <a:p>
            <a:pPr marL="396000" indent="-396000" algn="just" defTabSz="457200" fontAlgn="auto">
              <a:lnSpc>
                <a:spcPts val="2200"/>
              </a:lnSpc>
              <a:spcBef>
                <a:spcPts val="600"/>
              </a:spcBef>
              <a:spcAft>
                <a:spcPts val="1200"/>
              </a:spcAft>
              <a:buBlip>
                <a:blip r:embed="rId4"/>
              </a:buBlip>
            </a:pPr>
            <a:r>
              <a:rPr lang="el-GR" sz="1600" dirty="0">
                <a:solidFill>
                  <a:prstClr val="black"/>
                </a:solidFill>
                <a:latin typeface="Cambria" pitchFamily="18" charset="0"/>
                <a:ea typeface="Cambria" pitchFamily="18" charset="0"/>
              </a:rPr>
              <a:t>Η εκπλήρωση των ΑΟ </a:t>
            </a:r>
            <a:r>
              <a:rPr lang="el-GR" sz="1600" b="1" dirty="0">
                <a:solidFill>
                  <a:prstClr val="black"/>
                </a:solidFill>
                <a:latin typeface="Cambria" pitchFamily="18" charset="0"/>
                <a:ea typeface="Cambria" pitchFamily="18" charset="0"/>
              </a:rPr>
              <a:t>συνδέεται</a:t>
            </a:r>
            <a:r>
              <a:rPr lang="el-GR" sz="1600" dirty="0">
                <a:solidFill>
                  <a:prstClr val="black"/>
                </a:solidFill>
                <a:latin typeface="Cambria" pitchFamily="18" charset="0"/>
                <a:ea typeface="Cambria" pitchFamily="18" charset="0"/>
              </a:rPr>
              <a:t> με τα </a:t>
            </a:r>
            <a:r>
              <a:rPr lang="el-GR" sz="1600" b="1" dirty="0">
                <a:solidFill>
                  <a:prstClr val="black"/>
                </a:solidFill>
                <a:latin typeface="Cambria" pitchFamily="18" charset="0"/>
                <a:ea typeface="Cambria" pitchFamily="18" charset="0"/>
              </a:rPr>
              <a:t>αιτήματα πληρωμής </a:t>
            </a:r>
            <a:r>
              <a:rPr lang="el-GR" sz="1600" dirty="0">
                <a:solidFill>
                  <a:prstClr val="black"/>
                </a:solidFill>
                <a:latin typeface="Cambria" pitchFamily="18" charset="0"/>
                <a:ea typeface="Cambria" pitchFamily="18" charset="0"/>
              </a:rPr>
              <a:t>αφού  οι «</a:t>
            </a:r>
            <a:r>
              <a:rPr lang="el-GR" sz="1600" i="1" dirty="0">
                <a:solidFill>
                  <a:prstClr val="black"/>
                </a:solidFill>
                <a:latin typeface="Cambria" pitchFamily="18" charset="0"/>
                <a:ea typeface="Cambria" pitchFamily="18" charset="0"/>
              </a:rPr>
              <a:t>δαπάνες που σχετίζονται με πράξεις που συνδέονται με ειδικό στόχο </a:t>
            </a:r>
            <a:r>
              <a:rPr lang="el-GR" sz="1600" i="1" dirty="0" smtClean="0">
                <a:solidFill>
                  <a:prstClr val="black"/>
                </a:solidFill>
                <a:latin typeface="Cambria" pitchFamily="18" charset="0"/>
                <a:ea typeface="Cambria" pitchFamily="18" charset="0"/>
              </a:rPr>
              <a:t>δεν </a:t>
            </a:r>
            <a:r>
              <a:rPr lang="el-GR" sz="1600" i="1" dirty="0">
                <a:solidFill>
                  <a:prstClr val="black"/>
                </a:solidFill>
                <a:latin typeface="Cambria" pitchFamily="18" charset="0"/>
                <a:ea typeface="Cambria" pitchFamily="18" charset="0"/>
              </a:rPr>
              <a:t>θα αποδοθούν από την Επιτροπή στο Κράτος Μέλος μέχρι να ενημερωθεί η Επιτροπή από το Κράτος Μέλος για την εκπλήρωση του αναγκαίου όρου</a:t>
            </a:r>
            <a:r>
              <a:rPr lang="el-GR" sz="1600" dirty="0" smtClean="0">
                <a:solidFill>
                  <a:prstClr val="black"/>
                </a:solidFill>
                <a:latin typeface="Cambria" pitchFamily="18" charset="0"/>
                <a:ea typeface="Cambria" pitchFamily="18" charset="0"/>
              </a:rPr>
              <a:t>…»</a:t>
            </a:r>
          </a:p>
          <a:p>
            <a:pPr marL="396000" indent="-396000" algn="just" defTabSz="457200" fontAlgn="auto">
              <a:lnSpc>
                <a:spcPts val="2200"/>
              </a:lnSpc>
              <a:spcBef>
                <a:spcPts val="600"/>
              </a:spcBef>
              <a:spcAft>
                <a:spcPts val="1200"/>
              </a:spcAft>
              <a:buBlip>
                <a:blip r:embed="rId4"/>
              </a:buBlip>
            </a:pPr>
            <a:endParaRPr lang="el-GR" sz="1600" dirty="0">
              <a:solidFill>
                <a:prstClr val="black"/>
              </a:solidFill>
              <a:latin typeface="Cambria" pitchFamily="18" charset="0"/>
              <a:ea typeface="Cambria" pitchFamily="18" charset="0"/>
            </a:endParaRPr>
          </a:p>
          <a:p>
            <a:pPr marL="396000" indent="-396000" algn="just" defTabSz="457200" fontAlgn="auto">
              <a:lnSpc>
                <a:spcPts val="2200"/>
              </a:lnSpc>
              <a:spcBef>
                <a:spcPts val="600"/>
              </a:spcBef>
              <a:spcAft>
                <a:spcPts val="1200"/>
              </a:spcAft>
              <a:buBlip>
                <a:blip r:embed="rId4"/>
              </a:buBlip>
            </a:pPr>
            <a:endParaRPr lang="el-GR" sz="1600" dirty="0" smtClean="0">
              <a:solidFill>
                <a:prstClr val="black"/>
              </a:solidFill>
              <a:latin typeface="Cambria" pitchFamily="18" charset="0"/>
              <a:ea typeface="Cambria" pitchFamily="18" charset="0"/>
            </a:endParaRPr>
          </a:p>
          <a:p>
            <a:pPr marL="396000" indent="-396000" algn="just" defTabSz="457200" fontAlgn="auto">
              <a:lnSpc>
                <a:spcPts val="2200"/>
              </a:lnSpc>
              <a:spcBef>
                <a:spcPts val="600"/>
              </a:spcBef>
              <a:spcAft>
                <a:spcPts val="1200"/>
              </a:spcAft>
              <a:buBlip>
                <a:blip r:embed="rId4"/>
              </a:buBlip>
            </a:pPr>
            <a:endParaRPr lang="el-GR" sz="1600" dirty="0">
              <a:solidFill>
                <a:prstClr val="black"/>
              </a:solidFill>
              <a:latin typeface="Cambria" pitchFamily="18" charset="0"/>
              <a:ea typeface="Cambria" pitchFamily="18" charset="0"/>
            </a:endParaRPr>
          </a:p>
          <a:p>
            <a:pPr marL="396000" lvl="0" indent="-396000" algn="just" defTabSz="457200" fontAlgn="auto">
              <a:spcBef>
                <a:spcPts val="600"/>
              </a:spcBef>
              <a:spcAft>
                <a:spcPts val="1200"/>
              </a:spcAft>
              <a:buBlip>
                <a:blip r:embed="rId4"/>
              </a:buBlip>
            </a:pPr>
            <a:endParaRPr lang="el-GR" sz="1600" dirty="0" smtClean="0">
              <a:solidFill>
                <a:prstClr val="black"/>
              </a:solidFill>
              <a:latin typeface="Cambria" pitchFamily="18" charset="0"/>
              <a:ea typeface="Cambria" pitchFamily="18" charset="0"/>
            </a:endParaRPr>
          </a:p>
          <a:p>
            <a:pPr marL="396000" lvl="0" indent="-396000" algn="just" defTabSz="457200" fontAlgn="auto">
              <a:spcBef>
                <a:spcPts val="600"/>
              </a:spcBef>
              <a:spcAft>
                <a:spcPts val="1200"/>
              </a:spcAft>
              <a:buBlip>
                <a:blip r:embed="rId4"/>
              </a:buBlip>
            </a:pPr>
            <a:r>
              <a:rPr lang="el-GR" sz="1600" dirty="0" smtClean="0">
                <a:solidFill>
                  <a:prstClr val="black"/>
                </a:solidFill>
                <a:latin typeface="Cambria" pitchFamily="18" charset="0"/>
                <a:ea typeface="Cambria" pitchFamily="18" charset="0"/>
              </a:rPr>
              <a:t>Οι </a:t>
            </a:r>
            <a:r>
              <a:rPr lang="el-GR" sz="1600" dirty="0">
                <a:solidFill>
                  <a:prstClr val="black"/>
                </a:solidFill>
                <a:latin typeface="Cambria" pitchFamily="18" charset="0"/>
                <a:ea typeface="Cambria" pitchFamily="18" charset="0"/>
              </a:rPr>
              <a:t>απαιτήσεις τους </a:t>
            </a:r>
            <a:r>
              <a:rPr lang="el-GR" sz="1600" b="1" dirty="0">
                <a:solidFill>
                  <a:prstClr val="black"/>
                </a:solidFill>
                <a:latin typeface="Cambria" pitchFamily="18" charset="0"/>
                <a:ea typeface="Cambria" pitchFamily="18" charset="0"/>
              </a:rPr>
              <a:t>δεν είναι κανονιστικά απαιτητό να εκπληρώνονται κατά την έγκριση του </a:t>
            </a:r>
            <a:r>
              <a:rPr lang="el-GR" sz="1600" b="1" dirty="0" smtClean="0">
                <a:solidFill>
                  <a:prstClr val="black"/>
                </a:solidFill>
                <a:latin typeface="Cambria" pitchFamily="18" charset="0"/>
                <a:ea typeface="Cambria" pitchFamily="18" charset="0"/>
              </a:rPr>
              <a:t>Προγράμματος.</a:t>
            </a:r>
          </a:p>
          <a:p>
            <a:pPr marL="396000" lvl="0" indent="-396000" algn="just" defTabSz="457200" fontAlgn="auto">
              <a:spcBef>
                <a:spcPts val="600"/>
              </a:spcBef>
              <a:spcAft>
                <a:spcPts val="1200"/>
              </a:spcAft>
              <a:buBlip>
                <a:blip r:embed="rId4"/>
              </a:buBlip>
            </a:pPr>
            <a:r>
              <a:rPr lang="el-GR" sz="1600" b="1" dirty="0" smtClean="0">
                <a:solidFill>
                  <a:prstClr val="black"/>
                </a:solidFill>
                <a:latin typeface="Cambria" pitchFamily="18" charset="0"/>
                <a:ea typeface="Cambria" pitchFamily="18" charset="0"/>
              </a:rPr>
              <a:t>Η ενεργοποίηση μπορεί να πραγματοποιηθεί υπό την προϋπόθεση πως τεκμαίρεται συνάφεια με την στρατηγική. </a:t>
            </a:r>
            <a:endParaRPr lang="el-GR" sz="1600" b="1" dirty="0">
              <a:solidFill>
                <a:prstClr val="black"/>
              </a:solidFill>
              <a:latin typeface="Cambria" pitchFamily="18" charset="0"/>
              <a:ea typeface="Cambria" pitchFamily="18" charset="0"/>
            </a:endParaRPr>
          </a:p>
          <a:p>
            <a:pPr marL="396000" lvl="0" indent="-396000" algn="just" defTabSz="457200" fontAlgn="auto">
              <a:spcBef>
                <a:spcPts val="600"/>
              </a:spcBef>
              <a:spcAft>
                <a:spcPts val="1200"/>
              </a:spcAft>
              <a:buBlip>
                <a:blip r:embed="rId4"/>
              </a:buBlip>
            </a:pPr>
            <a:r>
              <a:rPr lang="el-GR" sz="1600" b="1" dirty="0">
                <a:solidFill>
                  <a:prstClr val="black"/>
                </a:solidFill>
                <a:latin typeface="Cambria" pitchFamily="18" charset="0"/>
                <a:ea typeface="Cambria" pitchFamily="18" charset="0"/>
              </a:rPr>
              <a:t>ΝΑΙ/ΌΧΙ</a:t>
            </a:r>
            <a:r>
              <a:rPr lang="el-GR" sz="1600" dirty="0">
                <a:solidFill>
                  <a:prstClr val="black"/>
                </a:solidFill>
                <a:latin typeface="Cambria" pitchFamily="18" charset="0"/>
                <a:ea typeface="Cambria" pitchFamily="18" charset="0"/>
              </a:rPr>
              <a:t> (δεν υπάρχει η έννοια της μερικής εκπλήρωσης) </a:t>
            </a:r>
          </a:p>
          <a:p>
            <a:pPr marL="396000" indent="-396000" algn="just" defTabSz="457200" fontAlgn="auto">
              <a:lnSpc>
                <a:spcPts val="2200"/>
              </a:lnSpc>
              <a:spcBef>
                <a:spcPts val="600"/>
              </a:spcBef>
              <a:spcAft>
                <a:spcPts val="1200"/>
              </a:spcAft>
              <a:buBlip>
                <a:blip r:embed="rId4"/>
              </a:buBlip>
            </a:pPr>
            <a:endParaRPr lang="el-GR" sz="1600" dirty="0">
              <a:solidFill>
                <a:prstClr val="black"/>
              </a:solidFill>
              <a:latin typeface="Cambria" pitchFamily="18" charset="0"/>
              <a:ea typeface="Cambria" pitchFamily="18" charset="0"/>
            </a:endParaRPr>
          </a:p>
          <a:p>
            <a:pPr marL="514350" indent="-514350" algn="just" defTabSz="457200" fontAlgn="auto">
              <a:lnSpc>
                <a:spcPts val="2200"/>
              </a:lnSpc>
              <a:spcBef>
                <a:spcPts val="600"/>
              </a:spcBef>
              <a:spcAft>
                <a:spcPts val="1200"/>
              </a:spcAft>
              <a:buBlip>
                <a:blip r:embed="rId4"/>
              </a:buBlip>
            </a:pPr>
            <a:endParaRPr lang="el-GR" sz="1600" b="1" dirty="0" smtClean="0">
              <a:solidFill>
                <a:prstClr val="black"/>
              </a:solidFill>
              <a:latin typeface="Cambria" pitchFamily="18" charset="0"/>
              <a:ea typeface="Cambria" pitchFamily="18" charset="0"/>
            </a:endParaRPr>
          </a:p>
          <a:p>
            <a:pPr marL="514350" indent="-514350" algn="just" defTabSz="457200" fontAlgn="auto">
              <a:lnSpc>
                <a:spcPts val="2200"/>
              </a:lnSpc>
              <a:spcBef>
                <a:spcPts val="600"/>
              </a:spcBef>
              <a:spcAft>
                <a:spcPts val="1200"/>
              </a:spcAft>
              <a:buBlip>
                <a:blip r:embed="rId4"/>
              </a:buBlip>
            </a:pPr>
            <a:endParaRPr lang="el-GR" sz="1600" b="1" dirty="0">
              <a:solidFill>
                <a:prstClr val="black"/>
              </a:solidFill>
              <a:latin typeface="Cambria" pitchFamily="18" charset="0"/>
              <a:ea typeface="Cambria" pitchFamily="18" charset="0"/>
            </a:endParaRPr>
          </a:p>
          <a:p>
            <a:pPr marL="514350" lvl="0" indent="-514350" algn="just" defTabSz="457200" fontAlgn="auto">
              <a:lnSpc>
                <a:spcPts val="2200"/>
              </a:lnSpc>
              <a:spcBef>
                <a:spcPts val="600"/>
              </a:spcBef>
              <a:spcAft>
                <a:spcPts val="1200"/>
              </a:spcAft>
              <a:buBlip>
                <a:blip r:embed="rId4"/>
              </a:buBlip>
            </a:pPr>
            <a:endParaRPr lang="el-GR" sz="1600" b="1" dirty="0">
              <a:solidFill>
                <a:prstClr val="black"/>
              </a:solidFill>
              <a:latin typeface="Cambria" pitchFamily="18" charset="0"/>
              <a:ea typeface="Cambria" pitchFamily="18" charset="0"/>
            </a:endParaRPr>
          </a:p>
        </p:txBody>
      </p:sp>
      <p:sp>
        <p:nvSpPr>
          <p:cNvPr id="4" name="Ορθογώνιο 3"/>
          <p:cNvSpPr/>
          <p:nvPr/>
        </p:nvSpPr>
        <p:spPr>
          <a:xfrm>
            <a:off x="395536" y="188640"/>
            <a:ext cx="8208912" cy="400110"/>
          </a:xfrm>
          <a:prstGeom prst="rect">
            <a:avLst/>
          </a:prstGeom>
        </p:spPr>
        <p:txBody>
          <a:bodyPr wrap="square">
            <a:spAutoFit/>
          </a:bodyPr>
          <a:lstStyle/>
          <a:p>
            <a:pPr lvl="0" defTabSz="457200" fontAlgn="auto">
              <a:spcBef>
                <a:spcPts val="0"/>
              </a:spcBef>
              <a:spcAft>
                <a:spcPts val="0"/>
              </a:spcAft>
            </a:pPr>
            <a:r>
              <a:rPr lang="el-GR" sz="2000" b="1" dirty="0">
                <a:solidFill>
                  <a:srgbClr val="C00000"/>
                </a:solidFill>
                <a:latin typeface="Cambria" panose="02040503050406030204" pitchFamily="18" charset="0"/>
              </a:rPr>
              <a:t>Το πλαίσιο που διέπει τους Αναγκαίους </a:t>
            </a:r>
            <a:r>
              <a:rPr lang="el-GR" sz="2000" b="1" dirty="0" smtClean="0">
                <a:solidFill>
                  <a:srgbClr val="C00000"/>
                </a:solidFill>
                <a:latin typeface="Cambria" panose="02040503050406030204" pitchFamily="18" charset="0"/>
              </a:rPr>
              <a:t>Πρόσφορους </a:t>
            </a:r>
            <a:r>
              <a:rPr lang="el-GR" sz="2000" b="1" dirty="0">
                <a:solidFill>
                  <a:srgbClr val="C00000"/>
                </a:solidFill>
                <a:latin typeface="Cambria" panose="02040503050406030204" pitchFamily="18" charset="0"/>
              </a:rPr>
              <a:t>Όρους </a:t>
            </a:r>
            <a:r>
              <a:rPr lang="el-GR" sz="2000" b="1" dirty="0" smtClean="0">
                <a:solidFill>
                  <a:srgbClr val="C00000"/>
                </a:solidFill>
                <a:latin typeface="Cambria" panose="02040503050406030204" pitchFamily="18" charset="0"/>
              </a:rPr>
              <a:t>(2/3)</a:t>
            </a:r>
            <a:endParaRPr lang="el-GR" altLang="el-GR" sz="2000" b="1" dirty="0">
              <a:solidFill>
                <a:srgbClr val="C00000"/>
              </a:solidFill>
              <a:latin typeface="Cambria" panose="02040503050406030204" pitchFamily="18" charset="0"/>
            </a:endParaRPr>
          </a:p>
        </p:txBody>
      </p:sp>
      <p:sp>
        <p:nvSpPr>
          <p:cNvPr id="10" name="Στρογγυλεμένο ορθογώνιο 9"/>
          <p:cNvSpPr/>
          <p:nvPr/>
        </p:nvSpPr>
        <p:spPr>
          <a:xfrm>
            <a:off x="647564" y="2275162"/>
            <a:ext cx="7704856" cy="1225846"/>
          </a:xfrm>
          <a:prstGeom prst="roundRect">
            <a:avLst/>
          </a:prstGeom>
          <a:solidFill>
            <a:srgbClr val="B71E42">
              <a:lumMod val="20000"/>
              <a:lumOff val="80000"/>
            </a:srgbClr>
          </a:solidFill>
          <a:ln w="15875" cap="flat" cmpd="sng" algn="ctr">
            <a:solidFill>
              <a:srgbClr val="FF00FF"/>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l-GR" sz="2000" b="1" i="0" u="none" strike="noStrike" kern="0" cap="none" spc="0" normalizeH="0" baseline="0" noProof="0" dirty="0" smtClean="0">
                <a:ln>
                  <a:noFill/>
                </a:ln>
                <a:solidFill>
                  <a:prstClr val="black"/>
                </a:solidFill>
                <a:effectLst/>
                <a:uLnTx/>
                <a:uFillTx/>
                <a:latin typeface="Cambria" panose="02040503050406030204" pitchFamily="18" charset="0"/>
                <a:ea typeface="+mn-ea"/>
                <a:cs typeface="+mn-cs"/>
              </a:rPr>
              <a:t>Τα αιτήματα πληρωμής μπορούν να υποβάλλονται, </a:t>
            </a:r>
            <a:br>
              <a:rPr kumimoji="0" lang="el-GR" sz="2000" b="1" i="0" u="none" strike="noStrike" kern="0" cap="none" spc="0" normalizeH="0" baseline="0" noProof="0" dirty="0" smtClean="0">
                <a:ln>
                  <a:noFill/>
                </a:ln>
                <a:solidFill>
                  <a:prstClr val="black"/>
                </a:solidFill>
                <a:effectLst/>
                <a:uLnTx/>
                <a:uFillTx/>
                <a:latin typeface="Cambria" panose="02040503050406030204" pitchFamily="18" charset="0"/>
                <a:ea typeface="+mn-ea"/>
                <a:cs typeface="+mn-cs"/>
              </a:rPr>
            </a:br>
            <a:r>
              <a:rPr kumimoji="0" lang="el-GR" sz="2000" b="1" i="0" u="none" strike="noStrike" kern="0" cap="none" spc="0" normalizeH="0" baseline="0" noProof="0" dirty="0" smtClean="0">
                <a:ln>
                  <a:noFill/>
                </a:ln>
                <a:solidFill>
                  <a:prstClr val="black"/>
                </a:solidFill>
                <a:effectLst/>
                <a:uLnTx/>
                <a:uFillTx/>
                <a:latin typeface="Cambria" panose="02040503050406030204" pitchFamily="18" charset="0"/>
                <a:ea typeface="+mn-ea"/>
                <a:cs typeface="+mn-cs"/>
              </a:rPr>
              <a:t>αλλά αν δεν έχουν εκπληρωθεί οι σχετικοί αναγκαίοι όροι, </a:t>
            </a:r>
            <a:br>
              <a:rPr kumimoji="0" lang="el-GR" sz="2000" b="1" i="0" u="none" strike="noStrike" kern="0" cap="none" spc="0" normalizeH="0" baseline="0" noProof="0" dirty="0" smtClean="0">
                <a:ln>
                  <a:noFill/>
                </a:ln>
                <a:solidFill>
                  <a:prstClr val="black"/>
                </a:solidFill>
                <a:effectLst/>
                <a:uLnTx/>
                <a:uFillTx/>
                <a:latin typeface="Cambria" panose="02040503050406030204" pitchFamily="18" charset="0"/>
                <a:ea typeface="+mn-ea"/>
                <a:cs typeface="+mn-cs"/>
              </a:rPr>
            </a:br>
            <a:r>
              <a:rPr kumimoji="0" lang="el-GR" sz="2000" b="1" i="0" u="none" strike="noStrike" kern="0" cap="none" spc="0" normalizeH="0" baseline="0" noProof="0" dirty="0" smtClean="0">
                <a:ln>
                  <a:noFill/>
                </a:ln>
                <a:solidFill>
                  <a:prstClr val="black"/>
                </a:solidFill>
                <a:effectLst/>
                <a:uLnTx/>
                <a:uFillTx/>
                <a:latin typeface="Cambria" panose="02040503050406030204" pitchFamily="18" charset="0"/>
                <a:ea typeface="+mn-ea"/>
                <a:cs typeface="+mn-cs"/>
              </a:rPr>
              <a:t>οι αιτούμενοι πόροι από τη χώρα δεν θα εκταμιεύονται. </a:t>
            </a:r>
          </a:p>
        </p:txBody>
      </p:sp>
      <p:grpSp>
        <p:nvGrpSpPr>
          <p:cNvPr id="7" name="Ομάδα 6"/>
          <p:cNvGrpSpPr/>
          <p:nvPr/>
        </p:nvGrpSpPr>
        <p:grpSpPr>
          <a:xfrm>
            <a:off x="232272" y="6093296"/>
            <a:ext cx="8876232" cy="648072"/>
            <a:chOff x="88256" y="6165304"/>
            <a:chExt cx="8876232" cy="648072"/>
          </a:xfrm>
        </p:grpSpPr>
        <p:pic>
          <p:nvPicPr>
            <p:cNvPr id="9" name="Εικόνα 8" descr="C:\Users\aromanou\Desktop\ESPA 2021-2027 RGB_crop.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11" name="Εικόνα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extLst>
      <p:ext uri="{BB962C8B-B14F-4D97-AF65-F5344CB8AC3E}">
        <p14:creationId xmlns:p14="http://schemas.microsoft.com/office/powerpoint/2010/main" val="2036707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399308" y="620688"/>
            <a:ext cx="8349155" cy="338554"/>
          </a:xfrm>
          <a:prstGeom prst="rect">
            <a:avLst/>
          </a:prstGeom>
        </p:spPr>
        <p:txBody>
          <a:bodyPr wrap="square">
            <a:spAutoFit/>
          </a:bodyPr>
          <a:lstStyle/>
          <a:p>
            <a:pPr lvl="0" defTabSz="457200" fontAlgn="auto">
              <a:spcBef>
                <a:spcPts val="0"/>
              </a:spcBef>
              <a:spcAft>
                <a:spcPts val="0"/>
              </a:spcAft>
            </a:pPr>
            <a:r>
              <a:rPr lang="el-GR" sz="1600" dirty="0">
                <a:latin typeface="Cambria" panose="02040503050406030204" pitchFamily="18" charset="0"/>
                <a:cs typeface="Calibri" panose="020F0502020204030204" pitchFamily="34" charset="0"/>
              </a:rPr>
              <a:t>Οι απαιτήσεις για την εκπλήρωση των κριτηρίων των </a:t>
            </a:r>
            <a:r>
              <a:rPr lang="el-GR" sz="1600" dirty="0">
                <a:latin typeface="Cambria" panose="02040503050406030204" pitchFamily="18" charset="0"/>
              </a:rPr>
              <a:t>ΑΟ</a:t>
            </a:r>
            <a:r>
              <a:rPr lang="el-GR" sz="1600" dirty="0">
                <a:latin typeface="Cambria" panose="02040503050406030204" pitchFamily="18" charset="0"/>
                <a:cs typeface="Calibri" panose="020F0502020204030204" pitchFamily="34" charset="0"/>
              </a:rPr>
              <a:t> εστιάζουν: </a:t>
            </a:r>
          </a:p>
        </p:txBody>
      </p:sp>
      <p:sp>
        <p:nvSpPr>
          <p:cNvPr id="5" name="Ορθογώνιο 4"/>
          <p:cNvSpPr/>
          <p:nvPr/>
        </p:nvSpPr>
        <p:spPr>
          <a:xfrm>
            <a:off x="395536" y="977247"/>
            <a:ext cx="8424936" cy="3997465"/>
          </a:xfrm>
          <a:prstGeom prst="rect">
            <a:avLst/>
          </a:prstGeom>
        </p:spPr>
        <p:txBody>
          <a:bodyPr wrap="square">
            <a:spAutoFit/>
          </a:bodyPr>
          <a:lstStyle/>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Στην </a:t>
            </a:r>
            <a:r>
              <a:rPr lang="el-GR" sz="1600" dirty="0" err="1">
                <a:solidFill>
                  <a:prstClr val="black"/>
                </a:solidFill>
                <a:latin typeface="Cambria" pitchFamily="18" charset="0"/>
                <a:ea typeface="Cambria" pitchFamily="18" charset="0"/>
              </a:rPr>
              <a:t>επικαιροποίηση</a:t>
            </a:r>
            <a:r>
              <a:rPr lang="el-GR" sz="1600" dirty="0">
                <a:solidFill>
                  <a:prstClr val="black"/>
                </a:solidFill>
                <a:latin typeface="Cambria" pitchFamily="18" charset="0"/>
                <a:ea typeface="Cambria" pitchFamily="18" charset="0"/>
              </a:rPr>
              <a:t> και τον εμπλουτισμό υφιστάμενων </a:t>
            </a:r>
            <a:r>
              <a:rPr lang="el-GR" sz="1600" b="1" dirty="0">
                <a:solidFill>
                  <a:prstClr val="black"/>
                </a:solidFill>
                <a:latin typeface="Cambria" pitchFamily="18" charset="0"/>
                <a:ea typeface="Cambria" pitchFamily="18" charset="0"/>
              </a:rPr>
              <a:t>στρατηγικών</a:t>
            </a:r>
            <a:r>
              <a:rPr lang="el-GR" sz="1600" dirty="0">
                <a:solidFill>
                  <a:prstClr val="black"/>
                </a:solidFill>
                <a:latin typeface="Cambria" pitchFamily="18" charset="0"/>
                <a:ea typeface="Cambria" pitchFamily="18" charset="0"/>
              </a:rPr>
              <a:t> (π.χ. </a:t>
            </a:r>
            <a:r>
              <a:rPr lang="en-US" sz="1600" dirty="0">
                <a:solidFill>
                  <a:prstClr val="black"/>
                </a:solidFill>
                <a:latin typeface="Cambria" pitchFamily="18" charset="0"/>
                <a:ea typeface="Cambria" pitchFamily="18" charset="0"/>
              </a:rPr>
              <a:t>RIS, risk management</a:t>
            </a:r>
            <a:r>
              <a:rPr lang="el-GR" sz="1600" dirty="0">
                <a:solidFill>
                  <a:prstClr val="black"/>
                </a:solidFill>
                <a:latin typeface="Cambria" pitchFamily="18" charset="0"/>
                <a:ea typeface="Cambria" pitchFamily="18" charset="0"/>
              </a:rPr>
              <a:t>, οδική ασφάλεια, απασχόληση, στερεά απόβλητα)</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Καταγραφή υφιστάμενης κατάστασης - </a:t>
            </a:r>
            <a:r>
              <a:rPr lang="en-US" sz="1600" b="1" dirty="0">
                <a:solidFill>
                  <a:prstClr val="black"/>
                </a:solidFill>
                <a:latin typeface="Cambria" pitchFamily="18" charset="0"/>
                <a:ea typeface="Cambria" pitchFamily="18" charset="0"/>
              </a:rPr>
              <a:t>mapping</a:t>
            </a:r>
            <a:r>
              <a:rPr lang="el-GR" sz="1600" dirty="0">
                <a:solidFill>
                  <a:prstClr val="black"/>
                </a:solidFill>
                <a:latin typeface="Cambria" pitchFamily="18" charset="0"/>
                <a:ea typeface="Cambria" pitchFamily="18" charset="0"/>
              </a:rPr>
              <a:t> (Μεταφορές</a:t>
            </a:r>
            <a:r>
              <a:rPr lang="en-US" sz="1600" dirty="0">
                <a:solidFill>
                  <a:prstClr val="black"/>
                </a:solidFill>
                <a:latin typeface="Cambria" pitchFamily="18" charset="0"/>
                <a:ea typeface="Cambria" pitchFamily="18" charset="0"/>
              </a:rPr>
              <a:t>,</a:t>
            </a:r>
            <a:r>
              <a:rPr lang="el-GR" sz="1600" dirty="0">
                <a:solidFill>
                  <a:prstClr val="black"/>
                </a:solidFill>
                <a:latin typeface="Cambria" pitchFamily="18" charset="0"/>
                <a:ea typeface="Cambria" pitchFamily="18" charset="0"/>
              </a:rPr>
              <a:t> Υγεία) </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Στη διαμόρφωση </a:t>
            </a:r>
            <a:r>
              <a:rPr lang="el-GR" sz="1600" b="1" dirty="0">
                <a:solidFill>
                  <a:prstClr val="black"/>
                </a:solidFill>
                <a:latin typeface="Cambria" pitchFamily="18" charset="0"/>
                <a:ea typeface="Cambria" pitchFamily="18" charset="0"/>
              </a:rPr>
              <a:t>συστημάτων διακυβέρνησης, παρακολούθησης και αξιολόγησης </a:t>
            </a:r>
            <a:r>
              <a:rPr lang="el-GR" sz="1600" dirty="0">
                <a:solidFill>
                  <a:prstClr val="black"/>
                </a:solidFill>
                <a:latin typeface="Cambria" pitchFamily="18" charset="0"/>
                <a:ea typeface="Cambria" pitchFamily="18" charset="0"/>
              </a:rPr>
              <a:t>(π.χ. </a:t>
            </a:r>
            <a:r>
              <a:rPr lang="en-US" sz="1600" dirty="0">
                <a:solidFill>
                  <a:prstClr val="black"/>
                </a:solidFill>
                <a:latin typeface="Cambria" pitchFamily="18" charset="0"/>
                <a:ea typeface="Cambria" pitchFamily="18" charset="0"/>
              </a:rPr>
              <a:t>RIS,</a:t>
            </a:r>
            <a:r>
              <a:rPr lang="el-GR" sz="1600" dirty="0">
                <a:solidFill>
                  <a:prstClr val="black"/>
                </a:solidFill>
                <a:latin typeface="Cambria" pitchFamily="18" charset="0"/>
                <a:ea typeface="Cambria" pitchFamily="18" charset="0"/>
              </a:rPr>
              <a:t> απασχόληση, ισότητα φύλων, εκπαίδευση, </a:t>
            </a:r>
            <a:r>
              <a:rPr lang="el-GR" sz="1600" dirty="0" err="1">
                <a:solidFill>
                  <a:prstClr val="black"/>
                </a:solidFill>
                <a:latin typeface="Cambria" pitchFamily="18" charset="0"/>
                <a:ea typeface="Cambria" pitchFamily="18" charset="0"/>
              </a:rPr>
              <a:t>Ρομά</a:t>
            </a:r>
            <a:r>
              <a:rPr lang="el-GR" sz="1600" dirty="0">
                <a:solidFill>
                  <a:prstClr val="black"/>
                </a:solidFill>
                <a:latin typeface="Cambria" pitchFamily="18" charset="0"/>
                <a:ea typeface="Cambria" pitchFamily="18" charset="0"/>
              </a:rPr>
              <a:t>)</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b="1" dirty="0">
                <a:solidFill>
                  <a:prstClr val="black"/>
                </a:solidFill>
                <a:latin typeface="Cambria" pitchFamily="18" charset="0"/>
                <a:ea typeface="Cambria" pitchFamily="18" charset="0"/>
              </a:rPr>
              <a:t>Εκτίμηση των χρηματοδοτικών πόρων </a:t>
            </a:r>
            <a:r>
              <a:rPr lang="el-GR" sz="1600" dirty="0">
                <a:solidFill>
                  <a:prstClr val="black"/>
                </a:solidFill>
                <a:latin typeface="Cambria" pitchFamily="18" charset="0"/>
                <a:ea typeface="Cambria" pitchFamily="18" charset="0"/>
              </a:rPr>
              <a:t>που απαιτούνται για την υλοποίηση  στρατηγικών (π.χ. μεταφορές, εξοικονόμηση ενέργειας, στερεά απόβλητα, διαχείριση κινδύνου, διαχείριση υδάτων και λυμάτων)</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Στην </a:t>
            </a:r>
            <a:r>
              <a:rPr lang="el-GR" sz="1600" b="1" dirty="0">
                <a:solidFill>
                  <a:prstClr val="black"/>
                </a:solidFill>
                <a:latin typeface="Cambria" pitchFamily="18" charset="0"/>
                <a:ea typeface="Cambria" pitchFamily="18" charset="0"/>
              </a:rPr>
              <a:t>ιεράρχηση έργων </a:t>
            </a:r>
            <a:r>
              <a:rPr lang="el-GR" sz="1600" dirty="0">
                <a:solidFill>
                  <a:prstClr val="black"/>
                </a:solidFill>
                <a:latin typeface="Cambria" pitchFamily="18" charset="0"/>
                <a:ea typeface="Cambria" pitchFamily="18" charset="0"/>
              </a:rPr>
              <a:t>(διαχείριση υδάτων και λυμάτων)</a:t>
            </a:r>
          </a:p>
          <a:p>
            <a:pPr lvl="0" algn="ctr" defTabSz="457200" fontAlgn="auto">
              <a:lnSpc>
                <a:spcPts val="2100"/>
              </a:lnSpc>
              <a:spcBef>
                <a:spcPts val="600"/>
              </a:spcBef>
              <a:spcAft>
                <a:spcPts val="600"/>
              </a:spcAft>
            </a:pPr>
            <a:r>
              <a:rPr lang="en-US" sz="2000" dirty="0">
                <a:solidFill>
                  <a:srgbClr val="C00000"/>
                </a:solidFill>
                <a:latin typeface="Cambria" pitchFamily="18" charset="0"/>
                <a:ea typeface="Cambria" pitchFamily="18" charset="0"/>
              </a:rPr>
              <a:t>↓</a:t>
            </a:r>
            <a:r>
              <a:rPr lang="en-US" sz="2000" b="1" dirty="0">
                <a:solidFill>
                  <a:srgbClr val="C00000"/>
                </a:solidFill>
                <a:latin typeface="Cambria" pitchFamily="18" charset="0"/>
                <a:ea typeface="Cambria" pitchFamily="18" charset="0"/>
              </a:rPr>
              <a:t>↑</a:t>
            </a:r>
          </a:p>
          <a:p>
            <a:pPr lvl="0" algn="ctr" defTabSz="457200" fontAlgn="auto">
              <a:lnSpc>
                <a:spcPts val="2100"/>
              </a:lnSpc>
              <a:spcBef>
                <a:spcPts val="0"/>
              </a:spcBef>
              <a:spcAft>
                <a:spcPts val="600"/>
              </a:spcAft>
            </a:pPr>
            <a:r>
              <a:rPr lang="el-GR" sz="2000" b="1" dirty="0">
                <a:solidFill>
                  <a:srgbClr val="C00000"/>
                </a:solidFill>
                <a:latin typeface="Cambria" pitchFamily="18" charset="0"/>
                <a:ea typeface="Cambria" pitchFamily="18" charset="0"/>
              </a:rPr>
              <a:t>Απαιτείται συνεργασία μεταξύ </a:t>
            </a:r>
            <a:br>
              <a:rPr lang="el-GR" sz="2000" b="1" dirty="0">
                <a:solidFill>
                  <a:srgbClr val="C00000"/>
                </a:solidFill>
                <a:latin typeface="Cambria" pitchFamily="18" charset="0"/>
                <a:ea typeface="Cambria" pitchFamily="18" charset="0"/>
              </a:rPr>
            </a:br>
            <a:r>
              <a:rPr lang="el-GR" sz="2000" b="1" dirty="0">
                <a:solidFill>
                  <a:srgbClr val="C00000"/>
                </a:solidFill>
                <a:latin typeface="Cambria" pitchFamily="18" charset="0"/>
                <a:ea typeface="Cambria" pitchFamily="18" charset="0"/>
              </a:rPr>
              <a:t>διαφορετικών Υπουργείων &amp; Φορέων</a:t>
            </a:r>
          </a:p>
        </p:txBody>
      </p:sp>
      <p:sp>
        <p:nvSpPr>
          <p:cNvPr id="9" name="Ορθογώνιο 8"/>
          <p:cNvSpPr/>
          <p:nvPr/>
        </p:nvSpPr>
        <p:spPr>
          <a:xfrm>
            <a:off x="395536" y="188640"/>
            <a:ext cx="8208912" cy="400110"/>
          </a:xfrm>
          <a:prstGeom prst="rect">
            <a:avLst/>
          </a:prstGeom>
        </p:spPr>
        <p:txBody>
          <a:bodyPr wrap="square">
            <a:spAutoFit/>
          </a:bodyPr>
          <a:lstStyle/>
          <a:p>
            <a:pPr lvl="0" defTabSz="457200" fontAlgn="auto">
              <a:spcBef>
                <a:spcPts val="0"/>
              </a:spcBef>
              <a:spcAft>
                <a:spcPts val="0"/>
              </a:spcAft>
            </a:pPr>
            <a:r>
              <a:rPr lang="el-GR" sz="2000" b="1" dirty="0">
                <a:solidFill>
                  <a:srgbClr val="C00000"/>
                </a:solidFill>
                <a:latin typeface="Cambria" panose="02040503050406030204" pitchFamily="18" charset="0"/>
              </a:rPr>
              <a:t>Το πλαίσιο που διέπει τους Αναγκαίους </a:t>
            </a:r>
            <a:r>
              <a:rPr lang="el-GR" sz="2000" b="1" dirty="0" smtClean="0">
                <a:solidFill>
                  <a:srgbClr val="C00000"/>
                </a:solidFill>
                <a:latin typeface="Cambria" panose="02040503050406030204" pitchFamily="18" charset="0"/>
              </a:rPr>
              <a:t>Πρόσφορους </a:t>
            </a:r>
            <a:r>
              <a:rPr lang="el-GR" sz="2000" b="1" dirty="0">
                <a:solidFill>
                  <a:srgbClr val="C00000"/>
                </a:solidFill>
                <a:latin typeface="Cambria" panose="02040503050406030204" pitchFamily="18" charset="0"/>
              </a:rPr>
              <a:t>Όρους </a:t>
            </a:r>
            <a:r>
              <a:rPr lang="el-GR" sz="2000" b="1" dirty="0" smtClean="0">
                <a:solidFill>
                  <a:srgbClr val="C00000"/>
                </a:solidFill>
                <a:latin typeface="Cambria" panose="02040503050406030204" pitchFamily="18" charset="0"/>
              </a:rPr>
              <a:t>(</a:t>
            </a:r>
            <a:r>
              <a:rPr lang="el-GR" sz="2000" b="1" dirty="0">
                <a:solidFill>
                  <a:srgbClr val="C00000"/>
                </a:solidFill>
                <a:latin typeface="Cambria" panose="02040503050406030204" pitchFamily="18" charset="0"/>
              </a:rPr>
              <a:t>3</a:t>
            </a:r>
            <a:r>
              <a:rPr lang="el-GR" sz="2000" b="1" dirty="0" smtClean="0">
                <a:solidFill>
                  <a:srgbClr val="C00000"/>
                </a:solidFill>
                <a:latin typeface="Cambria" panose="02040503050406030204" pitchFamily="18" charset="0"/>
              </a:rPr>
              <a:t>/3)</a:t>
            </a:r>
            <a:endParaRPr lang="el-GR" altLang="el-GR" sz="2000" b="1" dirty="0">
              <a:solidFill>
                <a:srgbClr val="C00000"/>
              </a:solidFill>
              <a:latin typeface="Cambria" panose="02040503050406030204" pitchFamily="18" charset="0"/>
            </a:endParaRPr>
          </a:p>
        </p:txBody>
      </p:sp>
      <p:sp>
        <p:nvSpPr>
          <p:cNvPr id="3" name="Ορθογώνιο 2"/>
          <p:cNvSpPr/>
          <p:nvPr/>
        </p:nvSpPr>
        <p:spPr>
          <a:xfrm>
            <a:off x="395536" y="5013176"/>
            <a:ext cx="8424936" cy="9233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ctr" defTabSz="685800" fontAlgn="auto">
              <a:spcBef>
                <a:spcPts val="0"/>
              </a:spcBef>
              <a:spcAft>
                <a:spcPts val="600"/>
              </a:spcAft>
              <a:buClr>
                <a:srgbClr val="B71E42"/>
              </a:buClr>
              <a:buSzPct val="100000"/>
            </a:pPr>
            <a:r>
              <a:rPr lang="el-GR" b="1" dirty="0">
                <a:solidFill>
                  <a:prstClr val="black"/>
                </a:solidFill>
                <a:latin typeface="Cambria" pitchFamily="18" charset="0"/>
                <a:ea typeface="Cambria" pitchFamily="18" charset="0"/>
              </a:rPr>
              <a:t>Εθνικό καθοδηγητικό κείμενο σε όλους τους εμπλεκόμενους φορείς </a:t>
            </a:r>
            <a:r>
              <a:rPr lang="el-GR" b="1" dirty="0" smtClean="0">
                <a:solidFill>
                  <a:prstClr val="black"/>
                </a:solidFill>
                <a:latin typeface="Cambria" pitchFamily="18" charset="0"/>
                <a:ea typeface="Cambria" pitchFamily="18" charset="0"/>
              </a:rPr>
              <a:t/>
            </a:r>
            <a:br>
              <a:rPr lang="el-GR" b="1" dirty="0" smtClean="0">
                <a:solidFill>
                  <a:prstClr val="black"/>
                </a:solidFill>
                <a:latin typeface="Cambria" pitchFamily="18" charset="0"/>
                <a:ea typeface="Cambria" pitchFamily="18" charset="0"/>
              </a:rPr>
            </a:br>
            <a:r>
              <a:rPr lang="el-GR" b="1" dirty="0" smtClean="0">
                <a:solidFill>
                  <a:prstClr val="black"/>
                </a:solidFill>
                <a:latin typeface="Cambria" pitchFamily="18" charset="0"/>
                <a:ea typeface="Cambria" pitchFamily="18" charset="0"/>
              </a:rPr>
              <a:t>«</a:t>
            </a:r>
            <a:r>
              <a:rPr lang="el-GR" b="1" dirty="0">
                <a:solidFill>
                  <a:prstClr val="black"/>
                </a:solidFill>
                <a:latin typeface="Cambria" pitchFamily="18" charset="0"/>
                <a:ea typeface="Cambria" pitchFamily="18" charset="0"/>
              </a:rPr>
              <a:t>Οι Αναγκαίοι Όροι : απαιτήσεις και κατευθύνσεις για την εκπλήρωσή τους» </a:t>
            </a:r>
            <a:r>
              <a:rPr lang="el-GR" b="1" dirty="0" smtClean="0">
                <a:solidFill>
                  <a:prstClr val="black"/>
                </a:solidFill>
                <a:latin typeface="Cambria" pitchFamily="18" charset="0"/>
                <a:ea typeface="Cambria" pitchFamily="18" charset="0"/>
              </a:rPr>
              <a:t/>
            </a:r>
            <a:br>
              <a:rPr lang="el-GR" b="1" dirty="0" smtClean="0">
                <a:solidFill>
                  <a:prstClr val="black"/>
                </a:solidFill>
                <a:latin typeface="Cambria" pitchFamily="18" charset="0"/>
                <a:ea typeface="Cambria" pitchFamily="18" charset="0"/>
              </a:rPr>
            </a:br>
            <a:r>
              <a:rPr lang="el-GR" dirty="0" smtClean="0">
                <a:solidFill>
                  <a:prstClr val="black"/>
                </a:solidFill>
                <a:latin typeface="Cambria" pitchFamily="18" charset="0"/>
                <a:ea typeface="Cambria" pitchFamily="18" charset="0"/>
              </a:rPr>
              <a:t>1η </a:t>
            </a:r>
            <a:r>
              <a:rPr lang="el-GR" dirty="0">
                <a:solidFill>
                  <a:prstClr val="black"/>
                </a:solidFill>
                <a:latin typeface="Cambria" pitchFamily="18" charset="0"/>
                <a:ea typeface="Cambria" pitchFamily="18" charset="0"/>
              </a:rPr>
              <a:t>έκδοση, Ιούνιος </a:t>
            </a:r>
            <a:r>
              <a:rPr lang="el-GR" dirty="0" smtClean="0">
                <a:solidFill>
                  <a:prstClr val="black"/>
                </a:solidFill>
                <a:latin typeface="Cambria" pitchFamily="18" charset="0"/>
                <a:ea typeface="Cambria" pitchFamily="18" charset="0"/>
              </a:rPr>
              <a:t>2020, </a:t>
            </a:r>
            <a:r>
              <a:rPr lang="el-GR" dirty="0">
                <a:solidFill>
                  <a:prstClr val="black"/>
                </a:solidFill>
                <a:latin typeface="Cambria" pitchFamily="18" charset="0"/>
                <a:ea typeface="Cambria" pitchFamily="18" charset="0"/>
              </a:rPr>
              <a:t>2η έκδοση Απρίλιος 2021, </a:t>
            </a:r>
            <a:r>
              <a:rPr lang="el-GR" b="1" dirty="0">
                <a:solidFill>
                  <a:prstClr val="black"/>
                </a:solidFill>
                <a:latin typeface="Cambria" pitchFamily="18" charset="0"/>
                <a:ea typeface="Cambria" pitchFamily="18" charset="0"/>
              </a:rPr>
              <a:t>3</a:t>
            </a:r>
            <a:r>
              <a:rPr lang="el-GR" b="1" baseline="30000" dirty="0">
                <a:solidFill>
                  <a:prstClr val="black"/>
                </a:solidFill>
                <a:latin typeface="Cambria" pitchFamily="18" charset="0"/>
                <a:ea typeface="Cambria" pitchFamily="18" charset="0"/>
              </a:rPr>
              <a:t>η</a:t>
            </a:r>
            <a:r>
              <a:rPr lang="el-GR" b="1" dirty="0">
                <a:solidFill>
                  <a:prstClr val="black"/>
                </a:solidFill>
                <a:latin typeface="Cambria" pitchFamily="18" charset="0"/>
                <a:ea typeface="Cambria" pitchFamily="18" charset="0"/>
              </a:rPr>
              <a:t> έκδοση Οκτώβριος </a:t>
            </a:r>
            <a:r>
              <a:rPr lang="el-GR" b="1" dirty="0" smtClean="0">
                <a:solidFill>
                  <a:prstClr val="black"/>
                </a:solidFill>
                <a:latin typeface="Cambria" pitchFamily="18" charset="0"/>
                <a:ea typeface="Cambria" pitchFamily="18" charset="0"/>
              </a:rPr>
              <a:t>2022</a:t>
            </a:r>
            <a:endParaRPr lang="el-GR" b="1" dirty="0">
              <a:solidFill>
                <a:prstClr val="black"/>
              </a:solidFill>
              <a:latin typeface="Cambria" pitchFamily="18" charset="0"/>
              <a:ea typeface="Cambria" pitchFamily="18" charset="0"/>
            </a:endParaRPr>
          </a:p>
        </p:txBody>
      </p:sp>
      <p:grpSp>
        <p:nvGrpSpPr>
          <p:cNvPr id="7" name="Ομάδα 6"/>
          <p:cNvGrpSpPr/>
          <p:nvPr/>
        </p:nvGrpSpPr>
        <p:grpSpPr>
          <a:xfrm>
            <a:off x="232272" y="6093296"/>
            <a:ext cx="8876232" cy="648072"/>
            <a:chOff x="88256" y="6165304"/>
            <a:chExt cx="8876232" cy="648072"/>
          </a:xfrm>
        </p:grpSpPr>
        <p:pic>
          <p:nvPicPr>
            <p:cNvPr id="8" name="Εικόνα 7" descr="C:\Users\aromanou\Desktop\ESPA 2021-2027 RGB_crop.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10" name="Εικόνα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extLst>
      <p:ext uri="{BB962C8B-B14F-4D97-AF65-F5344CB8AC3E}">
        <p14:creationId xmlns:p14="http://schemas.microsoft.com/office/powerpoint/2010/main" val="3398072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1140982300"/>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9" name="Ορθογώνιο 8"/>
          <p:cNvSpPr/>
          <p:nvPr/>
        </p:nvSpPr>
        <p:spPr>
          <a:xfrm>
            <a:off x="301310" y="44624"/>
            <a:ext cx="7776864" cy="40011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000" b="1" i="0" u="none" strike="noStrike" kern="0" cap="none" spc="0" normalizeH="0" baseline="0" noProof="0" dirty="0" smtClean="0">
                <a:ln>
                  <a:noFill/>
                </a:ln>
                <a:solidFill>
                  <a:srgbClr val="C00000"/>
                </a:solidFill>
                <a:effectLst/>
                <a:uLnTx/>
                <a:uFillTx/>
                <a:latin typeface="Cambria" panose="02040503050406030204" pitchFamily="18" charset="0"/>
              </a:rPr>
              <a:t>Η πορεία εκπλήρωσης των ΑΟ (</a:t>
            </a:r>
            <a:r>
              <a:rPr kumimoji="0" lang="el-GR" sz="2000" b="1" i="1" u="none" strike="noStrike" kern="0" cap="none" spc="0" normalizeH="0" baseline="0" noProof="0" dirty="0" smtClean="0">
                <a:ln>
                  <a:noFill/>
                </a:ln>
                <a:solidFill>
                  <a:srgbClr val="C00000"/>
                </a:solidFill>
                <a:effectLst/>
                <a:uLnTx/>
                <a:uFillTx/>
                <a:latin typeface="Cambria" panose="02040503050406030204" pitchFamily="18" charset="0"/>
              </a:rPr>
              <a:t>έως 10ος 2022</a:t>
            </a:r>
            <a:r>
              <a:rPr kumimoji="0" lang="el-GR" sz="2000" b="1" i="0" u="none" strike="noStrike" kern="0" cap="none" spc="0" normalizeH="0" baseline="0" noProof="0" dirty="0" smtClean="0">
                <a:ln>
                  <a:noFill/>
                </a:ln>
                <a:solidFill>
                  <a:srgbClr val="C00000"/>
                </a:solidFill>
                <a:effectLst/>
                <a:uLnTx/>
                <a:uFillTx/>
                <a:latin typeface="Cambria" panose="02040503050406030204" pitchFamily="18" charset="0"/>
              </a:rPr>
              <a:t>) 1/2</a:t>
            </a:r>
            <a:endParaRPr kumimoji="0" lang="el-GR" sz="1800" b="0" i="0" u="none" strike="noStrike" kern="0" cap="none" spc="0" normalizeH="0" baseline="0" noProof="0" dirty="0" smtClean="0">
              <a:ln>
                <a:noFill/>
              </a:ln>
              <a:solidFill>
                <a:sysClr val="windowText" lastClr="000000"/>
              </a:solidFill>
              <a:effectLst/>
              <a:uLnTx/>
              <a:uFillTx/>
            </a:endParaRPr>
          </a:p>
        </p:txBody>
      </p:sp>
      <p:sp>
        <p:nvSpPr>
          <p:cNvPr id="4" name="TextBox 3"/>
          <p:cNvSpPr txBox="1"/>
          <p:nvPr/>
        </p:nvSpPr>
        <p:spPr>
          <a:xfrm>
            <a:off x="301310" y="404664"/>
            <a:ext cx="8591170" cy="6417141"/>
          </a:xfrm>
          <a:prstGeom prst="rect">
            <a:avLst/>
          </a:prstGeom>
          <a:noFill/>
        </p:spPr>
        <p:txBody>
          <a:bodyPr wrap="square" rtlCol="0">
            <a:spAutoFit/>
          </a:bodyPr>
          <a:lstStyle/>
          <a:p>
            <a:pPr marL="396000" indent="-396000" algn="just">
              <a:spcBef>
                <a:spcPts val="300"/>
              </a:spcBef>
              <a:spcAft>
                <a:spcPts val="600"/>
              </a:spcAft>
            </a:pPr>
            <a:r>
              <a:rPr lang="el-GR" b="1" dirty="0">
                <a:solidFill>
                  <a:srgbClr val="00B050"/>
                </a:solidFill>
                <a:latin typeface="Cambria" panose="02040503050406030204" pitchFamily="18" charset="0"/>
                <a:ea typeface="Cambria" panose="02040503050406030204" pitchFamily="18" charset="0"/>
              </a:rPr>
              <a:t>Εκπληρωμένοι είναι οι 11 ΑΟ, 3 οριζόντιοι και 8 θεματικοί: </a:t>
            </a:r>
          </a:p>
          <a:p>
            <a:pPr marL="396000" indent="-396000" algn="just">
              <a:spcBef>
                <a:spcPts val="300"/>
              </a:spcBef>
              <a:spcAft>
                <a:spcPts val="600"/>
              </a:spcAft>
            </a:pPr>
            <a:r>
              <a:rPr lang="el-GR" sz="1600" b="1" i="1" dirty="0">
                <a:latin typeface="Cambria" panose="02040503050406030204" pitchFamily="18" charset="0"/>
                <a:ea typeface="Cambria" panose="02040503050406030204" pitchFamily="18" charset="0"/>
              </a:rPr>
              <a:t>Οριζόντιοι αναγκαίοι πρόσφοροι όροι </a:t>
            </a:r>
          </a:p>
          <a:p>
            <a:pPr indent="-432000"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1</a:t>
            </a:r>
            <a:r>
              <a:rPr lang="el-GR" sz="1600" b="1" dirty="0" smtClean="0">
                <a:solidFill>
                  <a:prstClr val="black"/>
                </a:solidFill>
                <a:latin typeface="Cambria" pitchFamily="18" charset="0"/>
                <a:ea typeface="Cambria" pitchFamily="18" charset="0"/>
              </a:rPr>
              <a:t>.  </a:t>
            </a:r>
            <a:r>
              <a:rPr lang="el-GR" sz="1600" dirty="0" smtClean="0">
                <a:solidFill>
                  <a:prstClr val="black"/>
                </a:solidFill>
                <a:latin typeface="Cambria" pitchFamily="18" charset="0"/>
                <a:ea typeface="Cambria" pitchFamily="18" charset="0"/>
              </a:rPr>
              <a:t>Αποτελεσματικοί </a:t>
            </a:r>
            <a:r>
              <a:rPr lang="el-GR" sz="1600" dirty="0">
                <a:solidFill>
                  <a:prstClr val="black"/>
                </a:solidFill>
                <a:latin typeface="Cambria" pitchFamily="18" charset="0"/>
                <a:ea typeface="Cambria" pitchFamily="18" charset="0"/>
              </a:rPr>
              <a:t>μηχανισμοί παρακολούθησης της αγοράς δημοσίων συμβάσεων </a:t>
            </a:r>
          </a:p>
          <a:p>
            <a:pPr indent="-432000"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a:t>
            </a:r>
            <a:r>
              <a:rPr lang="el-GR" sz="1600" b="1" dirty="0" smtClean="0">
                <a:solidFill>
                  <a:prstClr val="black"/>
                </a:solidFill>
                <a:latin typeface="Cambria" pitchFamily="18" charset="0"/>
                <a:ea typeface="Cambria" pitchFamily="18" charset="0"/>
              </a:rPr>
              <a:t>. </a:t>
            </a:r>
            <a:r>
              <a:rPr lang="el-GR" sz="1600" dirty="0" smtClean="0">
                <a:solidFill>
                  <a:prstClr val="black"/>
                </a:solidFill>
                <a:latin typeface="Cambria" pitchFamily="18" charset="0"/>
                <a:ea typeface="Cambria" pitchFamily="18" charset="0"/>
              </a:rPr>
              <a:t>Εργαλεία </a:t>
            </a:r>
            <a:r>
              <a:rPr lang="el-GR" sz="1600" dirty="0">
                <a:solidFill>
                  <a:prstClr val="black"/>
                </a:solidFill>
                <a:latin typeface="Cambria" pitchFamily="18" charset="0"/>
                <a:ea typeface="Cambria" pitchFamily="18" charset="0"/>
              </a:rPr>
              <a:t>και ικανότητα αποτελεσματικής εφαρμογής των κανόνων για τις κρατικές ε-</a:t>
            </a:r>
            <a:r>
              <a:rPr lang="el-GR" sz="1600" dirty="0" err="1">
                <a:solidFill>
                  <a:prstClr val="black"/>
                </a:solidFill>
                <a:latin typeface="Cambria" pitchFamily="18" charset="0"/>
                <a:ea typeface="Cambria" pitchFamily="18" charset="0"/>
              </a:rPr>
              <a:t>νισχύσεις</a:t>
            </a:r>
            <a:r>
              <a:rPr lang="el-GR" sz="1600" dirty="0">
                <a:solidFill>
                  <a:prstClr val="black"/>
                </a:solidFill>
                <a:latin typeface="Cambria" pitchFamily="18" charset="0"/>
                <a:ea typeface="Cambria" pitchFamily="18" charset="0"/>
              </a:rPr>
              <a:t> </a:t>
            </a:r>
          </a:p>
          <a:p>
            <a:pPr indent="-432000"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3</a:t>
            </a:r>
            <a:r>
              <a:rPr lang="el-GR" sz="1600" b="1" dirty="0" smtClean="0">
                <a:solidFill>
                  <a:prstClr val="black"/>
                </a:solidFill>
                <a:latin typeface="Cambria" pitchFamily="18" charset="0"/>
                <a:ea typeface="Cambria" pitchFamily="18" charset="0"/>
              </a:rPr>
              <a:t>.  </a:t>
            </a:r>
            <a:r>
              <a:rPr lang="el-GR" sz="1600" dirty="0" smtClean="0">
                <a:solidFill>
                  <a:prstClr val="black"/>
                </a:solidFill>
                <a:latin typeface="Cambria" pitchFamily="18" charset="0"/>
                <a:ea typeface="Cambria" pitchFamily="18" charset="0"/>
              </a:rPr>
              <a:t>Αποτελεσματική </a:t>
            </a:r>
            <a:r>
              <a:rPr lang="el-GR" sz="1600" dirty="0">
                <a:solidFill>
                  <a:prstClr val="black"/>
                </a:solidFill>
                <a:latin typeface="Cambria" pitchFamily="18" charset="0"/>
                <a:ea typeface="Cambria" pitchFamily="18" charset="0"/>
              </a:rPr>
              <a:t>εφαρμογή και υλοποίηση του Χάρτη Θεμελιωδών Δικαιωμάτων </a:t>
            </a:r>
          </a:p>
          <a:p>
            <a:pPr marL="396000" indent="-396000" algn="just">
              <a:spcBef>
                <a:spcPts val="300"/>
              </a:spcBef>
              <a:spcAft>
                <a:spcPts val="600"/>
              </a:spcAft>
            </a:pPr>
            <a:endParaRPr lang="el-GR" sz="100" b="1" dirty="0" smtClean="0">
              <a:latin typeface="Cambria" panose="02040503050406030204" pitchFamily="18" charset="0"/>
              <a:ea typeface="Cambria" panose="02040503050406030204" pitchFamily="18" charset="0"/>
            </a:endParaRPr>
          </a:p>
          <a:p>
            <a:pPr marL="396000" indent="-396000" algn="just">
              <a:spcBef>
                <a:spcPts val="300"/>
              </a:spcBef>
              <a:spcAft>
                <a:spcPts val="600"/>
              </a:spcAft>
            </a:pPr>
            <a:r>
              <a:rPr lang="el-GR" sz="1600" b="1" i="1" dirty="0">
                <a:latin typeface="Cambria" panose="02040503050406030204" pitchFamily="18" charset="0"/>
                <a:ea typeface="Cambria" panose="02040503050406030204" pitchFamily="18" charset="0"/>
              </a:rPr>
              <a:t>Θεματικοί αναγκαίοι πρόσφοροι όροι που εφαρμόζονται στο ΕΤΠΑ, το ΕΚΤ+ και το ΤΣ </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1.2. </a:t>
            </a:r>
            <a:r>
              <a:rPr lang="el-GR" sz="1600" dirty="0">
                <a:solidFill>
                  <a:prstClr val="black"/>
                </a:solidFill>
                <a:latin typeface="Cambria" pitchFamily="18" charset="0"/>
                <a:ea typeface="Cambria" pitchFamily="18" charset="0"/>
              </a:rPr>
              <a:t>Εθνικό ή περιφερειακό </a:t>
            </a:r>
            <a:r>
              <a:rPr lang="el-GR" sz="1600" dirty="0" err="1">
                <a:solidFill>
                  <a:prstClr val="black"/>
                </a:solidFill>
                <a:latin typeface="Cambria" pitchFamily="18" charset="0"/>
                <a:ea typeface="Cambria" pitchFamily="18" charset="0"/>
              </a:rPr>
              <a:t>ευρυζωνικό</a:t>
            </a:r>
            <a:r>
              <a:rPr lang="el-GR" sz="1600" dirty="0">
                <a:solidFill>
                  <a:prstClr val="black"/>
                </a:solidFill>
                <a:latin typeface="Cambria" pitchFamily="18" charset="0"/>
                <a:ea typeface="Cambria" pitchFamily="18" charset="0"/>
              </a:rPr>
              <a:t> σχέδιο</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2.1. </a:t>
            </a:r>
            <a:r>
              <a:rPr lang="el-GR" sz="1600" dirty="0">
                <a:solidFill>
                  <a:prstClr val="black"/>
                </a:solidFill>
                <a:latin typeface="Cambria" pitchFamily="18" charset="0"/>
                <a:ea typeface="Cambria" pitchFamily="18" charset="0"/>
              </a:rPr>
              <a:t>Στρατηγικό πλαίσιο πολιτικής για τη στήριξη της ενεργειακής απόδοσης με ανακαίνιση οικιστικών και μη οικιστικών κτιρίων</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2.2. </a:t>
            </a:r>
            <a:r>
              <a:rPr lang="el-GR" sz="1600" dirty="0">
                <a:solidFill>
                  <a:prstClr val="black"/>
                </a:solidFill>
                <a:latin typeface="Cambria" pitchFamily="18" charset="0"/>
                <a:ea typeface="Cambria" pitchFamily="18" charset="0"/>
              </a:rPr>
              <a:t>Διακυβέρνηση του τομέα της ενέργειας</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2.3. </a:t>
            </a:r>
            <a:r>
              <a:rPr lang="el-GR" sz="1600" dirty="0">
                <a:solidFill>
                  <a:prstClr val="black"/>
                </a:solidFill>
                <a:latin typeface="Cambria" pitchFamily="18" charset="0"/>
                <a:ea typeface="Cambria" pitchFamily="18" charset="0"/>
              </a:rPr>
              <a:t>Αποτελεσματική προώθηση της χρήσης ενέργειας από ανανεώσιμες πηγές σε όλους τους τομείς και σε ολόκληρη την Ένωση</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2.4. </a:t>
            </a:r>
            <a:r>
              <a:rPr lang="el-GR" sz="1600" dirty="0">
                <a:solidFill>
                  <a:prstClr val="black"/>
                </a:solidFill>
                <a:latin typeface="Cambria" pitchFamily="18" charset="0"/>
                <a:ea typeface="Cambria" pitchFamily="18" charset="0"/>
              </a:rPr>
              <a:t>Αποτελεσματικό πλαίσιο διαχείρισης του κινδύνου καταστροφών</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2.7. </a:t>
            </a:r>
            <a:r>
              <a:rPr lang="el-GR" sz="1600" dirty="0">
                <a:solidFill>
                  <a:prstClr val="black"/>
                </a:solidFill>
                <a:latin typeface="Cambria" pitchFamily="18" charset="0"/>
                <a:ea typeface="Cambria" pitchFamily="18" charset="0"/>
              </a:rPr>
              <a:t>Πλαίσιο δράσης προτεραιότητας για τα αναγκαία μέτρα διατήρησης που περιλαμβάνουν συγχρηματοδότηση από την Ένωση</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4.2. </a:t>
            </a:r>
            <a:r>
              <a:rPr lang="el-GR" sz="1600" dirty="0">
                <a:solidFill>
                  <a:prstClr val="black"/>
                </a:solidFill>
                <a:latin typeface="Cambria" pitchFamily="18" charset="0"/>
                <a:ea typeface="Cambria" pitchFamily="18" charset="0"/>
              </a:rPr>
              <a:t>Εθνικό στρατηγικό πλαίσιο για την ισότητα των φύλων</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4.4. </a:t>
            </a:r>
            <a:r>
              <a:rPr lang="el-GR" sz="1600" dirty="0">
                <a:solidFill>
                  <a:prstClr val="black"/>
                </a:solidFill>
                <a:latin typeface="Cambria" pitchFamily="18" charset="0"/>
                <a:ea typeface="Cambria" pitchFamily="18" charset="0"/>
              </a:rPr>
              <a:t>Εθνικό στρατηγικό πλαίσιο πολιτικής για την κοινωνική ένταξη και τη μείωση της </a:t>
            </a:r>
            <a:r>
              <a:rPr lang="el-GR" sz="1600" dirty="0" smtClean="0">
                <a:solidFill>
                  <a:prstClr val="black"/>
                </a:solidFill>
                <a:latin typeface="Cambria" pitchFamily="18" charset="0"/>
                <a:ea typeface="Cambria" pitchFamily="18" charset="0"/>
              </a:rPr>
              <a:t>φτώχειας</a:t>
            </a:r>
            <a:endParaRPr lang="el-GR" sz="1600" dirty="0">
              <a:solidFill>
                <a:prstClr val="black"/>
              </a:solidFill>
              <a:latin typeface="Cambria" pitchFamily="18" charset="0"/>
              <a:ea typeface="Cambria" pitchFamily="18" charset="0"/>
            </a:endParaRPr>
          </a:p>
        </p:txBody>
      </p:sp>
    </p:spTree>
    <p:extLst>
      <p:ext uri="{BB962C8B-B14F-4D97-AF65-F5344CB8AC3E}">
        <p14:creationId xmlns:p14="http://schemas.microsoft.com/office/powerpoint/2010/main" val="173733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2107127498"/>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10" name="Ορθογώνιο 9"/>
          <p:cNvSpPr/>
          <p:nvPr/>
        </p:nvSpPr>
        <p:spPr>
          <a:xfrm>
            <a:off x="323528" y="9687"/>
            <a:ext cx="7776864" cy="40011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000" b="1" i="0" u="none" strike="noStrike" kern="0" cap="none" spc="0" normalizeH="0" baseline="0" noProof="0" dirty="0" smtClean="0">
                <a:ln>
                  <a:noFill/>
                </a:ln>
                <a:solidFill>
                  <a:srgbClr val="C00000"/>
                </a:solidFill>
                <a:effectLst/>
                <a:uLnTx/>
                <a:uFillTx/>
                <a:latin typeface="Cambria" panose="02040503050406030204" pitchFamily="18" charset="0"/>
              </a:rPr>
              <a:t>Η πορεία εκπλήρωσης των ΑΟ (</a:t>
            </a:r>
            <a:r>
              <a:rPr kumimoji="0" lang="el-GR" sz="2000" b="1" i="1" u="none" strike="noStrike" kern="0" cap="none" spc="0" normalizeH="0" baseline="0" noProof="0" dirty="0" smtClean="0">
                <a:ln>
                  <a:noFill/>
                </a:ln>
                <a:solidFill>
                  <a:srgbClr val="C00000"/>
                </a:solidFill>
                <a:effectLst/>
                <a:uLnTx/>
                <a:uFillTx/>
                <a:latin typeface="Cambria" panose="02040503050406030204" pitchFamily="18" charset="0"/>
              </a:rPr>
              <a:t>έως 10ος 2022</a:t>
            </a:r>
            <a:r>
              <a:rPr kumimoji="0" lang="el-GR" sz="2000" b="1" i="0" u="none" strike="noStrike" kern="0" cap="none" spc="0" normalizeH="0" baseline="0" noProof="0" dirty="0" smtClean="0">
                <a:ln>
                  <a:noFill/>
                </a:ln>
                <a:solidFill>
                  <a:srgbClr val="C00000"/>
                </a:solidFill>
                <a:effectLst/>
                <a:uLnTx/>
                <a:uFillTx/>
                <a:latin typeface="Cambria" panose="02040503050406030204" pitchFamily="18" charset="0"/>
              </a:rPr>
              <a:t>) 2/2</a:t>
            </a:r>
            <a:endParaRPr kumimoji="0" lang="el-GR" sz="1800" b="0" i="0" u="none" strike="noStrike" kern="0" cap="none" spc="0" normalizeH="0" baseline="0" noProof="0" dirty="0" smtClean="0">
              <a:ln>
                <a:noFill/>
              </a:ln>
              <a:solidFill>
                <a:sysClr val="windowText" lastClr="000000"/>
              </a:solidFill>
              <a:effectLst/>
              <a:uLnTx/>
              <a:uFillTx/>
            </a:endParaRPr>
          </a:p>
        </p:txBody>
      </p:sp>
      <p:sp>
        <p:nvSpPr>
          <p:cNvPr id="3" name="Ορθογώνιο 2"/>
          <p:cNvSpPr/>
          <p:nvPr/>
        </p:nvSpPr>
        <p:spPr>
          <a:xfrm>
            <a:off x="323528" y="476672"/>
            <a:ext cx="8496944" cy="6217087"/>
          </a:xfrm>
          <a:prstGeom prst="rect">
            <a:avLst/>
          </a:prstGeom>
        </p:spPr>
        <p:txBody>
          <a:bodyPr wrap="square">
            <a:spAutoFit/>
          </a:bodyPr>
          <a:lstStyle/>
          <a:p>
            <a:pPr algn="just"/>
            <a:r>
              <a:rPr lang="el-GR" b="1" dirty="0">
                <a:solidFill>
                  <a:schemeClr val="accent6"/>
                </a:solidFill>
                <a:latin typeface="Cambria" panose="02040503050406030204" pitchFamily="18" charset="0"/>
                <a:ea typeface="Cambria" panose="02040503050406030204" pitchFamily="18" charset="0"/>
              </a:rPr>
              <a:t>7 ΑΟ με θετική </a:t>
            </a:r>
            <a:r>
              <a:rPr lang="el-GR" b="1" dirty="0" err="1" smtClean="0">
                <a:solidFill>
                  <a:schemeClr val="accent6"/>
                </a:solidFill>
                <a:latin typeface="Cambria" panose="02040503050406030204" pitchFamily="18" charset="0"/>
                <a:ea typeface="Cambria" panose="02040503050406030204" pitchFamily="18" charset="0"/>
              </a:rPr>
              <a:t>αυτοαξιολόγηση</a:t>
            </a:r>
            <a:r>
              <a:rPr lang="el-GR" b="1" dirty="0" smtClean="0">
                <a:solidFill>
                  <a:schemeClr val="accent6"/>
                </a:solidFill>
                <a:latin typeface="Cambria" panose="02040503050406030204" pitchFamily="18" charset="0"/>
                <a:ea typeface="Cambria" panose="02040503050406030204" pitchFamily="18" charset="0"/>
              </a:rPr>
              <a:t> /</a:t>
            </a:r>
            <a:r>
              <a:rPr lang="el-GR" b="1" dirty="0">
                <a:solidFill>
                  <a:schemeClr val="accent6"/>
                </a:solidFill>
                <a:latin typeface="Cambria" panose="02040503050406030204" pitchFamily="18" charset="0"/>
                <a:ea typeface="Cambria" panose="02040503050406030204" pitchFamily="18" charset="0"/>
              </a:rPr>
              <a:t>αποστολή σε </a:t>
            </a:r>
            <a:r>
              <a:rPr lang="el-GR" b="1" dirty="0" err="1">
                <a:solidFill>
                  <a:schemeClr val="accent6"/>
                </a:solidFill>
                <a:latin typeface="Cambria" panose="02040503050406030204" pitchFamily="18" charset="0"/>
                <a:ea typeface="Cambria" panose="02040503050406030204" pitchFamily="18" charset="0"/>
              </a:rPr>
              <a:t>Ευρ</a:t>
            </a:r>
            <a:r>
              <a:rPr lang="el-GR" b="1" dirty="0">
                <a:solidFill>
                  <a:schemeClr val="accent6"/>
                </a:solidFill>
                <a:latin typeface="Cambria" panose="02040503050406030204" pitchFamily="18" charset="0"/>
                <a:ea typeface="Cambria" panose="02040503050406030204" pitchFamily="18" charset="0"/>
              </a:rPr>
              <a:t>. Επιτροπή, διαπραγμάτευση σε εξέλιξη</a:t>
            </a:r>
          </a:p>
          <a:p>
            <a:pPr marL="396000" indent="-396000" algn="just">
              <a:spcBef>
                <a:spcPts val="300"/>
              </a:spcBef>
              <a:spcAft>
                <a:spcPts val="600"/>
              </a:spcAft>
            </a:pPr>
            <a:r>
              <a:rPr lang="el-GR" sz="1600" b="1" i="1" dirty="0">
                <a:latin typeface="Cambria" panose="02040503050406030204" pitchFamily="18" charset="0"/>
                <a:ea typeface="Cambria" panose="02040503050406030204" pitchFamily="18" charset="0"/>
              </a:rPr>
              <a:t>Οριζόντιοι αναγκαίοι πρόσφοροι όροι </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 </a:t>
            </a:r>
            <a:r>
              <a:rPr lang="el-GR" sz="1600" dirty="0">
                <a:solidFill>
                  <a:prstClr val="black"/>
                </a:solidFill>
                <a:latin typeface="Cambria" pitchFamily="18" charset="0"/>
                <a:ea typeface="Cambria" pitchFamily="18" charset="0"/>
              </a:rPr>
              <a:t>Υλοποίηση και εφαρμογή της Σύμβασης των Ηνωμένων Εθνών για τα δικαιώματα των ατόμων με αναπηρίες (UNCRPD) σύμφωνα με την απόφαση 2010/48/ΕΚ του </a:t>
            </a:r>
            <a:r>
              <a:rPr lang="el-GR" sz="1600" dirty="0" smtClean="0">
                <a:solidFill>
                  <a:prstClr val="black"/>
                </a:solidFill>
                <a:latin typeface="Cambria" pitchFamily="18" charset="0"/>
                <a:ea typeface="Cambria" pitchFamily="18" charset="0"/>
              </a:rPr>
              <a:t>Συμβουλίου </a:t>
            </a:r>
          </a:p>
          <a:p>
            <a:pPr algn="just" defTabSz="457200" fontAlgn="auto">
              <a:spcBef>
                <a:spcPts val="300"/>
              </a:spcBef>
              <a:spcAft>
                <a:spcPts val="600"/>
              </a:spcAft>
              <a:buClr>
                <a:srgbClr val="B71E42"/>
              </a:buClr>
              <a:buSzPct val="100000"/>
            </a:pPr>
            <a:endParaRPr lang="el-GR" sz="100" dirty="0">
              <a:solidFill>
                <a:prstClr val="black"/>
              </a:solidFill>
              <a:latin typeface="Cambria" pitchFamily="18" charset="0"/>
              <a:ea typeface="Cambria" pitchFamily="18" charset="0"/>
            </a:endParaRPr>
          </a:p>
          <a:p>
            <a:pPr marL="396000" indent="-396000" algn="just">
              <a:spcBef>
                <a:spcPts val="300"/>
              </a:spcBef>
              <a:spcAft>
                <a:spcPts val="600"/>
              </a:spcAft>
            </a:pPr>
            <a:r>
              <a:rPr lang="el-GR" sz="1600" b="1" i="1" dirty="0">
                <a:latin typeface="Cambria" panose="02040503050406030204" pitchFamily="18" charset="0"/>
                <a:ea typeface="Cambria" panose="02040503050406030204" pitchFamily="18" charset="0"/>
              </a:rPr>
              <a:t>Θεματικοί αναγκαίοι πρόσφοροι όροι που εφαρμόζονται στο ΕΤΠΑ, το ΕΚΤ+ και το </a:t>
            </a:r>
            <a:r>
              <a:rPr lang="el-GR" sz="1600" b="1" i="1" dirty="0" smtClean="0">
                <a:latin typeface="Cambria" panose="02040503050406030204" pitchFamily="18" charset="0"/>
                <a:ea typeface="Cambria" panose="02040503050406030204" pitchFamily="18" charset="0"/>
              </a:rPr>
              <a:t>ΤΣ </a:t>
            </a:r>
            <a:endParaRPr lang="el-GR" sz="1600" b="1" i="1" dirty="0">
              <a:latin typeface="Cambria" panose="02040503050406030204" pitchFamily="18" charset="0"/>
              <a:ea typeface="Cambria" panose="02040503050406030204" pitchFamily="18" charset="0"/>
            </a:endParaRP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1.1. </a:t>
            </a:r>
            <a:r>
              <a:rPr lang="el-GR" sz="1600" dirty="0">
                <a:solidFill>
                  <a:prstClr val="black"/>
                </a:solidFill>
                <a:latin typeface="Cambria" pitchFamily="18" charset="0"/>
                <a:ea typeface="Cambria" pitchFamily="18" charset="0"/>
              </a:rPr>
              <a:t>Ορθή διακυβέρνηση της εθνικής ή περιφερειακής στρατηγικής έξυπνης εξειδίκευσης</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2.5. </a:t>
            </a:r>
            <a:r>
              <a:rPr lang="el-GR" sz="1600" dirty="0" err="1">
                <a:solidFill>
                  <a:prstClr val="black"/>
                </a:solidFill>
                <a:latin typeface="Cambria" pitchFamily="18" charset="0"/>
                <a:ea typeface="Cambria" pitchFamily="18" charset="0"/>
              </a:rPr>
              <a:t>Επικαιροποιημένος</a:t>
            </a:r>
            <a:r>
              <a:rPr lang="el-GR" sz="1600" dirty="0">
                <a:solidFill>
                  <a:prstClr val="black"/>
                </a:solidFill>
                <a:latin typeface="Cambria" pitchFamily="18" charset="0"/>
                <a:ea typeface="Cambria" pitchFamily="18" charset="0"/>
              </a:rPr>
              <a:t> σχεδιασμός για τις απαιτούμενες επενδύσεις στους τομείς των υδάτων και των λυμάτων</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3.1. </a:t>
            </a:r>
            <a:r>
              <a:rPr lang="el-GR" sz="1600" dirty="0">
                <a:solidFill>
                  <a:prstClr val="black"/>
                </a:solidFill>
                <a:latin typeface="Cambria" pitchFamily="18" charset="0"/>
                <a:ea typeface="Cambria" pitchFamily="18" charset="0"/>
              </a:rPr>
              <a:t>Ολοκληρωμένος σχεδιασμός μεταφορών στο κατάλληλο επίπεδο</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4.3. </a:t>
            </a:r>
            <a:r>
              <a:rPr lang="el-GR" sz="1600" dirty="0">
                <a:solidFill>
                  <a:prstClr val="black"/>
                </a:solidFill>
                <a:latin typeface="Cambria" pitchFamily="18" charset="0"/>
                <a:ea typeface="Cambria" pitchFamily="18" charset="0"/>
              </a:rPr>
              <a:t>Στρατηγικό πλαίσιο πολιτικής για το σύστημα εκπαίδευσης και κατάρτισης σε όλα τα επίπεδα</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4.5. </a:t>
            </a:r>
            <a:r>
              <a:rPr lang="el-GR" sz="1600" dirty="0">
                <a:solidFill>
                  <a:prstClr val="black"/>
                </a:solidFill>
                <a:latin typeface="Cambria" pitchFamily="18" charset="0"/>
                <a:ea typeface="Cambria" pitchFamily="18" charset="0"/>
              </a:rPr>
              <a:t>Εθνικό στρατηγικό πλαίσιο πολιτικής για την ένταξη των </a:t>
            </a:r>
            <a:r>
              <a:rPr lang="el-GR" sz="1600" dirty="0" err="1">
                <a:solidFill>
                  <a:prstClr val="black"/>
                </a:solidFill>
                <a:latin typeface="Cambria" pitchFamily="18" charset="0"/>
                <a:ea typeface="Cambria" pitchFamily="18" charset="0"/>
              </a:rPr>
              <a:t>Ρομά</a:t>
            </a:r>
            <a:endParaRPr lang="el-GR" sz="1600" dirty="0">
              <a:solidFill>
                <a:prstClr val="black"/>
              </a:solidFill>
              <a:latin typeface="Cambria" pitchFamily="18" charset="0"/>
              <a:ea typeface="Cambria" pitchFamily="18" charset="0"/>
            </a:endParaRP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4.6. </a:t>
            </a:r>
            <a:r>
              <a:rPr lang="el-GR" sz="1600" dirty="0">
                <a:solidFill>
                  <a:prstClr val="black"/>
                </a:solidFill>
                <a:latin typeface="Cambria" pitchFamily="18" charset="0"/>
                <a:ea typeface="Cambria" pitchFamily="18" charset="0"/>
              </a:rPr>
              <a:t>Στρατηγικό πλαίσιο πολιτικής για την υγεία και τη μακροχρόνια περίθαλψη</a:t>
            </a:r>
          </a:p>
          <a:p>
            <a:pPr algn="just"/>
            <a:r>
              <a:rPr lang="el-GR" sz="900" b="1" dirty="0" smtClean="0">
                <a:solidFill>
                  <a:srgbClr val="FF0000"/>
                </a:solidFill>
                <a:latin typeface="Cambria" panose="02040503050406030204" pitchFamily="18" charset="0"/>
                <a:ea typeface="Cambria" panose="02040503050406030204" pitchFamily="18" charset="0"/>
              </a:rPr>
              <a:t/>
            </a:r>
            <a:br>
              <a:rPr lang="el-GR" sz="900" b="1" dirty="0" smtClean="0">
                <a:solidFill>
                  <a:srgbClr val="FF0000"/>
                </a:solidFill>
                <a:latin typeface="Cambria" panose="02040503050406030204" pitchFamily="18" charset="0"/>
                <a:ea typeface="Cambria" panose="02040503050406030204" pitchFamily="18" charset="0"/>
              </a:rPr>
            </a:br>
            <a:r>
              <a:rPr lang="el-GR" b="1" dirty="0" smtClean="0">
                <a:solidFill>
                  <a:srgbClr val="FF0000"/>
                </a:solidFill>
                <a:latin typeface="Cambria" panose="02040503050406030204" pitchFamily="18" charset="0"/>
                <a:ea typeface="Cambria" panose="02040503050406030204" pitchFamily="18" charset="0"/>
              </a:rPr>
              <a:t>2 </a:t>
            </a:r>
            <a:r>
              <a:rPr lang="el-GR" b="1" dirty="0">
                <a:solidFill>
                  <a:srgbClr val="FF0000"/>
                </a:solidFill>
                <a:latin typeface="Cambria" panose="02040503050406030204" pitchFamily="18" charset="0"/>
                <a:ea typeface="Cambria" panose="02040503050406030204" pitchFamily="18" charset="0"/>
              </a:rPr>
              <a:t>Θεματικοί ΑΟ η εκπλήρωση των οποίων συνολικά παρουσιάζει πρόοδο αλλά απομένουν ενέργειες για την εκπλήρωση στο σύνολο τους </a:t>
            </a:r>
            <a:endParaRPr lang="el-GR" sz="1600" b="1" dirty="0">
              <a:solidFill>
                <a:srgbClr val="FF0000"/>
              </a:solidFill>
              <a:latin typeface="Cambria" panose="02040503050406030204" pitchFamily="18" charset="0"/>
              <a:ea typeface="Cambria" panose="02040503050406030204" pitchFamily="18" charset="0"/>
            </a:endParaRP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2.6. </a:t>
            </a:r>
            <a:r>
              <a:rPr lang="el-GR" sz="1600" dirty="0" err="1">
                <a:solidFill>
                  <a:prstClr val="black"/>
                </a:solidFill>
                <a:latin typeface="Cambria" pitchFamily="18" charset="0"/>
                <a:ea typeface="Cambria" pitchFamily="18" charset="0"/>
              </a:rPr>
              <a:t>Επικαιροποιημένος</a:t>
            </a:r>
            <a:r>
              <a:rPr lang="el-GR" sz="1600" dirty="0">
                <a:solidFill>
                  <a:prstClr val="black"/>
                </a:solidFill>
                <a:latin typeface="Cambria" pitchFamily="18" charset="0"/>
                <a:ea typeface="Cambria" pitchFamily="18" charset="0"/>
              </a:rPr>
              <a:t> σχεδιασμός για τη διαχείριση των αποβλήτων</a:t>
            </a:r>
          </a:p>
          <a:p>
            <a:pPr algn="just" defTabSz="457200" fontAlgn="auto">
              <a:spcBef>
                <a:spcPts val="300"/>
              </a:spcBef>
              <a:spcAft>
                <a:spcPts val="600"/>
              </a:spcAft>
              <a:buClr>
                <a:srgbClr val="B71E42"/>
              </a:buClr>
              <a:buSzPct val="100000"/>
            </a:pPr>
            <a:r>
              <a:rPr lang="el-GR" sz="1600" b="1" dirty="0">
                <a:solidFill>
                  <a:prstClr val="black"/>
                </a:solidFill>
                <a:latin typeface="Cambria" pitchFamily="18" charset="0"/>
                <a:ea typeface="Cambria" pitchFamily="18" charset="0"/>
              </a:rPr>
              <a:t>4.1. </a:t>
            </a:r>
            <a:r>
              <a:rPr lang="el-GR" sz="1600" dirty="0">
                <a:solidFill>
                  <a:prstClr val="black"/>
                </a:solidFill>
                <a:latin typeface="Cambria" pitchFamily="18" charset="0"/>
                <a:ea typeface="Cambria" pitchFamily="18" charset="0"/>
              </a:rPr>
              <a:t>Στρατηγικό πλαίσιο πολιτικής για τις ενεργητικές πολιτικές για την αγορά εργασίας</a:t>
            </a:r>
          </a:p>
        </p:txBody>
      </p:sp>
    </p:spTree>
    <p:extLst>
      <p:ext uri="{BB962C8B-B14F-4D97-AF65-F5344CB8AC3E}">
        <p14:creationId xmlns:p14="http://schemas.microsoft.com/office/powerpoint/2010/main" val="1507008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754730110"/>
              </p:ext>
            </p:extLst>
          </p:nvPr>
        </p:nvGraphicFramePr>
        <p:xfrm>
          <a:off x="326394" y="4797152"/>
          <a:ext cx="8669805" cy="2059940"/>
        </p:xfrm>
        <a:graphic>
          <a:graphicData uri="http://schemas.openxmlformats.org/drawingml/2006/table">
            <a:tbl>
              <a:tblPr firstRow="1" bandRow="1">
                <a:tableStyleId>{5C22544A-7EE6-4342-B048-85BDC9FD1C3A}</a:tableStyleId>
              </a:tblPr>
              <a:tblGrid>
                <a:gridCol w="8669805">
                  <a:extLst>
                    <a:ext uri="{9D8B030D-6E8A-4147-A177-3AD203B41FA5}">
                      <a16:colId xmlns:a16="http://schemas.microsoft.com/office/drawing/2014/main" val="2583901925"/>
                    </a:ext>
                  </a:extLst>
                </a:gridCol>
              </a:tblGrid>
              <a:tr h="792088">
                <a:tc>
                  <a:txBody>
                    <a:bodyPr/>
                    <a:lstStyle/>
                    <a:p>
                      <a:pPr marL="0" indent="0" algn="just" defTabSz="457200" fontAlgn="auto">
                        <a:lnSpc>
                          <a:spcPts val="1900"/>
                        </a:lnSpc>
                        <a:spcBef>
                          <a:spcPts val="300"/>
                        </a:spcBef>
                        <a:spcAft>
                          <a:spcPts val="0"/>
                        </a:spcAft>
                        <a:buClr>
                          <a:srgbClr val="B71E42"/>
                        </a:buClr>
                        <a:buSzPct val="100000"/>
                        <a:buFontTx/>
                        <a:buNone/>
                      </a:pPr>
                      <a:r>
                        <a:rPr lang="el-GR" sz="1400" b="0" dirty="0" smtClean="0">
                          <a:solidFill>
                            <a:prstClr val="black"/>
                          </a:solidFill>
                          <a:latin typeface="Cambria" pitchFamily="18" charset="0"/>
                          <a:ea typeface="Cambria" pitchFamily="18" charset="0"/>
                        </a:rPr>
                        <a:t>Συναντώνται Ειδικοί Στόχοι (ΕΣ) που </a:t>
                      </a:r>
                      <a:r>
                        <a:rPr lang="el-GR" sz="1400" b="0" u="sng" dirty="0" smtClean="0">
                          <a:solidFill>
                            <a:prstClr val="black"/>
                          </a:solidFill>
                          <a:latin typeface="Cambria" pitchFamily="18" charset="0"/>
                          <a:ea typeface="Cambria" pitchFamily="18" charset="0"/>
                        </a:rPr>
                        <a:t>δεν</a:t>
                      </a:r>
                      <a:r>
                        <a:rPr lang="el-GR" sz="1400" b="0" dirty="0" smtClean="0">
                          <a:solidFill>
                            <a:prstClr val="black"/>
                          </a:solidFill>
                          <a:latin typeface="Cambria" pitchFamily="18" charset="0"/>
                          <a:ea typeface="Cambria" pitchFamily="18" charset="0"/>
                        </a:rPr>
                        <a:t> συνδέονται με ΑΟ (11 από 37 ειδικούς στόχους). </a:t>
                      </a:r>
                    </a:p>
                    <a:p>
                      <a:pPr marL="0" indent="0" algn="just" defTabSz="457200" fontAlgn="auto">
                        <a:lnSpc>
                          <a:spcPts val="1900"/>
                        </a:lnSpc>
                        <a:spcBef>
                          <a:spcPts val="300"/>
                        </a:spcBef>
                        <a:spcAft>
                          <a:spcPts val="0"/>
                        </a:spcAft>
                        <a:buClr>
                          <a:srgbClr val="B71E42"/>
                        </a:buClr>
                        <a:buSzPct val="100000"/>
                        <a:buFontTx/>
                        <a:buNone/>
                      </a:pPr>
                      <a:r>
                        <a:rPr lang="el-GR" sz="1400" b="0" dirty="0" smtClean="0">
                          <a:solidFill>
                            <a:prstClr val="black"/>
                          </a:solidFill>
                          <a:latin typeface="Cambria" pitchFamily="18" charset="0"/>
                          <a:ea typeface="Cambria" pitchFamily="18" charset="0"/>
                        </a:rPr>
                        <a:t>Επίσης υπάρχουν ΑΟ που συνδέονται με ΕΣ το πεδίο κάλυψης των οποίων είναι ευρύτερο του αντικειμένου του ΑΟ. Για παράδειγμα ο ΑΟ 4.6 συνδέεται με τον ΕΣ 4ια του ΕΚΤ+. Ο εν λόγω ΑΟ αφορά το στρατηγικό πλαίσιο πολιτικής για την Υγεία και τη Μακροχρόνια περίθαλψη, όμως το περιεχόμενο του ΕΣ 4ια είναι ευρύτερο και στα Προγράμματα έχουν περιληφθεί και δράσεις ενεργούς και ισότιμης πρόσβασης και κοινωνικής προστασίας σε ομάδες που εντάσσονται στον στρατηγικό σχεδιασμό για την κοινωνική ένταξη. Παρόλο που ο ΑΟ 4.6 δεν συνάδει, οι κανόνες αναφορικά με την εισροή των κοινοτικών πόρων για αυτές τις πράξεις συνδέονται με την εκπλήρωση του. </a:t>
                      </a:r>
                    </a:p>
                  </a:txBody>
                  <a:tcPr>
                    <a:solidFill>
                      <a:schemeClr val="accent6">
                        <a:lumMod val="20000"/>
                        <a:lumOff val="80000"/>
                      </a:schemeClr>
                    </a:solidFill>
                  </a:tcPr>
                </a:tc>
                <a:extLst>
                  <a:ext uri="{0D108BD9-81ED-4DB2-BD59-A6C34878D82A}">
                    <a16:rowId xmlns:a16="http://schemas.microsoft.com/office/drawing/2014/main" val="3957639952"/>
                  </a:ext>
                </a:extLst>
              </a:tr>
            </a:tbl>
          </a:graphicData>
        </a:graphic>
      </p:graphicFrame>
      <p:sp>
        <p:nvSpPr>
          <p:cNvPr id="4" name="Ορθογώνιο 3"/>
          <p:cNvSpPr/>
          <p:nvPr/>
        </p:nvSpPr>
        <p:spPr>
          <a:xfrm>
            <a:off x="326394" y="116632"/>
            <a:ext cx="7623058" cy="400110"/>
          </a:xfrm>
          <a:prstGeom prst="rect">
            <a:avLst/>
          </a:prstGeom>
        </p:spPr>
        <p:txBody>
          <a:bodyPr wrap="square">
            <a:spAutoFit/>
          </a:bodyPr>
          <a:lstStyle/>
          <a:p>
            <a:pPr lvl="0" defTabSz="457200" fontAlgn="auto">
              <a:spcBef>
                <a:spcPts val="0"/>
              </a:spcBef>
              <a:spcAft>
                <a:spcPts val="0"/>
              </a:spcAft>
            </a:pPr>
            <a:r>
              <a:rPr lang="el-GR" sz="2000" b="1" dirty="0" smtClean="0">
                <a:solidFill>
                  <a:srgbClr val="C00000"/>
                </a:solidFill>
                <a:latin typeface="Cambria" panose="02040503050406030204" pitchFamily="18" charset="0"/>
                <a:cs typeface="Calibri" panose="020F0502020204030204" pitchFamily="34" charset="0"/>
              </a:rPr>
              <a:t>Εξειδίκευση – Ένταξη πράξεων και ΑΟ</a:t>
            </a:r>
            <a:endParaRPr lang="el-GR" sz="2000" b="1" dirty="0">
              <a:solidFill>
                <a:srgbClr val="C00000"/>
              </a:solidFill>
              <a:latin typeface="Cambria" panose="02040503050406030204" pitchFamily="18" charset="0"/>
              <a:cs typeface="Calibri" panose="020F0502020204030204" pitchFamily="34" charset="0"/>
            </a:endParaRPr>
          </a:p>
        </p:txBody>
      </p:sp>
      <p:sp>
        <p:nvSpPr>
          <p:cNvPr id="5" name="Ορθογώνιο 4"/>
          <p:cNvSpPr/>
          <p:nvPr/>
        </p:nvSpPr>
        <p:spPr>
          <a:xfrm>
            <a:off x="326394" y="476672"/>
            <a:ext cx="8638094" cy="4180503"/>
          </a:xfrm>
          <a:prstGeom prst="rect">
            <a:avLst/>
          </a:prstGeom>
        </p:spPr>
        <p:txBody>
          <a:bodyPr wrap="square">
            <a:spAutoFit/>
          </a:bodyPr>
          <a:lstStyle/>
          <a:p>
            <a:pPr marL="324000" lvl="0" indent="-324000" algn="just" defTabSz="457200" fontAlgn="auto">
              <a:lnSpc>
                <a:spcPts val="2100"/>
              </a:lnSpc>
              <a:spcBef>
                <a:spcPts val="300"/>
              </a:spcBef>
              <a:spcAft>
                <a:spcPts val="600"/>
              </a:spcAft>
              <a:buClr>
                <a:srgbClr val="B71E42"/>
              </a:buClr>
              <a:buSzPct val="100000"/>
              <a:buBlip>
                <a:blip r:embed="rId4"/>
              </a:buBlip>
            </a:pPr>
            <a:r>
              <a:rPr lang="el-GR" sz="1600" b="1" dirty="0" smtClean="0">
                <a:solidFill>
                  <a:prstClr val="black"/>
                </a:solidFill>
                <a:latin typeface="Cambria" pitchFamily="18" charset="0"/>
                <a:ea typeface="Cambria" pitchFamily="18" charset="0"/>
              </a:rPr>
              <a:t>Η </a:t>
            </a:r>
            <a:r>
              <a:rPr lang="el-GR" sz="1600" b="1" dirty="0">
                <a:solidFill>
                  <a:prstClr val="black"/>
                </a:solidFill>
                <a:latin typeface="Cambria" pitchFamily="18" charset="0"/>
                <a:ea typeface="Cambria" pitchFamily="18" charset="0"/>
              </a:rPr>
              <a:t>εξειδίκευση δράσεων που συνδέονται με </a:t>
            </a:r>
            <a:r>
              <a:rPr lang="el-GR" sz="1600" b="1" dirty="0" smtClean="0">
                <a:solidFill>
                  <a:prstClr val="black"/>
                </a:solidFill>
                <a:latin typeface="Cambria" pitchFamily="18" charset="0"/>
                <a:ea typeface="Cambria" pitchFamily="18" charset="0"/>
              </a:rPr>
              <a:t>ΑΟ που </a:t>
            </a:r>
            <a:r>
              <a:rPr lang="el-GR" sz="1600" b="1" dirty="0">
                <a:solidFill>
                  <a:prstClr val="black"/>
                </a:solidFill>
                <a:latin typeface="Cambria" pitchFamily="18" charset="0"/>
                <a:ea typeface="Cambria" pitchFamily="18" charset="0"/>
              </a:rPr>
              <a:t>δεν έχουν εκπληρωθεί, δύναται να πραγματοποιηθεί από τη </a:t>
            </a:r>
            <a:r>
              <a:rPr lang="el-GR" sz="1600" b="1" dirty="0" smtClean="0">
                <a:solidFill>
                  <a:prstClr val="black"/>
                </a:solidFill>
                <a:latin typeface="Cambria" pitchFamily="18" charset="0"/>
                <a:ea typeface="Cambria" pitchFamily="18" charset="0"/>
              </a:rPr>
              <a:t>Διαχειριστική Αρχή.</a:t>
            </a:r>
            <a:r>
              <a:rPr lang="el-GR" sz="1600" dirty="0" smtClean="0">
                <a:solidFill>
                  <a:prstClr val="black"/>
                </a:solidFill>
                <a:latin typeface="Cambria" pitchFamily="18" charset="0"/>
                <a:ea typeface="Cambria" pitchFamily="18" charset="0"/>
              </a:rPr>
              <a:t> </a:t>
            </a:r>
            <a:r>
              <a:rPr lang="el-GR" sz="1600" dirty="0">
                <a:solidFill>
                  <a:prstClr val="black"/>
                </a:solidFill>
                <a:latin typeface="Cambria" pitchFamily="18" charset="0"/>
                <a:ea typeface="Cambria" pitchFamily="18" charset="0"/>
              </a:rPr>
              <a:t>Ωστόσο, η </a:t>
            </a:r>
            <a:r>
              <a:rPr lang="el-GR" sz="1600" dirty="0" smtClean="0">
                <a:solidFill>
                  <a:prstClr val="black"/>
                </a:solidFill>
                <a:latin typeface="Cambria" pitchFamily="18" charset="0"/>
                <a:ea typeface="Cambria" pitchFamily="18" charset="0"/>
              </a:rPr>
              <a:t>ΔΑ </a:t>
            </a:r>
            <a:r>
              <a:rPr lang="el-GR" sz="1600" dirty="0">
                <a:solidFill>
                  <a:prstClr val="black"/>
                </a:solidFill>
                <a:latin typeface="Cambria" pitchFamily="18" charset="0"/>
                <a:ea typeface="Cambria" pitchFamily="18" charset="0"/>
              </a:rPr>
              <a:t>πρέπει να εξετάζει </a:t>
            </a:r>
            <a:r>
              <a:rPr lang="el-GR" sz="1600" dirty="0" smtClean="0">
                <a:solidFill>
                  <a:prstClr val="black"/>
                </a:solidFill>
                <a:latin typeface="Cambria" pitchFamily="18" charset="0"/>
                <a:ea typeface="Cambria" pitchFamily="18" charset="0"/>
              </a:rPr>
              <a:t>πως </a:t>
            </a:r>
            <a:r>
              <a:rPr lang="el-GR" sz="1600" dirty="0">
                <a:solidFill>
                  <a:prstClr val="black"/>
                </a:solidFill>
                <a:latin typeface="Cambria" pitchFamily="18" charset="0"/>
                <a:ea typeface="Cambria" pitchFamily="18" charset="0"/>
              </a:rPr>
              <a:t>οι προτεινόμενες δράσεις είναι </a:t>
            </a:r>
            <a:r>
              <a:rPr lang="el-GR" sz="1600" u="sng" dirty="0">
                <a:solidFill>
                  <a:prstClr val="black"/>
                </a:solidFill>
                <a:latin typeface="Cambria" pitchFamily="18" charset="0"/>
                <a:ea typeface="Cambria" pitchFamily="18" charset="0"/>
              </a:rPr>
              <a:t>συνεπείς με τις υπό διαμόρφωση στρατηγικές </a:t>
            </a:r>
            <a:r>
              <a:rPr lang="el-GR" sz="1600" dirty="0">
                <a:solidFill>
                  <a:prstClr val="black"/>
                </a:solidFill>
                <a:latin typeface="Cambria" pitchFamily="18" charset="0"/>
                <a:ea typeface="Cambria" pitchFamily="18" charset="0"/>
              </a:rPr>
              <a:t>και το συναφές πλαίσιο (Νόμους, Υπ. Αποφάσεις, </a:t>
            </a:r>
            <a:r>
              <a:rPr lang="el-GR" sz="1600" dirty="0" smtClean="0">
                <a:solidFill>
                  <a:prstClr val="black"/>
                </a:solidFill>
                <a:latin typeface="Cambria" pitchFamily="18" charset="0"/>
                <a:ea typeface="Cambria" pitchFamily="18" charset="0"/>
              </a:rPr>
              <a:t>Συστήματα</a:t>
            </a:r>
            <a:r>
              <a:rPr lang="el-GR" sz="1600" dirty="0">
                <a:solidFill>
                  <a:prstClr val="black"/>
                </a:solidFill>
                <a:latin typeface="Cambria" pitchFamily="18" charset="0"/>
                <a:ea typeface="Cambria" pitchFamily="18" charset="0"/>
              </a:rPr>
              <a:t>) που η χώρα επεξεργάζεται με στόχο την πλήρωση ενός </a:t>
            </a:r>
            <a:r>
              <a:rPr lang="el-GR" sz="1600" dirty="0" smtClean="0">
                <a:solidFill>
                  <a:prstClr val="black"/>
                </a:solidFill>
                <a:latin typeface="Cambria" pitchFamily="18" charset="0"/>
                <a:ea typeface="Cambria" pitchFamily="18" charset="0"/>
              </a:rPr>
              <a:t>ΑΟ. Για </a:t>
            </a:r>
            <a:r>
              <a:rPr lang="el-GR" sz="1600" dirty="0">
                <a:solidFill>
                  <a:prstClr val="black"/>
                </a:solidFill>
                <a:latin typeface="Cambria" pitchFamily="18" charset="0"/>
                <a:ea typeface="Cambria" pitchFamily="18" charset="0"/>
              </a:rPr>
              <a:t>το σκοπό αυτό θα λαμβάνει </a:t>
            </a:r>
            <a:r>
              <a:rPr lang="el-GR" sz="1600" u="sng" dirty="0">
                <a:solidFill>
                  <a:prstClr val="black"/>
                </a:solidFill>
                <a:latin typeface="Cambria" pitchFamily="18" charset="0"/>
                <a:ea typeface="Cambria" pitchFamily="18" charset="0"/>
              </a:rPr>
              <a:t>σχετική ενημέρωση και τεκμηρίωση </a:t>
            </a:r>
            <a:r>
              <a:rPr lang="el-GR" sz="1600" dirty="0">
                <a:solidFill>
                  <a:prstClr val="black"/>
                </a:solidFill>
                <a:latin typeface="Cambria" pitchFamily="18" charset="0"/>
                <a:ea typeface="Cambria" pitchFamily="18" charset="0"/>
              </a:rPr>
              <a:t>από την αρμόδια </a:t>
            </a:r>
            <a:r>
              <a:rPr lang="el-GR" sz="1600" b="1" dirty="0">
                <a:solidFill>
                  <a:prstClr val="black"/>
                </a:solidFill>
                <a:latin typeface="Cambria" pitchFamily="18" charset="0"/>
                <a:ea typeface="Cambria" pitchFamily="18" charset="0"/>
              </a:rPr>
              <a:t>Επιτελική Δομή</a:t>
            </a:r>
            <a:r>
              <a:rPr lang="el-GR" sz="1600" dirty="0">
                <a:solidFill>
                  <a:prstClr val="black"/>
                </a:solidFill>
                <a:latin typeface="Cambria" pitchFamily="18" charset="0"/>
                <a:ea typeface="Cambria" pitchFamily="18" charset="0"/>
              </a:rPr>
              <a:t>. </a:t>
            </a:r>
            <a:endParaRPr lang="el-GR" sz="1600" dirty="0" smtClean="0">
              <a:solidFill>
                <a:prstClr val="black"/>
              </a:solidFill>
              <a:latin typeface="Cambria" pitchFamily="18" charset="0"/>
              <a:ea typeface="Cambria" pitchFamily="18" charset="0"/>
            </a:endParaRPr>
          </a:p>
          <a:p>
            <a:pPr marL="324000" lvl="1" indent="-324000" algn="just" defTabSz="457200" fontAlgn="auto">
              <a:spcBef>
                <a:spcPts val="300"/>
              </a:spcBef>
              <a:spcAft>
                <a:spcPts val="600"/>
              </a:spcAft>
              <a:buClr>
                <a:srgbClr val="B71E42"/>
              </a:buClr>
              <a:buSzPct val="100000"/>
            </a:pPr>
            <a:r>
              <a:rPr lang="el-GR" sz="1400" i="1" dirty="0" smtClean="0">
                <a:solidFill>
                  <a:prstClr val="black"/>
                </a:solidFill>
                <a:latin typeface="Cambria" pitchFamily="18" charset="0"/>
                <a:ea typeface="Cambria" pitchFamily="18" charset="0"/>
              </a:rPr>
              <a:t>         Στην </a:t>
            </a:r>
            <a:r>
              <a:rPr lang="el-GR" sz="1400" i="1" dirty="0">
                <a:solidFill>
                  <a:prstClr val="black"/>
                </a:solidFill>
                <a:latin typeface="Cambria" pitchFamily="18" charset="0"/>
                <a:ea typeface="Cambria" pitchFamily="18" charset="0"/>
              </a:rPr>
              <a:t>περίπτωση που ο προτείνων φορέας δεν είναι και ο αρμόδιος φορέας για την εκπλήρωση του </a:t>
            </a:r>
            <a:r>
              <a:rPr lang="el-GR" sz="1400" i="1" dirty="0" smtClean="0">
                <a:solidFill>
                  <a:prstClr val="black"/>
                </a:solidFill>
                <a:latin typeface="Cambria" pitchFamily="18" charset="0"/>
                <a:ea typeface="Cambria" pitchFamily="18" charset="0"/>
              </a:rPr>
              <a:t>ΑΟ, </a:t>
            </a:r>
            <a:r>
              <a:rPr lang="el-GR" sz="1400" i="1" dirty="0">
                <a:solidFill>
                  <a:prstClr val="black"/>
                </a:solidFill>
                <a:latin typeface="Cambria" pitchFamily="18" charset="0"/>
                <a:ea typeface="Cambria" pitchFamily="18" charset="0"/>
              </a:rPr>
              <a:t>για την ενημέρωση και τεκμηρίωση, ο φορέας πρότασης θα συνεργάζεται με την ΕΑΣ που συντονίζει </a:t>
            </a:r>
            <a:r>
              <a:rPr lang="el-GR" sz="1400" i="1" dirty="0" smtClean="0">
                <a:solidFill>
                  <a:prstClr val="black"/>
                </a:solidFill>
                <a:latin typeface="Cambria" pitchFamily="18" charset="0"/>
                <a:ea typeface="Cambria" pitchFamily="18" charset="0"/>
              </a:rPr>
              <a:t>την </a:t>
            </a:r>
            <a:r>
              <a:rPr lang="el-GR" sz="1400" i="1" dirty="0">
                <a:solidFill>
                  <a:prstClr val="black"/>
                </a:solidFill>
                <a:latin typeface="Cambria" pitchFamily="18" charset="0"/>
                <a:ea typeface="Cambria" pitchFamily="18" charset="0"/>
              </a:rPr>
              <a:t>εκπλήρωση των ΑΟ.</a:t>
            </a:r>
          </a:p>
          <a:p>
            <a:pPr marL="324000" indent="-324000" algn="just" defTabSz="457200" fontAlgn="auto">
              <a:lnSpc>
                <a:spcPts val="2100"/>
              </a:lnSpc>
              <a:spcBef>
                <a:spcPts val="300"/>
              </a:spcBef>
              <a:spcAft>
                <a:spcPts val="600"/>
              </a:spcAft>
              <a:buClr>
                <a:srgbClr val="B71E42"/>
              </a:buClr>
              <a:buSzPct val="100000"/>
              <a:buBlip>
                <a:blip r:embed="rId4"/>
              </a:buBlip>
            </a:pPr>
            <a:r>
              <a:rPr lang="el-GR" sz="1600" dirty="0" smtClean="0">
                <a:solidFill>
                  <a:prstClr val="black"/>
                </a:solidFill>
                <a:latin typeface="Cambria" pitchFamily="18" charset="0"/>
                <a:ea typeface="Cambria" pitchFamily="18" charset="0"/>
              </a:rPr>
              <a:t>Η </a:t>
            </a:r>
            <a:r>
              <a:rPr lang="el-GR" sz="1600" b="1" dirty="0" smtClean="0">
                <a:solidFill>
                  <a:prstClr val="black"/>
                </a:solidFill>
                <a:latin typeface="Cambria" pitchFamily="18" charset="0"/>
                <a:ea typeface="Cambria" pitchFamily="18" charset="0"/>
              </a:rPr>
              <a:t>επιλογή των πράξεων </a:t>
            </a:r>
            <a:r>
              <a:rPr lang="el-GR" sz="1600" dirty="0" smtClean="0">
                <a:solidFill>
                  <a:prstClr val="black"/>
                </a:solidFill>
                <a:latin typeface="Cambria" pitchFamily="18" charset="0"/>
                <a:ea typeface="Cambria" pitchFamily="18" charset="0"/>
              </a:rPr>
              <a:t>θα περιέχει επίσης αξιολόγηση </a:t>
            </a:r>
            <a:r>
              <a:rPr lang="el-GR" sz="1600" dirty="0">
                <a:solidFill>
                  <a:prstClr val="black"/>
                </a:solidFill>
                <a:latin typeface="Cambria" pitchFamily="18" charset="0"/>
                <a:ea typeface="Cambria" pitchFamily="18" charset="0"/>
              </a:rPr>
              <a:t>συμμόρφωσης των προτεινόμενων δράσεων με τα κείμενα των στρατηγικών </a:t>
            </a:r>
            <a:r>
              <a:rPr lang="el-GR" sz="1600" dirty="0" smtClean="0">
                <a:solidFill>
                  <a:prstClr val="black"/>
                </a:solidFill>
                <a:latin typeface="Cambria" pitchFamily="18" charset="0"/>
                <a:ea typeface="Cambria" pitchFamily="18" charset="0"/>
              </a:rPr>
              <a:t>που </a:t>
            </a:r>
            <a:r>
              <a:rPr lang="el-GR" sz="1600" dirty="0">
                <a:solidFill>
                  <a:prstClr val="black"/>
                </a:solidFill>
                <a:latin typeface="Cambria" pitchFamily="18" charset="0"/>
                <a:ea typeface="Cambria" pitchFamily="18" charset="0"/>
              </a:rPr>
              <a:t>συνδέονται με τους </a:t>
            </a:r>
            <a:r>
              <a:rPr lang="el-GR" sz="1600" dirty="0" smtClean="0">
                <a:solidFill>
                  <a:prstClr val="black"/>
                </a:solidFill>
                <a:latin typeface="Cambria" pitchFamily="18" charset="0"/>
                <a:ea typeface="Cambria" pitchFamily="18" charset="0"/>
              </a:rPr>
              <a:t>ΑΟ. Η ΔΑ θα  </a:t>
            </a:r>
            <a:r>
              <a:rPr lang="el-GR" sz="1600" dirty="0">
                <a:solidFill>
                  <a:prstClr val="black"/>
                </a:solidFill>
                <a:latin typeface="Cambria" pitchFamily="18" charset="0"/>
                <a:ea typeface="Cambria" pitchFamily="18" charset="0"/>
              </a:rPr>
              <a:t>«…</a:t>
            </a:r>
            <a:r>
              <a:rPr lang="el-GR" sz="1600" i="1" dirty="0">
                <a:solidFill>
                  <a:prstClr val="black"/>
                </a:solidFill>
                <a:latin typeface="Cambria" pitchFamily="18" charset="0"/>
                <a:ea typeface="Cambria" pitchFamily="18" charset="0"/>
              </a:rPr>
              <a:t>διασφαλίζει ότι οι επιλεγείσες πράξεις, οι οποίες εμπίπτουν στο πεδίο εφαρμογής ενός αναγκαίου πρόσφορου όρου, </a:t>
            </a:r>
            <a:r>
              <a:rPr lang="el-GR" sz="1600" i="1" u="sng" dirty="0">
                <a:solidFill>
                  <a:prstClr val="black"/>
                </a:solidFill>
                <a:latin typeface="Cambria" pitchFamily="18" charset="0"/>
                <a:ea typeface="Cambria" pitchFamily="18" charset="0"/>
              </a:rPr>
              <a:t>συνάδουν με τις αντίστοιχες στρατηγικές </a:t>
            </a:r>
            <a:r>
              <a:rPr lang="el-GR" sz="1600" i="1" dirty="0">
                <a:solidFill>
                  <a:prstClr val="black"/>
                </a:solidFill>
                <a:latin typeface="Cambria" pitchFamily="18" charset="0"/>
                <a:ea typeface="Cambria" pitchFamily="18" charset="0"/>
              </a:rPr>
              <a:t>και έγγραφα προγραμματισμού που έχουν καθοριστεί με στόχο την πλήρωση του εν λόγω αναγκαίου πρόσφορου όρου</a:t>
            </a:r>
            <a:r>
              <a:rPr lang="el-GR" sz="1600" dirty="0">
                <a:solidFill>
                  <a:prstClr val="black"/>
                </a:solidFill>
                <a:latin typeface="Cambria" pitchFamily="18" charset="0"/>
                <a:ea typeface="Cambria" pitchFamily="18" charset="0"/>
              </a:rPr>
              <a:t>·”. </a:t>
            </a:r>
          </a:p>
        </p:txBody>
      </p:sp>
      <p:sp>
        <p:nvSpPr>
          <p:cNvPr id="9" name="Ορθογώνιο 8"/>
          <p:cNvSpPr/>
          <p:nvPr/>
        </p:nvSpPr>
        <p:spPr>
          <a:xfrm>
            <a:off x="2771800" y="4437112"/>
            <a:ext cx="6254986" cy="338554"/>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l-GR" sz="1600" b="1" i="1" u="none" strike="noStrike" kern="0" cap="none" spc="0" normalizeH="0" baseline="0" noProof="0" dirty="0" smtClean="0">
                <a:ln>
                  <a:noFill/>
                </a:ln>
                <a:solidFill>
                  <a:schemeClr val="accent6">
                    <a:lumMod val="75000"/>
                  </a:schemeClr>
                </a:solidFill>
                <a:effectLst/>
                <a:uLnTx/>
                <a:uFillTx/>
                <a:latin typeface="Cambria" panose="02040503050406030204" pitchFamily="18" charset="0"/>
              </a:rPr>
              <a:t>Ειδική επισήμανση για</a:t>
            </a:r>
            <a:r>
              <a:rPr kumimoji="0" lang="el-GR" sz="1600" b="1" i="1" u="none" strike="noStrike" kern="0" cap="none" spc="0" normalizeH="0" noProof="0" dirty="0" smtClean="0">
                <a:ln>
                  <a:noFill/>
                </a:ln>
                <a:solidFill>
                  <a:schemeClr val="accent6">
                    <a:lumMod val="75000"/>
                  </a:schemeClr>
                </a:solidFill>
                <a:effectLst/>
                <a:uLnTx/>
                <a:uFillTx/>
                <a:latin typeface="Cambria" panose="02040503050406030204" pitchFamily="18" charset="0"/>
              </a:rPr>
              <a:t> τη γενική </a:t>
            </a:r>
            <a:r>
              <a:rPr kumimoji="0" lang="el-GR" sz="1600" b="1" i="1" u="none" strike="noStrike" kern="0" cap="none" spc="0" normalizeH="0" noProof="0" dirty="0" err="1" smtClean="0">
                <a:ln>
                  <a:noFill/>
                </a:ln>
                <a:solidFill>
                  <a:schemeClr val="accent6">
                    <a:lumMod val="75000"/>
                  </a:schemeClr>
                </a:solidFill>
                <a:effectLst/>
                <a:uLnTx/>
                <a:uFillTx/>
                <a:latin typeface="Cambria" panose="02040503050406030204" pitchFamily="18" charset="0"/>
              </a:rPr>
              <a:t>αντιστοίχηση</a:t>
            </a:r>
            <a:r>
              <a:rPr kumimoji="0" lang="el-GR" sz="1600" b="1" i="1" u="none" strike="noStrike" kern="0" cap="none" spc="0" normalizeH="0" noProof="0" dirty="0" smtClean="0">
                <a:ln>
                  <a:noFill/>
                </a:ln>
                <a:solidFill>
                  <a:schemeClr val="accent6">
                    <a:lumMod val="75000"/>
                  </a:schemeClr>
                </a:solidFill>
                <a:effectLst/>
                <a:uLnTx/>
                <a:uFillTx/>
                <a:latin typeface="Cambria" panose="02040503050406030204" pitchFamily="18" charset="0"/>
              </a:rPr>
              <a:t> ΕΣ με ΑΟ</a:t>
            </a:r>
            <a:r>
              <a:rPr kumimoji="0" lang="el-GR" sz="1600" b="1" i="1" u="none" strike="noStrike" kern="0" cap="none" spc="0" normalizeH="0" baseline="0" noProof="0" dirty="0" smtClean="0">
                <a:ln>
                  <a:noFill/>
                </a:ln>
                <a:solidFill>
                  <a:schemeClr val="accent6">
                    <a:lumMod val="75000"/>
                  </a:schemeClr>
                </a:solidFill>
                <a:effectLst/>
                <a:uLnTx/>
                <a:uFillTx/>
                <a:latin typeface="Cambria" panose="02040503050406030204" pitchFamily="18" charset="0"/>
              </a:rPr>
              <a:t> </a:t>
            </a:r>
            <a:endParaRPr kumimoji="0" lang="el-GR" sz="1400" b="0" i="1" u="none" strike="noStrike" kern="0" cap="none" spc="0" normalizeH="0" baseline="0" noProof="0" dirty="0" smtClean="0">
              <a:ln>
                <a:noFill/>
              </a:ln>
              <a:solidFill>
                <a:schemeClr val="accent6">
                  <a:lumMod val="75000"/>
                </a:schemeClr>
              </a:solidFill>
              <a:effectLst/>
              <a:uLnTx/>
              <a:uFillTx/>
            </a:endParaRPr>
          </a:p>
        </p:txBody>
      </p:sp>
    </p:spTree>
    <p:extLst>
      <p:ext uri="{BB962C8B-B14F-4D97-AF65-F5344CB8AC3E}">
        <p14:creationId xmlns:p14="http://schemas.microsoft.com/office/powerpoint/2010/main" val="3934270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2861486841"/>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4" name="Ορθογώνιο 3"/>
          <p:cNvSpPr/>
          <p:nvPr/>
        </p:nvSpPr>
        <p:spPr>
          <a:xfrm>
            <a:off x="323528" y="332656"/>
            <a:ext cx="7623058" cy="400110"/>
          </a:xfrm>
          <a:prstGeom prst="rect">
            <a:avLst/>
          </a:prstGeom>
        </p:spPr>
        <p:txBody>
          <a:bodyPr wrap="square">
            <a:spAutoFit/>
          </a:bodyPr>
          <a:lstStyle/>
          <a:p>
            <a:pPr lvl="0" defTabSz="457200" fontAlgn="auto">
              <a:spcBef>
                <a:spcPts val="0"/>
              </a:spcBef>
              <a:spcAft>
                <a:spcPts val="0"/>
              </a:spcAft>
            </a:pPr>
            <a:r>
              <a:rPr lang="el-GR" sz="2000" b="1" dirty="0">
                <a:solidFill>
                  <a:srgbClr val="C00000"/>
                </a:solidFill>
                <a:latin typeface="Cambria" panose="02040503050406030204" pitchFamily="18" charset="0"/>
                <a:cs typeface="Calibri" panose="020F0502020204030204" pitchFamily="34" charset="0"/>
              </a:rPr>
              <a:t>Η </a:t>
            </a:r>
            <a:r>
              <a:rPr lang="el-GR" sz="2000" b="1" dirty="0" smtClean="0">
                <a:solidFill>
                  <a:srgbClr val="C00000"/>
                </a:solidFill>
                <a:latin typeface="Cambria" panose="02040503050406030204" pitchFamily="18" charset="0"/>
                <a:cs typeface="Calibri" panose="020F0502020204030204" pitchFamily="34" charset="0"/>
              </a:rPr>
              <a:t>παρακολούθηση των ΑΟ και η διαρκής αξιολόγηση τους</a:t>
            </a:r>
            <a:endParaRPr lang="el-GR" sz="2000" b="1" dirty="0">
              <a:solidFill>
                <a:srgbClr val="C00000"/>
              </a:solidFill>
              <a:latin typeface="Cambria" panose="02040503050406030204" pitchFamily="18" charset="0"/>
              <a:cs typeface="Calibri" panose="020F0502020204030204" pitchFamily="34" charset="0"/>
            </a:endParaRPr>
          </a:p>
        </p:txBody>
      </p:sp>
      <p:sp>
        <p:nvSpPr>
          <p:cNvPr id="5" name="Ορθογώνιο 4"/>
          <p:cNvSpPr/>
          <p:nvPr/>
        </p:nvSpPr>
        <p:spPr>
          <a:xfrm>
            <a:off x="323527" y="836712"/>
            <a:ext cx="8064895" cy="5028749"/>
          </a:xfrm>
          <a:prstGeom prst="rect">
            <a:avLst/>
          </a:prstGeom>
        </p:spPr>
        <p:txBody>
          <a:bodyPr wrap="square">
            <a:spAutoFit/>
          </a:bodyPr>
          <a:lstStyle/>
          <a:p>
            <a:pPr marL="396000" lvl="0" indent="-396000" algn="just" defTabSz="457200" fontAlgn="auto">
              <a:lnSpc>
                <a:spcPts val="2100"/>
              </a:lnSpc>
              <a:spcBef>
                <a:spcPts val="12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Οι ΑΟ θα </a:t>
            </a:r>
            <a:r>
              <a:rPr lang="el-GR" sz="1600" b="1" dirty="0">
                <a:solidFill>
                  <a:prstClr val="black"/>
                </a:solidFill>
                <a:latin typeface="Cambria" pitchFamily="18" charset="0"/>
                <a:ea typeface="Cambria" pitchFamily="18" charset="0"/>
              </a:rPr>
              <a:t>αξιολογούνται καθ’ όλη τη διάρκεια της προγραμματικής περιόδου </a:t>
            </a:r>
            <a:r>
              <a:rPr lang="el-GR" sz="1600" dirty="0">
                <a:solidFill>
                  <a:prstClr val="black"/>
                </a:solidFill>
                <a:latin typeface="Cambria" pitchFamily="18" charset="0"/>
                <a:ea typeface="Cambria" pitchFamily="18" charset="0"/>
              </a:rPr>
              <a:t>ως προς την εκπλήρωση και την τήρηση των απαιτήσεων των επιμέρους κριτήριων σύμφωνα με τις σχετικές κανονιστικές προβλέψεις. </a:t>
            </a:r>
          </a:p>
          <a:p>
            <a:pPr marL="396000" lvl="0" indent="-396000" algn="just" defTabSz="457200" fontAlgn="auto">
              <a:lnSpc>
                <a:spcPts val="2100"/>
              </a:lnSpc>
              <a:spcBef>
                <a:spcPts val="12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Το κράτος μέλος θα πρέπει να ενημερώνει την </a:t>
            </a:r>
            <a:r>
              <a:rPr lang="el-GR" sz="1600" dirty="0" err="1">
                <a:solidFill>
                  <a:prstClr val="black"/>
                </a:solidFill>
                <a:latin typeface="Cambria" pitchFamily="18" charset="0"/>
                <a:ea typeface="Cambria" pitchFamily="18" charset="0"/>
              </a:rPr>
              <a:t>Ευρ</a:t>
            </a:r>
            <a:r>
              <a:rPr lang="el-GR" sz="1600" dirty="0">
                <a:solidFill>
                  <a:prstClr val="black"/>
                </a:solidFill>
                <a:latin typeface="Cambria" pitchFamily="18" charset="0"/>
                <a:ea typeface="Cambria" pitchFamily="18" charset="0"/>
              </a:rPr>
              <a:t>. Επιτροπή για κάθε αλλαγή που επιδρά στην εκπλήρωση των απαιτήσεων ενός ΑΟ. Στην περίπτωση που η </a:t>
            </a:r>
            <a:r>
              <a:rPr lang="el-GR" sz="1600" dirty="0" err="1">
                <a:solidFill>
                  <a:prstClr val="black"/>
                </a:solidFill>
                <a:latin typeface="Cambria" pitchFamily="18" charset="0"/>
                <a:ea typeface="Cambria" pitchFamily="18" charset="0"/>
              </a:rPr>
              <a:t>Ευρ</a:t>
            </a:r>
            <a:r>
              <a:rPr lang="el-GR" sz="1600" dirty="0">
                <a:solidFill>
                  <a:prstClr val="black"/>
                </a:solidFill>
                <a:latin typeface="Cambria" pitchFamily="18" charset="0"/>
                <a:ea typeface="Cambria" pitchFamily="18" charset="0"/>
              </a:rPr>
              <a:t>. Επιτροπή κρίνει πως ο ΑΟ δεν εκπληρώνεται μπορεί να σταματήσει τη χρηματοδότηση των πράξεων που εντάσσονται στους ειδικούς στόχους που ο ΑΟ συνδέεται. Το ΚΜ έχει προθεσμία ενός μήνα να απαντήσει σχετικά στην </a:t>
            </a:r>
            <a:r>
              <a:rPr lang="el-GR" sz="1600" dirty="0" err="1">
                <a:solidFill>
                  <a:prstClr val="black"/>
                </a:solidFill>
                <a:latin typeface="Cambria" pitchFamily="18" charset="0"/>
                <a:ea typeface="Cambria" pitchFamily="18" charset="0"/>
              </a:rPr>
              <a:t>Ευρ</a:t>
            </a:r>
            <a:r>
              <a:rPr lang="el-GR" sz="1600" dirty="0">
                <a:solidFill>
                  <a:prstClr val="black"/>
                </a:solidFill>
                <a:latin typeface="Cambria" pitchFamily="18" charset="0"/>
                <a:ea typeface="Cambria" pitchFamily="18" charset="0"/>
              </a:rPr>
              <a:t>. Επιτροπή</a:t>
            </a:r>
            <a:r>
              <a:rPr lang="el-GR" sz="1600" dirty="0" smtClean="0">
                <a:solidFill>
                  <a:prstClr val="black"/>
                </a:solidFill>
                <a:latin typeface="Cambria" pitchFamily="18" charset="0"/>
                <a:ea typeface="Cambria" pitchFamily="18" charset="0"/>
              </a:rPr>
              <a:t>.</a:t>
            </a:r>
          </a:p>
          <a:p>
            <a:pPr marL="396000" indent="-396000" algn="just" defTabSz="457200" fontAlgn="auto">
              <a:lnSpc>
                <a:spcPts val="2100"/>
              </a:lnSpc>
              <a:spcBef>
                <a:spcPts val="12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Οι ΑΟ θα συνδέονται και με τις συστάσεις του Ευρωπαϊκού Εξαμήνου. </a:t>
            </a:r>
          </a:p>
          <a:p>
            <a:pPr marL="396000" lvl="0" indent="-396000" algn="just" defTabSz="457200" fontAlgn="auto">
              <a:lnSpc>
                <a:spcPts val="2100"/>
              </a:lnSpc>
              <a:spcBef>
                <a:spcPts val="1200"/>
              </a:spcBef>
              <a:spcAft>
                <a:spcPts val="600"/>
              </a:spcAft>
              <a:buClr>
                <a:srgbClr val="B71E42"/>
              </a:buClr>
              <a:buSzPct val="100000"/>
              <a:buBlip>
                <a:blip r:embed="rId4"/>
              </a:buBlip>
            </a:pPr>
            <a:r>
              <a:rPr lang="el-GR" sz="1600" b="1" dirty="0" smtClean="0">
                <a:solidFill>
                  <a:prstClr val="black"/>
                </a:solidFill>
                <a:latin typeface="Cambria" pitchFamily="18" charset="0"/>
                <a:ea typeface="Cambria" pitchFamily="18" charset="0"/>
              </a:rPr>
              <a:t>Η </a:t>
            </a:r>
            <a:r>
              <a:rPr lang="el-GR" sz="1600" b="1" dirty="0">
                <a:solidFill>
                  <a:prstClr val="black"/>
                </a:solidFill>
                <a:latin typeface="Cambria" pitchFamily="18" charset="0"/>
                <a:ea typeface="Cambria" pitchFamily="18" charset="0"/>
              </a:rPr>
              <a:t>μέθοδος παρακολούθησης θα αποσαφηνιστεί στο προσεχές διάστημα μεταξύ της ΕΑΣ και των γεωγραφικών μονάδων της </a:t>
            </a:r>
            <a:r>
              <a:rPr lang="el-GR" sz="1600" b="1" dirty="0" err="1">
                <a:solidFill>
                  <a:prstClr val="black"/>
                </a:solidFill>
                <a:latin typeface="Cambria" pitchFamily="18" charset="0"/>
                <a:ea typeface="Cambria" pitchFamily="18" charset="0"/>
              </a:rPr>
              <a:t>Ευρ</a:t>
            </a:r>
            <a:r>
              <a:rPr lang="el-GR" sz="1600" b="1" dirty="0">
                <a:solidFill>
                  <a:prstClr val="black"/>
                </a:solidFill>
                <a:latin typeface="Cambria" pitchFamily="18" charset="0"/>
                <a:ea typeface="Cambria" pitchFamily="18" charset="0"/>
              </a:rPr>
              <a:t>. Επιτροπής. Θα ακολουθήσει η ενημέρωση των ΔΑ καθώς σύμφωνα με το άρθρο 40 του ΚΚΔ εμπλέκονται οι Επιτροπές Παρακολούθησης των Προγραμμάτων στη διαδικασία εξέτασης.  </a:t>
            </a:r>
          </a:p>
          <a:p>
            <a:pPr marL="514350" lvl="0" indent="-514350" algn="just" defTabSz="685800" fontAlgn="auto">
              <a:lnSpc>
                <a:spcPts val="2100"/>
              </a:lnSpc>
              <a:spcBef>
                <a:spcPts val="1200"/>
              </a:spcBef>
              <a:spcAft>
                <a:spcPts val="600"/>
              </a:spcAft>
              <a:buClr>
                <a:srgbClr val="B71E42"/>
              </a:buClr>
              <a:buSzPct val="100000"/>
              <a:buBlip>
                <a:blip r:embed="rId4"/>
              </a:buBlip>
            </a:pPr>
            <a:endParaRPr lang="el-GR" sz="1400" b="1" dirty="0">
              <a:solidFill>
                <a:prstClr val="black"/>
              </a:solidFill>
              <a:latin typeface="Cambria" pitchFamily="18" charset="0"/>
              <a:ea typeface="Cambria" pitchFamily="18" charset="0"/>
            </a:endParaRPr>
          </a:p>
        </p:txBody>
      </p:sp>
      <p:grpSp>
        <p:nvGrpSpPr>
          <p:cNvPr id="6" name="Ομάδα 5"/>
          <p:cNvGrpSpPr/>
          <p:nvPr/>
        </p:nvGrpSpPr>
        <p:grpSpPr>
          <a:xfrm>
            <a:off x="232272" y="6093296"/>
            <a:ext cx="8876232" cy="648072"/>
            <a:chOff x="88256" y="6165304"/>
            <a:chExt cx="8876232" cy="648072"/>
          </a:xfrm>
        </p:grpSpPr>
        <p:pic>
          <p:nvPicPr>
            <p:cNvPr id="7" name="Εικόνα 6" descr="C:\Users\aromanou\Desktop\ESPA 2021-2027 RGB_crop.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9" name="Εικόνα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extLst>
      <p:ext uri="{BB962C8B-B14F-4D97-AF65-F5344CB8AC3E}">
        <p14:creationId xmlns:p14="http://schemas.microsoft.com/office/powerpoint/2010/main" val="3075582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Πίνακας 7"/>
          <p:cNvGraphicFramePr>
            <a:graphicFrameLocks noGrp="1"/>
          </p:cNvGraphicFramePr>
          <p:nvPr>
            <p:extLst>
              <p:ext uri="{D42A27DB-BD31-4B8C-83A1-F6EECF244321}">
                <p14:modId xmlns:p14="http://schemas.microsoft.com/office/powerpoint/2010/main" val="2861486841"/>
              </p:ext>
            </p:extLst>
          </p:nvPr>
        </p:nvGraphicFramePr>
        <p:xfrm>
          <a:off x="539552" y="5733256"/>
          <a:ext cx="7848871" cy="792088"/>
        </p:xfrm>
        <a:graphic>
          <a:graphicData uri="http://schemas.openxmlformats.org/drawingml/2006/table">
            <a:tbl>
              <a:tblPr firstRow="1" bandRow="1">
                <a:tableStyleId>{5C22544A-7EE6-4342-B048-85BDC9FD1C3A}</a:tableStyleId>
              </a:tblPr>
              <a:tblGrid>
                <a:gridCol w="7848871">
                  <a:extLst>
                    <a:ext uri="{9D8B030D-6E8A-4147-A177-3AD203B41FA5}">
                      <a16:colId xmlns:a16="http://schemas.microsoft.com/office/drawing/2014/main" val="2583901925"/>
                    </a:ext>
                  </a:extLst>
                </a:gridCol>
              </a:tblGrid>
              <a:tr h="792088">
                <a:tc>
                  <a:txBody>
                    <a:bodyPr/>
                    <a:lstStyle/>
                    <a:p>
                      <a:endParaRPr lang="el-GR" i="1" dirty="0">
                        <a:solidFill>
                          <a:srgbClr val="C00000"/>
                        </a:solidFill>
                        <a:latin typeface="Cambria" panose="02040503050406030204" pitchFamily="18" charset="0"/>
                        <a:ea typeface="Cambria" panose="02040503050406030204" pitchFamily="18" charset="0"/>
                      </a:endParaRPr>
                    </a:p>
                  </a:txBody>
                  <a:tcPr>
                    <a:noFill/>
                  </a:tcPr>
                </a:tc>
                <a:extLst>
                  <a:ext uri="{0D108BD9-81ED-4DB2-BD59-A6C34878D82A}">
                    <a16:rowId xmlns:a16="http://schemas.microsoft.com/office/drawing/2014/main" val="3957639952"/>
                  </a:ext>
                </a:extLst>
              </a:tr>
            </a:tbl>
          </a:graphicData>
        </a:graphic>
      </p:graphicFrame>
      <p:sp>
        <p:nvSpPr>
          <p:cNvPr id="4" name="Ορθογώνιο 3"/>
          <p:cNvSpPr/>
          <p:nvPr/>
        </p:nvSpPr>
        <p:spPr>
          <a:xfrm>
            <a:off x="323527" y="188640"/>
            <a:ext cx="7623058" cy="400110"/>
          </a:xfrm>
          <a:prstGeom prst="rect">
            <a:avLst/>
          </a:prstGeom>
        </p:spPr>
        <p:txBody>
          <a:bodyPr wrap="square">
            <a:spAutoFit/>
          </a:bodyPr>
          <a:lstStyle/>
          <a:p>
            <a:pPr lvl="0" defTabSz="457200" fontAlgn="auto">
              <a:spcBef>
                <a:spcPts val="0"/>
              </a:spcBef>
              <a:spcAft>
                <a:spcPts val="0"/>
              </a:spcAft>
            </a:pPr>
            <a:r>
              <a:rPr lang="el-GR" sz="2000" b="1" dirty="0" smtClean="0">
                <a:solidFill>
                  <a:srgbClr val="C00000"/>
                </a:solidFill>
                <a:latin typeface="Cambria" panose="02040503050406030204" pitchFamily="18" charset="0"/>
                <a:cs typeface="Calibri" panose="020F0502020204030204" pitchFamily="34" charset="0"/>
              </a:rPr>
              <a:t>Ο ρόλος της Επιτροπής Παρακολούθησης στο Πρόγραμμα</a:t>
            </a:r>
            <a:endParaRPr lang="el-GR" sz="2000" b="1" dirty="0">
              <a:solidFill>
                <a:srgbClr val="C00000"/>
              </a:solidFill>
              <a:latin typeface="Cambria" panose="02040503050406030204" pitchFamily="18" charset="0"/>
              <a:cs typeface="Calibri" panose="020F0502020204030204" pitchFamily="34" charset="0"/>
            </a:endParaRPr>
          </a:p>
        </p:txBody>
      </p:sp>
      <p:sp>
        <p:nvSpPr>
          <p:cNvPr id="5" name="Ορθογώνιο 4"/>
          <p:cNvSpPr/>
          <p:nvPr/>
        </p:nvSpPr>
        <p:spPr>
          <a:xfrm>
            <a:off x="323527" y="610136"/>
            <a:ext cx="8640961" cy="5786199"/>
          </a:xfrm>
          <a:prstGeom prst="rect">
            <a:avLst/>
          </a:prstGeom>
        </p:spPr>
        <p:txBody>
          <a:bodyPr wrap="square">
            <a:spAutoFit/>
          </a:bodyPr>
          <a:lstStyle/>
          <a:p>
            <a:pPr marL="396000" lvl="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Θα </a:t>
            </a:r>
            <a:r>
              <a:rPr lang="el-GR" sz="1600" b="1" dirty="0">
                <a:solidFill>
                  <a:prstClr val="black"/>
                </a:solidFill>
                <a:latin typeface="Cambria" pitchFamily="18" charset="0"/>
                <a:ea typeface="Cambria" pitchFamily="18" charset="0"/>
              </a:rPr>
              <a:t>εξετάζει την εκπλήρωση </a:t>
            </a:r>
            <a:r>
              <a:rPr lang="el-GR" sz="1600" dirty="0">
                <a:solidFill>
                  <a:prstClr val="black"/>
                </a:solidFill>
                <a:latin typeface="Cambria" pitchFamily="18" charset="0"/>
                <a:ea typeface="Cambria" pitchFamily="18" charset="0"/>
              </a:rPr>
              <a:t>των ΑΟ και την εφαρμογή τους </a:t>
            </a:r>
            <a:r>
              <a:rPr lang="el-GR" sz="1600" dirty="0" err="1">
                <a:solidFill>
                  <a:prstClr val="black"/>
                </a:solidFill>
                <a:latin typeface="Cambria" pitchFamily="18" charset="0"/>
                <a:ea typeface="Cambria" pitchFamily="18" charset="0"/>
              </a:rPr>
              <a:t>καθόλη</a:t>
            </a:r>
            <a:r>
              <a:rPr lang="el-GR" sz="1600" dirty="0">
                <a:solidFill>
                  <a:prstClr val="black"/>
                </a:solidFill>
                <a:latin typeface="Cambria" pitchFamily="18" charset="0"/>
                <a:ea typeface="Cambria" pitchFamily="18" charset="0"/>
              </a:rPr>
              <a:t> τη διάρκεια της </a:t>
            </a:r>
            <a:r>
              <a:rPr lang="el-GR" sz="1600" dirty="0" smtClean="0">
                <a:solidFill>
                  <a:prstClr val="black"/>
                </a:solidFill>
                <a:latin typeface="Cambria" pitchFamily="18" charset="0"/>
                <a:ea typeface="Cambria" pitchFamily="18" charset="0"/>
              </a:rPr>
              <a:t>περιόδου.</a:t>
            </a:r>
            <a:endParaRPr lang="el-GR" sz="1600" dirty="0">
              <a:solidFill>
                <a:prstClr val="black"/>
              </a:solidFill>
              <a:latin typeface="Cambria" pitchFamily="18" charset="0"/>
              <a:ea typeface="Cambria" pitchFamily="18" charset="0"/>
            </a:endParaRPr>
          </a:p>
          <a:p>
            <a:pPr marL="396000" lvl="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Ειδικότερα, σε σχέση με τους δύο οριζόντιους ΑΟ: </a:t>
            </a:r>
          </a:p>
          <a:p>
            <a:pPr marL="853200" lvl="1" indent="-396000" algn="just" defTabSz="457200" fontAlgn="auto">
              <a:lnSpc>
                <a:spcPts val="2100"/>
              </a:lnSpc>
              <a:spcBef>
                <a:spcPts val="300"/>
              </a:spcBef>
              <a:spcAft>
                <a:spcPts val="300"/>
              </a:spcAft>
              <a:buClr>
                <a:srgbClr val="B71E42"/>
              </a:buClr>
              <a:buSzPct val="100000"/>
              <a:buFont typeface="Courier New" panose="02070309020205020404" pitchFamily="49" charset="0"/>
              <a:buChar char="o"/>
            </a:pPr>
            <a:r>
              <a:rPr lang="el-GR" sz="1600" dirty="0">
                <a:solidFill>
                  <a:prstClr val="black"/>
                </a:solidFill>
                <a:latin typeface="Cambria" pitchFamily="18" charset="0"/>
                <a:ea typeface="Cambria" pitchFamily="18" charset="0"/>
              </a:rPr>
              <a:t>εφαρμογή του Χάρτη των Θεμελιωδών Δικαιωμάτων</a:t>
            </a:r>
          </a:p>
          <a:p>
            <a:pPr marL="853200" lvl="1" indent="-396000" algn="just" defTabSz="457200" fontAlgn="auto">
              <a:lnSpc>
                <a:spcPts val="2100"/>
              </a:lnSpc>
              <a:spcBef>
                <a:spcPts val="300"/>
              </a:spcBef>
              <a:spcAft>
                <a:spcPts val="300"/>
              </a:spcAft>
              <a:buClr>
                <a:srgbClr val="B71E42"/>
              </a:buClr>
              <a:buSzPct val="100000"/>
              <a:buFont typeface="Courier New" panose="02070309020205020404" pitchFamily="49" charset="0"/>
              <a:buChar char="o"/>
            </a:pPr>
            <a:r>
              <a:rPr lang="el-GR" sz="1600" dirty="0">
                <a:solidFill>
                  <a:prstClr val="black"/>
                </a:solidFill>
                <a:latin typeface="Cambria" pitchFamily="18" charset="0"/>
                <a:ea typeface="Cambria" pitchFamily="18" charset="0"/>
              </a:rPr>
              <a:t>εφαρμογή της σύμβασης των Ηνωμένων Εθνών για τα δικαιώματα των ατόμων με αναπηρία (UNCRPD) </a:t>
            </a:r>
          </a:p>
          <a:p>
            <a:pPr marL="396000" indent="-396000" algn="just" defTabSz="457200" fontAlgn="auto">
              <a:lnSpc>
                <a:spcPts val="2100"/>
              </a:lnSpc>
              <a:spcBef>
                <a:spcPts val="300"/>
              </a:spcBef>
              <a:spcAft>
                <a:spcPts val="600"/>
              </a:spcAft>
              <a:buClr>
                <a:srgbClr val="B71E42"/>
              </a:buClr>
              <a:buSzPct val="100000"/>
            </a:pPr>
            <a:r>
              <a:rPr lang="el-GR" sz="1600" dirty="0" smtClean="0">
                <a:solidFill>
                  <a:prstClr val="black"/>
                </a:solidFill>
                <a:latin typeface="Cambria" pitchFamily="18" charset="0"/>
                <a:ea typeface="Cambria" pitchFamily="18" charset="0"/>
              </a:rPr>
              <a:t>         απαιτείται </a:t>
            </a:r>
            <a:r>
              <a:rPr lang="el-GR" sz="1600" dirty="0">
                <a:solidFill>
                  <a:prstClr val="black"/>
                </a:solidFill>
                <a:latin typeface="Cambria" pitchFamily="18" charset="0"/>
                <a:ea typeface="Cambria" pitchFamily="18" charset="0"/>
              </a:rPr>
              <a:t>τα κράτη μέλη να έχουν θεσπίσει ρυθμίσεις για ενημέρωση της Επιτροπής Παρακολούθησης σχετικά με περιπτώσεις για τη μη συμμόρφωση των </a:t>
            </a:r>
            <a:r>
              <a:rPr lang="el-GR" sz="1600" dirty="0" err="1" smtClean="0">
                <a:solidFill>
                  <a:prstClr val="black"/>
                </a:solidFill>
                <a:latin typeface="Cambria" pitchFamily="18" charset="0"/>
                <a:ea typeface="Cambria" pitchFamily="18" charset="0"/>
              </a:rPr>
              <a:t>συγχρ</a:t>
            </a:r>
            <a:r>
              <a:rPr lang="el-GR" sz="1600" dirty="0" smtClean="0">
                <a:solidFill>
                  <a:prstClr val="black"/>
                </a:solidFill>
                <a:latin typeface="Cambria" pitchFamily="18" charset="0"/>
                <a:ea typeface="Cambria" pitchFamily="18" charset="0"/>
              </a:rPr>
              <a:t>/</a:t>
            </a:r>
            <a:r>
              <a:rPr lang="el-GR" sz="1600" dirty="0" err="1" smtClean="0">
                <a:solidFill>
                  <a:prstClr val="black"/>
                </a:solidFill>
                <a:latin typeface="Cambria" pitchFamily="18" charset="0"/>
                <a:ea typeface="Cambria" pitchFamily="18" charset="0"/>
              </a:rPr>
              <a:t>νων</a:t>
            </a:r>
            <a:r>
              <a:rPr lang="el-GR" sz="1600" dirty="0" smtClean="0">
                <a:solidFill>
                  <a:prstClr val="black"/>
                </a:solidFill>
                <a:latin typeface="Cambria" pitchFamily="18" charset="0"/>
                <a:ea typeface="Cambria" pitchFamily="18" charset="0"/>
              </a:rPr>
              <a:t> πράξεων με </a:t>
            </a:r>
            <a:r>
              <a:rPr lang="el-GR" sz="1600" dirty="0">
                <a:solidFill>
                  <a:prstClr val="black"/>
                </a:solidFill>
                <a:latin typeface="Cambria" pitchFamily="18" charset="0"/>
                <a:ea typeface="Cambria" pitchFamily="18" charset="0"/>
              </a:rPr>
              <a:t>τον Χάρτη και την UNCRPD και για τις σχετικές καταγγελίες.</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Η ΔΑ θα ενημερώνει την </a:t>
            </a:r>
            <a:r>
              <a:rPr lang="el-GR" sz="1600" dirty="0" err="1">
                <a:solidFill>
                  <a:prstClr val="black"/>
                </a:solidFill>
                <a:latin typeface="Cambria" pitchFamily="18" charset="0"/>
                <a:ea typeface="Cambria" pitchFamily="18" charset="0"/>
              </a:rPr>
              <a:t>ΕπΠα</a:t>
            </a:r>
            <a:r>
              <a:rPr lang="el-GR" sz="1600" dirty="0">
                <a:solidFill>
                  <a:prstClr val="black"/>
                </a:solidFill>
                <a:latin typeface="Cambria" pitchFamily="18" charset="0"/>
                <a:ea typeface="Cambria" pitchFamily="18" charset="0"/>
              </a:rPr>
              <a:t>, τουλάχιστον ετήσια, για τυχόν μη </a:t>
            </a:r>
            <a:r>
              <a:rPr lang="el-GR" sz="1600" dirty="0" smtClean="0">
                <a:solidFill>
                  <a:prstClr val="black"/>
                </a:solidFill>
                <a:latin typeface="Cambria" pitchFamily="18" charset="0"/>
                <a:ea typeface="Cambria" pitchFamily="18" charset="0"/>
              </a:rPr>
              <a:t>συμμορφώσεις που </a:t>
            </a:r>
            <a:r>
              <a:rPr lang="el-GR" sz="1600" dirty="0">
                <a:solidFill>
                  <a:prstClr val="black"/>
                </a:solidFill>
                <a:latin typeface="Cambria" pitchFamily="18" charset="0"/>
                <a:ea typeface="Cambria" pitchFamily="18" charset="0"/>
              </a:rPr>
              <a:t>εντοπίζονται </a:t>
            </a:r>
            <a:r>
              <a:rPr lang="el-GR" sz="1600" dirty="0" smtClean="0">
                <a:solidFill>
                  <a:prstClr val="black"/>
                </a:solidFill>
                <a:latin typeface="Cambria" pitchFamily="18" charset="0"/>
                <a:ea typeface="Cambria" pitchFamily="18" charset="0"/>
              </a:rPr>
              <a:t>σε </a:t>
            </a:r>
            <a:r>
              <a:rPr lang="el-GR" sz="1600" dirty="0">
                <a:solidFill>
                  <a:prstClr val="black"/>
                </a:solidFill>
                <a:latin typeface="Cambria" pitchFamily="18" charset="0"/>
                <a:ea typeface="Cambria" pitchFamily="18" charset="0"/>
              </a:rPr>
              <a:t>πράξεις που χρηματοδοτούνται από το πρόγραμμα που διαχειρίζεται και </a:t>
            </a:r>
            <a:r>
              <a:rPr lang="el-GR" sz="1600" dirty="0" smtClean="0">
                <a:solidFill>
                  <a:prstClr val="black"/>
                </a:solidFill>
                <a:latin typeface="Cambria" pitchFamily="18" charset="0"/>
                <a:ea typeface="Cambria" pitchFamily="18" charset="0"/>
              </a:rPr>
              <a:t>για </a:t>
            </a:r>
            <a:r>
              <a:rPr lang="el-GR" sz="1600" dirty="0">
                <a:solidFill>
                  <a:prstClr val="black"/>
                </a:solidFill>
                <a:latin typeface="Cambria" pitchFamily="18" charset="0"/>
                <a:ea typeface="Cambria" pitchFamily="18" charset="0"/>
              </a:rPr>
              <a:t>καταγγελίες για παραβάσεις με σχετική αναφορά </a:t>
            </a:r>
            <a:r>
              <a:rPr lang="el-GR" sz="1600" dirty="0" smtClean="0">
                <a:solidFill>
                  <a:prstClr val="black"/>
                </a:solidFill>
                <a:latin typeface="Cambria" pitchFamily="18" charset="0"/>
                <a:ea typeface="Cambria" pitchFamily="18" charset="0"/>
              </a:rPr>
              <a:t>για</a:t>
            </a:r>
            <a:endParaRPr lang="el-GR" sz="1600" dirty="0">
              <a:solidFill>
                <a:prstClr val="black"/>
              </a:solidFill>
              <a:latin typeface="Cambria" pitchFamily="18" charset="0"/>
              <a:ea typeface="Cambria" pitchFamily="18" charset="0"/>
            </a:endParaRPr>
          </a:p>
          <a:p>
            <a:pPr marL="853200" lvl="1" indent="-396000" algn="just" defTabSz="457200" fontAlgn="auto">
              <a:lnSpc>
                <a:spcPts val="2100"/>
              </a:lnSpc>
              <a:spcBef>
                <a:spcPts val="300"/>
              </a:spcBef>
              <a:spcAft>
                <a:spcPts val="300"/>
              </a:spcAft>
              <a:buClr>
                <a:srgbClr val="B71E42"/>
              </a:buClr>
              <a:buSzPct val="100000"/>
              <a:buFont typeface="Courier New" panose="02070309020205020404" pitchFamily="49" charset="0"/>
              <a:buChar char="o"/>
            </a:pPr>
            <a:r>
              <a:rPr lang="el-GR" sz="1600" dirty="0">
                <a:solidFill>
                  <a:prstClr val="black"/>
                </a:solidFill>
                <a:latin typeface="Cambria" pitchFamily="18" charset="0"/>
                <a:ea typeface="Cambria" pitchFamily="18" charset="0"/>
              </a:rPr>
              <a:t>αριθμό &amp; πορεία εξέτασης υποθέσεων</a:t>
            </a:r>
          </a:p>
          <a:p>
            <a:pPr marL="853200" lvl="1" indent="-396000" algn="just" defTabSz="457200" fontAlgn="auto">
              <a:lnSpc>
                <a:spcPts val="2100"/>
              </a:lnSpc>
              <a:spcBef>
                <a:spcPts val="300"/>
              </a:spcBef>
              <a:spcAft>
                <a:spcPts val="300"/>
              </a:spcAft>
              <a:buClr>
                <a:srgbClr val="B71E42"/>
              </a:buClr>
              <a:buSzPct val="100000"/>
              <a:buFont typeface="Courier New" panose="02070309020205020404" pitchFamily="49" charset="0"/>
              <a:buChar char="o"/>
            </a:pPr>
            <a:r>
              <a:rPr lang="el-GR" sz="1600" dirty="0">
                <a:solidFill>
                  <a:prstClr val="black"/>
                </a:solidFill>
                <a:latin typeface="Cambria" pitchFamily="18" charset="0"/>
                <a:ea typeface="Cambria" pitchFamily="18" charset="0"/>
              </a:rPr>
              <a:t>αποτελέσματα της διερεύνησής τους</a:t>
            </a:r>
          </a:p>
          <a:p>
            <a:pPr marL="853200" lvl="1" indent="-396000" algn="just" defTabSz="457200" fontAlgn="auto">
              <a:lnSpc>
                <a:spcPts val="2100"/>
              </a:lnSpc>
              <a:spcBef>
                <a:spcPts val="300"/>
              </a:spcBef>
              <a:spcAft>
                <a:spcPts val="300"/>
              </a:spcAft>
              <a:buClr>
                <a:srgbClr val="B71E42"/>
              </a:buClr>
              <a:buSzPct val="100000"/>
              <a:buFont typeface="Courier New" panose="02070309020205020404" pitchFamily="49" charset="0"/>
              <a:buChar char="o"/>
            </a:pPr>
            <a:r>
              <a:rPr lang="el-GR" sz="1600" dirty="0">
                <a:solidFill>
                  <a:prstClr val="black"/>
                </a:solidFill>
                <a:latin typeface="Cambria" pitchFamily="18" charset="0"/>
                <a:ea typeface="Cambria" pitchFamily="18" charset="0"/>
              </a:rPr>
              <a:t>διορθωτικές ενέργειες στο πλαίσιο του ΣΔΕ σε συνέχεια των οριστικών </a:t>
            </a:r>
            <a:r>
              <a:rPr lang="el-GR" sz="1600" dirty="0" err="1">
                <a:solidFill>
                  <a:prstClr val="black"/>
                </a:solidFill>
                <a:latin typeface="Cambria" pitchFamily="18" charset="0"/>
                <a:ea typeface="Cambria" pitchFamily="18" charset="0"/>
              </a:rPr>
              <a:t>αποτελε-σμάτων</a:t>
            </a:r>
            <a:r>
              <a:rPr lang="el-GR" sz="1600" dirty="0">
                <a:solidFill>
                  <a:prstClr val="black"/>
                </a:solidFill>
                <a:latin typeface="Cambria" pitchFamily="18" charset="0"/>
                <a:ea typeface="Cambria" pitchFamily="18" charset="0"/>
              </a:rPr>
              <a:t> εξέτασης της υπόθεσης.</a:t>
            </a:r>
          </a:p>
          <a:p>
            <a:pPr marL="396000" indent="-396000" algn="just" defTabSz="457200" fontAlgn="auto">
              <a:lnSpc>
                <a:spcPts val="2100"/>
              </a:lnSpc>
              <a:spcBef>
                <a:spcPts val="300"/>
              </a:spcBef>
              <a:spcAft>
                <a:spcPts val="600"/>
              </a:spcAft>
              <a:buClr>
                <a:srgbClr val="B71E42"/>
              </a:buClr>
              <a:buSzPct val="100000"/>
              <a:buBlip>
                <a:blip r:embed="rId4"/>
              </a:buBlip>
            </a:pPr>
            <a:r>
              <a:rPr lang="el-GR" sz="1600" dirty="0">
                <a:solidFill>
                  <a:prstClr val="black"/>
                </a:solidFill>
                <a:latin typeface="Cambria" pitchFamily="18" charset="0"/>
                <a:ea typeface="Cambria" pitchFamily="18" charset="0"/>
              </a:rPr>
              <a:t>Συμβουλευτική υποστήριξη και καταρτίσεις θα παρέχεται από αρμόδιες αρχές στους εν θέματι τομείς που θα βοηθήσουν στην κατανόηση και αποτελεσματική </a:t>
            </a:r>
            <a:r>
              <a:rPr lang="el-GR" sz="1600" dirty="0" smtClean="0">
                <a:solidFill>
                  <a:prstClr val="black"/>
                </a:solidFill>
                <a:latin typeface="Cambria" pitchFamily="18" charset="0"/>
                <a:ea typeface="Cambria" pitchFamily="18" charset="0"/>
              </a:rPr>
              <a:t>αντιμετώπιση.   </a:t>
            </a:r>
            <a:endParaRPr lang="el-GR" sz="1600" dirty="0">
              <a:solidFill>
                <a:prstClr val="black"/>
              </a:solidFill>
              <a:latin typeface="Cambria" pitchFamily="18" charset="0"/>
              <a:ea typeface="Cambria" pitchFamily="18" charset="0"/>
            </a:endParaRPr>
          </a:p>
        </p:txBody>
      </p:sp>
      <p:grpSp>
        <p:nvGrpSpPr>
          <p:cNvPr id="6" name="Ομάδα 5"/>
          <p:cNvGrpSpPr/>
          <p:nvPr/>
        </p:nvGrpSpPr>
        <p:grpSpPr>
          <a:xfrm>
            <a:off x="232272" y="6309320"/>
            <a:ext cx="8876232" cy="504056"/>
            <a:chOff x="88256" y="6165304"/>
            <a:chExt cx="8876232" cy="648072"/>
          </a:xfrm>
        </p:grpSpPr>
        <p:pic>
          <p:nvPicPr>
            <p:cNvPr id="7" name="Εικόνα 6" descr="C:\Users\aromanou\Desktop\ESPA 2021-2027 RGB_crop.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165304"/>
              <a:ext cx="864096" cy="648072"/>
            </a:xfrm>
            <a:prstGeom prst="rect">
              <a:avLst/>
            </a:prstGeom>
            <a:noFill/>
            <a:ln>
              <a:noFill/>
            </a:ln>
          </p:spPr>
        </p:pic>
        <p:pic>
          <p:nvPicPr>
            <p:cNvPr id="9" name="Εικόνα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56" y="6309320"/>
              <a:ext cx="2683544" cy="500075"/>
            </a:xfrm>
            <a:prstGeom prst="rect">
              <a:avLst/>
            </a:prstGeom>
          </p:spPr>
        </p:pic>
      </p:grpSp>
    </p:spTree>
    <p:extLst>
      <p:ext uri="{BB962C8B-B14F-4D97-AF65-F5344CB8AC3E}">
        <p14:creationId xmlns:p14="http://schemas.microsoft.com/office/powerpoint/2010/main" val="1074726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11376</TotalTime>
  <Words>1618</Words>
  <Application>Microsoft Office PowerPoint</Application>
  <PresentationFormat>Προβολή στην οθόνη (4:3)</PresentationFormat>
  <Paragraphs>132</Paragraphs>
  <Slides>10</Slides>
  <Notes>8</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10</vt:i4>
      </vt:variant>
    </vt:vector>
  </HeadingPairs>
  <TitlesOfParts>
    <vt:vector size="17" baseType="lpstr">
      <vt:lpstr>Arial</vt:lpstr>
      <vt:lpstr>Calibri</vt:lpstr>
      <vt:lpstr>Cambria</vt:lpstr>
      <vt:lpstr>Century Gothic</vt:lpstr>
      <vt:lpstr>Courier New</vt:lpstr>
      <vt:lpstr>Verdana</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Κονδύλη, Ιουλία</dc:creator>
  <cp:lastModifiedBy>Πουρνάρα, Σοφία</cp:lastModifiedBy>
  <cp:revision>868</cp:revision>
  <cp:lastPrinted>2018-12-05T11:44:13Z</cp:lastPrinted>
  <dcterms:created xsi:type="dcterms:W3CDTF">2009-11-16T11:03:32Z</dcterms:created>
  <dcterms:modified xsi:type="dcterms:W3CDTF">2022-11-08T11:36:15Z</dcterms:modified>
</cp:coreProperties>
</file>