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5" r:id="rId5"/>
    <p:sldMasterId id="2147484167" r:id="rId6"/>
  </p:sldMasterIdLst>
  <p:notesMasterIdLst>
    <p:notesMasterId r:id="rId14"/>
  </p:notesMasterIdLst>
  <p:handoutMasterIdLst>
    <p:handoutMasterId r:id="rId15"/>
  </p:handoutMasterIdLst>
  <p:sldIdLst>
    <p:sldId id="2106" r:id="rId7"/>
    <p:sldId id="2456" r:id="rId8"/>
    <p:sldId id="2457" r:id="rId9"/>
    <p:sldId id="2462" r:id="rId10"/>
    <p:sldId id="2464" r:id="rId11"/>
    <p:sldId id="2460" r:id="rId12"/>
    <p:sldId id="2446" r:id="rId13"/>
  </p:sldIdLst>
  <p:sldSz cx="12192000" cy="6858000"/>
  <p:notesSz cx="6797675" cy="9928225"/>
  <p:custDataLst>
    <p:tags r:id="rId16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ctr" rtl="0" eaLnBrk="0" fontAlgn="base" hangingPunct="0">
      <a:lnSpc>
        <a:spcPct val="8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8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8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8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8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40" userDrawn="1">
          <p15:clr>
            <a:srgbClr val="A4A3A4"/>
          </p15:clr>
        </p15:guide>
        <p15:guide id="2" orient="horz" pos="203" userDrawn="1">
          <p15:clr>
            <a:srgbClr val="A4A3A4"/>
          </p15:clr>
        </p15:guide>
        <p15:guide id="3" orient="horz" pos="4071" userDrawn="1">
          <p15:clr>
            <a:srgbClr val="A4A3A4"/>
          </p15:clr>
        </p15:guide>
        <p15:guide id="4" orient="horz" pos="3883" userDrawn="1">
          <p15:clr>
            <a:srgbClr val="A4A3A4"/>
          </p15:clr>
        </p15:guide>
        <p15:guide id="5" pos="199" userDrawn="1">
          <p15:clr>
            <a:srgbClr val="A4A3A4"/>
          </p15:clr>
        </p15:guide>
        <p15:guide id="6" pos="74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ΥΘΥ" initials="ΕΥΘΥ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CC00"/>
    <a:srgbClr val="CCCCFF"/>
    <a:srgbClr val="CCECFF"/>
    <a:srgbClr val="F0EFCF"/>
    <a:srgbClr val="DDDDDD"/>
    <a:srgbClr val="A50021"/>
    <a:srgbClr val="996633"/>
    <a:srgbClr val="0033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82791" autoAdjust="0"/>
  </p:normalViewPr>
  <p:slideViewPr>
    <p:cSldViewPr snapToGrid="0">
      <p:cViewPr varScale="1">
        <p:scale>
          <a:sx n="96" d="100"/>
          <a:sy n="96" d="100"/>
        </p:scale>
        <p:origin x="-1392" y="-102"/>
      </p:cViewPr>
      <p:guideLst>
        <p:guide orient="horz" pos="840"/>
        <p:guide orient="horz" pos="203"/>
        <p:guide orient="horz" pos="4071"/>
        <p:guide orient="horz" pos="3883"/>
        <p:guide pos="199"/>
        <p:guide pos="74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08438"/>
    </p:cViewPr>
  </p:sorterViewPr>
  <p:notesViewPr>
    <p:cSldViewPr snapToGrid="0">
      <p:cViewPr varScale="1">
        <p:scale>
          <a:sx n="78" d="100"/>
          <a:sy n="78" d="100"/>
        </p:scale>
        <p:origin x="-3366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86773" y="9720295"/>
            <a:ext cx="365606" cy="166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03915">
              <a:lnSpc>
                <a:spcPct val="100000"/>
              </a:lnSpc>
              <a:defRPr sz="800" b="0"/>
            </a:lvl1pPr>
          </a:lstStyle>
          <a:p>
            <a:pPr>
              <a:defRPr/>
            </a:pPr>
            <a:fld id="{CAC94BC2-ECE9-49DD-A108-A7F7B38C7F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1658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93706" y="4718884"/>
            <a:ext cx="5560116" cy="48966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680" tIns="44544" rIns="90680" bIns="44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</p:txBody>
      </p:sp>
      <p:sp>
        <p:nvSpPr>
          <p:cNvPr id="5120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385763" y="228600"/>
            <a:ext cx="7521576" cy="4232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29133" y="9739342"/>
            <a:ext cx="223246" cy="14761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03915">
              <a:lnSpc>
                <a:spcPct val="100000"/>
              </a:lnSpc>
              <a:defRPr sz="800" b="0"/>
            </a:lvl1pPr>
          </a:lstStyle>
          <a:p>
            <a:pPr>
              <a:defRPr/>
            </a:pPr>
            <a:fld id="{A126D5C3-CD9C-49B8-9AB6-1A1E5C4F72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760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7800" indent="-177800" algn="l" rtl="0" eaLnBrk="0" fontAlgn="base" hangingPunct="0">
      <a:spcBef>
        <a:spcPct val="100000"/>
      </a:spcBef>
      <a:spcAft>
        <a:spcPct val="0"/>
      </a:spcAft>
      <a:buFont typeface="Wingdings" pitchFamily="2" charset="2"/>
      <a:buChar char="§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42900" indent="-163513" algn="l" rtl="0" eaLnBrk="0" fontAlgn="base" hangingPunct="0">
      <a:lnSpc>
        <a:spcPct val="85000"/>
      </a:lnSpc>
      <a:spcBef>
        <a:spcPct val="45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buFont typeface="Webdings" pitchFamily="18" charset="2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700"/>
            <a:fld id="{A4EBA8B4-5695-4DC4-8E8E-CE8B023DD507}" type="slidenum">
              <a:rPr lang="en-GB" altLang="el-GR" smtClean="0"/>
              <a:pPr defTabSz="901700"/>
              <a:t>0</a:t>
            </a:fld>
            <a:endParaRPr lang="en-GB" altLang="el-G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385763" y="228600"/>
            <a:ext cx="7521576" cy="42322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altLang="el-G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26D5C3-CD9C-49B8-9AB6-1A1E5C4F727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44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26D5C3-CD9C-49B8-9AB6-1A1E5C4F727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17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26D5C3-CD9C-49B8-9AB6-1A1E5C4F727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34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385763" y="228600"/>
            <a:ext cx="7521576" cy="4232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12750" lvl="1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20000"/>
              <a:buBlip>
                <a:blip r:embed="rId3"/>
              </a:buBlip>
              <a:defRPr/>
            </a:pPr>
            <a:r>
              <a:rPr lang="el-GR" altLang="el-GR" dirty="0" smtClean="0"/>
              <a:t>Περιεχόμενα Νόμου</a:t>
            </a:r>
            <a:endParaRPr lang="el-GR" dirty="0" smtClean="0"/>
          </a:p>
          <a:p>
            <a:pPr marL="412750" lvl="1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20000"/>
              <a:buBlip>
                <a:blip r:embed="rId3"/>
              </a:buBlip>
              <a:defRPr/>
            </a:pPr>
            <a:r>
              <a:rPr lang="el-GR" altLang="zh-CN" b="1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ΜΕΡΟΣ Α’: ΑΝΤΙΚΕΙΜΕΝΟ, ΠΕΔΙΟ ΕΦΑΡΜΟΓΗΣ ΚΑΙ ΟΡΙΣΜΟΙ</a:t>
            </a:r>
          </a:p>
          <a:p>
            <a:pPr marL="412750" lvl="1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20000"/>
              <a:buBlip>
                <a:blip r:embed="rId3"/>
              </a:buBlip>
              <a:defRPr/>
            </a:pPr>
            <a:r>
              <a:rPr lang="el-GR" altLang="zh-CN" b="1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ΜΕΡΟΣ Β’: ΠΡΟΓΡΑΜΜΑΤΑ</a:t>
            </a:r>
          </a:p>
          <a:p>
            <a:pPr marL="412750" lvl="1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20000"/>
              <a:buBlip>
                <a:blip r:embed="rId3"/>
              </a:buBlip>
              <a:defRPr/>
            </a:pPr>
            <a:r>
              <a:rPr lang="el-GR" altLang="zh-CN" b="1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ΜΕΡΟΣ Γ’: ΔΙΑΚΥΒΕΡΝΗΣΗ</a:t>
            </a:r>
          </a:p>
          <a:p>
            <a:pPr marL="922338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el-GR" altLang="zh-CN" sz="1400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Αρμόδιες Αρχές Προγραμμάτων (Διαχειριστικές Αρχές, </a:t>
            </a:r>
            <a:r>
              <a:rPr lang="en-US" altLang="zh-CN" sz="1400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INTERREG, </a:t>
            </a:r>
            <a:r>
              <a:rPr lang="el-GR" altLang="zh-CN" sz="1400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Ενδιάμεσοι Φορείς, Λογιστική Αρχή, Αρχή Ελέγχου, Εθνική Αρχή Συντονισμού, Επιτελικές Δομές Υπουργείων)</a:t>
            </a:r>
          </a:p>
          <a:p>
            <a:pPr marL="922338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el-GR" altLang="zh-CN" sz="1400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Συντονισμός και διαχείριση χρηματοδοτικών μέσων, ολοκληρωμένης ανάπτυξης και  μηχανισμοί χρηματοδότησης, Θεματικά δίκτυα</a:t>
            </a:r>
          </a:p>
          <a:p>
            <a:pPr marL="922338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el-GR" altLang="zh-CN" sz="1400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Επιτροπές Παρακολούθησης, Συμβούλιο Παρακολούθησης και Συντονισμού ΕΣΠA</a:t>
            </a:r>
          </a:p>
          <a:p>
            <a:pPr marL="922338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el-GR" altLang="zh-CN" sz="1400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Θέματα προσωπικού και κατανομή αρμοδιοτήτων  </a:t>
            </a:r>
          </a:p>
          <a:p>
            <a:pPr marL="412750" lvl="1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20000"/>
              <a:buBlip>
                <a:blip r:embed="rId3"/>
              </a:buBlip>
              <a:defRPr/>
            </a:pPr>
            <a:r>
              <a:rPr lang="el-GR" altLang="zh-CN" b="1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ΜΕΡΟΣ Δ’: ΓΕΝΙΚΟΙ ΚΑΝΟΝΕΣ ΚΑΙ ΜΕΤΡΑ ΕΦΑΡΜΟΓΗΣ</a:t>
            </a:r>
          </a:p>
          <a:p>
            <a:pPr marL="922338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el-GR" altLang="zh-CN" sz="1400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Κανόνες εφαρμογής, ειδικά θέματα, πληροφοριακά συστήματα</a:t>
            </a:r>
          </a:p>
          <a:p>
            <a:pPr marL="412750" lvl="1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20000"/>
              <a:buBlip>
                <a:blip r:embed="rId3"/>
              </a:buBlip>
              <a:defRPr/>
            </a:pPr>
            <a:r>
              <a:rPr lang="el-GR" altLang="zh-CN" b="1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ΜΕΡΟΣ Ε’: ΧΡΗΜΑΤΟΡΡΟΕΣ</a:t>
            </a:r>
          </a:p>
          <a:p>
            <a:pPr marL="922338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el-GR" altLang="zh-CN" sz="1400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ΠΔΕ, πληρωμές στους δικαιούχους</a:t>
            </a:r>
          </a:p>
          <a:p>
            <a:pPr marL="412750" lvl="1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20000"/>
              <a:buBlip>
                <a:blip r:embed="rId3"/>
              </a:buBlip>
              <a:defRPr/>
            </a:pPr>
            <a:r>
              <a:rPr lang="el-GR" altLang="zh-CN" b="1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ΜΕΡΟΣ ΣΤ’: ΜΟΝΑΔΑ ΟΡΓΑΝΩΣΗΣ ΤΗΣ ΔΙΑΧΕΙΡΙΣΗΣ (ΜΟΔ ΑΕ)</a:t>
            </a:r>
          </a:p>
          <a:p>
            <a:pPr marL="412750" lvl="1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20000"/>
              <a:buBlip>
                <a:blip r:embed="rId3"/>
              </a:buBlip>
              <a:defRPr/>
            </a:pPr>
            <a:r>
              <a:rPr lang="el-GR" altLang="zh-CN" b="1" kern="1200" dirty="0" smtClean="0">
                <a:solidFill>
                  <a:srgbClr val="2A2A7E"/>
                </a:solidFill>
                <a:latin typeface="Century Gothic" panose="020B0502020202020204" pitchFamily="34" charset="0"/>
                <a:ea typeface="+mn-ea"/>
                <a:cs typeface="+mn-cs"/>
              </a:rPr>
              <a:t>ΜΕΡΟΣ Ζ’: ΕΞΟΥΣΙΟΔΟΤΙΚΕΣ, ΤΕΛΙΚΕΣ, ΜΕΤΑΒΑΤΙΚΕΣ, ΚΑΤΑΡΓΟΥΜΕΝΕΣ ΔΙΑΤΑΞΕΙΣ ΚΑΙ ΈΝΑΡΞΗ ΙΣΧΥΟΣ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391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26D5C3-CD9C-49B8-9AB6-1A1E5C4F727E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0391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872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385763" y="228600"/>
            <a:ext cx="7521576" cy="4232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391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26D5C3-CD9C-49B8-9AB6-1A1E5C4F727E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0391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399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2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41925" y="6491607"/>
            <a:ext cx="9340704" cy="45719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l-GR" altLang="el-GR" sz="1000" smtClean="0"/>
          </a:p>
        </p:txBody>
      </p:sp>
      <p:sp>
        <p:nvSpPr>
          <p:cNvPr id="5" name="Line 84"/>
          <p:cNvSpPr>
            <a:spLocks noChangeShapeType="1"/>
          </p:cNvSpPr>
          <p:nvPr userDrawn="1"/>
        </p:nvSpPr>
        <p:spPr bwMode="auto">
          <a:xfrm>
            <a:off x="351693" y="2200275"/>
            <a:ext cx="1148666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 sz="1000"/>
          </a:p>
        </p:txBody>
      </p:sp>
      <p:sp>
        <p:nvSpPr>
          <p:cNvPr id="916550" name="Rectangle 70"/>
          <p:cNvSpPr>
            <a:spLocks noGrp="1" noChangeArrowheads="1"/>
          </p:cNvSpPr>
          <p:nvPr>
            <p:ph type="ctrTitle"/>
          </p:nvPr>
        </p:nvSpPr>
        <p:spPr>
          <a:xfrm>
            <a:off x="349739" y="2224089"/>
            <a:ext cx="9861061" cy="1525587"/>
          </a:xfrm>
        </p:spPr>
        <p:txBody>
          <a:bodyPr/>
          <a:lstStyle>
            <a:lvl1pPr>
              <a:lnSpc>
                <a:spcPct val="140000"/>
              </a:lnSpc>
              <a:defRPr sz="2400" b="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16551" name="Rectangle 7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9739" y="4135438"/>
            <a:ext cx="9861061" cy="1695450"/>
          </a:xfrm>
        </p:spPr>
        <p:txBody>
          <a:bodyPr/>
          <a:lstStyle>
            <a:lvl1pPr marL="0" indent="0">
              <a:lnSpc>
                <a:spcPct val="140000"/>
              </a:lnSpc>
              <a:spcBef>
                <a:spcPct val="0"/>
              </a:spcBef>
              <a:buFontTx/>
              <a:buNone/>
              <a:defRPr sz="2000">
                <a:latin typeface="Tahoma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906809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48" y="1568450"/>
            <a:ext cx="5449276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0493" y="1568450"/>
            <a:ext cx="5451231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2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41925" y="6491607"/>
            <a:ext cx="9340704" cy="45719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l-GR" altLang="el-GR" sz="1000" smtClean="0"/>
          </a:p>
        </p:txBody>
      </p:sp>
      <p:sp>
        <p:nvSpPr>
          <p:cNvPr id="5" name="Line 84"/>
          <p:cNvSpPr>
            <a:spLocks noChangeShapeType="1"/>
          </p:cNvSpPr>
          <p:nvPr userDrawn="1"/>
        </p:nvSpPr>
        <p:spPr bwMode="auto">
          <a:xfrm>
            <a:off x="351693" y="2200275"/>
            <a:ext cx="1148666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 sz="1000"/>
          </a:p>
        </p:txBody>
      </p:sp>
      <p:sp>
        <p:nvSpPr>
          <p:cNvPr id="916550" name="Rectangle 70"/>
          <p:cNvSpPr>
            <a:spLocks noGrp="1" noChangeArrowheads="1"/>
          </p:cNvSpPr>
          <p:nvPr>
            <p:ph type="ctrTitle"/>
          </p:nvPr>
        </p:nvSpPr>
        <p:spPr>
          <a:xfrm>
            <a:off x="349739" y="2224089"/>
            <a:ext cx="9861061" cy="1525587"/>
          </a:xfrm>
        </p:spPr>
        <p:txBody>
          <a:bodyPr/>
          <a:lstStyle>
            <a:lvl1pPr>
              <a:lnSpc>
                <a:spcPct val="140000"/>
              </a:lnSpc>
              <a:defRPr sz="2400" b="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16551" name="Rectangle 7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9739" y="4135438"/>
            <a:ext cx="9861061" cy="1695450"/>
          </a:xfrm>
        </p:spPr>
        <p:txBody>
          <a:bodyPr/>
          <a:lstStyle>
            <a:lvl1pPr marL="0" indent="0">
              <a:lnSpc>
                <a:spcPct val="140000"/>
              </a:lnSpc>
              <a:spcBef>
                <a:spcPct val="0"/>
              </a:spcBef>
              <a:buFontTx/>
              <a:buNone/>
              <a:defRPr sz="2000">
                <a:latin typeface="Tahoma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384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259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31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48" y="1568450"/>
            <a:ext cx="5449276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0493" y="1568450"/>
            <a:ext cx="5451231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39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8.xml"/><Relationship Id="rId7" Type="http://schemas.openxmlformats.org/officeDocument/2006/relationships/vmlDrawing" Target="../drawings/vmlDrawing2.vml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11" Type="http://schemas.openxmlformats.org/officeDocument/2006/relationships/tags" Target="../tags/tag10.xml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9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381187020"/>
              </p:ext>
            </p:extLst>
          </p:nvPr>
        </p:nvGraphicFramePr>
        <p:xfrm>
          <a:off x="1955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58" name="think-cell Slide" r:id="rId12" imgW="360" imgH="360" progId="">
                  <p:embed/>
                </p:oleObj>
              </mc:Choice>
              <mc:Fallback>
                <p:oleObj name="think-cell Slide" r:id="rId12" imgW="360" imgH="360" progId="">
                  <p:embed/>
                  <p:pic>
                    <p:nvPicPr>
                      <p:cNvPr id="0" name="Picture 14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" y="158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136"/>
          <p:cNvSpPr>
            <a:spLocks noGrp="1" noChangeArrowheads="1"/>
          </p:cNvSpPr>
          <p:nvPr>
            <p:ph type="title"/>
            <p:custDataLst>
              <p:tags r:id="rId9"/>
            </p:custDataLst>
          </p:nvPr>
        </p:nvSpPr>
        <p:spPr bwMode="auto">
          <a:xfrm>
            <a:off x="341924" y="428626"/>
            <a:ext cx="11484708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Click to edit Master title style</a:t>
            </a:r>
          </a:p>
        </p:txBody>
      </p:sp>
      <p:sp>
        <p:nvSpPr>
          <p:cNvPr id="1027" name="Rectangle 140"/>
          <p:cNvSpPr>
            <a:spLocks noGrp="1" noChangeArrowheads="1"/>
          </p:cNvSpPr>
          <p:nvPr>
            <p:ph type="body" idx="1"/>
            <p:custDataLst>
              <p:tags r:id="rId10"/>
            </p:custDataLst>
          </p:nvPr>
        </p:nvSpPr>
        <p:spPr bwMode="auto">
          <a:xfrm>
            <a:off x="353647" y="1568450"/>
            <a:ext cx="11088076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altLang="el-GR" dirty="0" smtClean="0"/>
          </a:p>
          <a:p>
            <a:pPr lvl="2"/>
            <a:endParaRPr lang="en-GB" altLang="el-GR" dirty="0" smtClean="0"/>
          </a:p>
          <a:p>
            <a:pPr lvl="3"/>
            <a:endParaRPr lang="en-GB" altLang="el-GR" dirty="0" smtClean="0"/>
          </a:p>
          <a:p>
            <a:pPr lvl="3"/>
            <a:endParaRPr lang="en-GB" altLang="el-GR" dirty="0" smtClean="0"/>
          </a:p>
        </p:txBody>
      </p:sp>
      <p:sp>
        <p:nvSpPr>
          <p:cNvPr id="1030" name="Rectangle 193"/>
          <p:cNvSpPr>
            <a:spLocks noChangeArrowheads="1"/>
          </p:cNvSpPr>
          <p:nvPr userDrawn="1">
            <p:custDataLst>
              <p:tags r:id="rId11"/>
            </p:custDataLst>
          </p:nvPr>
        </p:nvSpPr>
        <p:spPr bwMode="auto">
          <a:xfrm>
            <a:off x="341924" y="6537325"/>
            <a:ext cx="11484708" cy="65085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l-GR" altLang="el-GR" sz="1000" smtClean="0"/>
          </a:p>
        </p:txBody>
      </p:sp>
      <p:sp>
        <p:nvSpPr>
          <p:cNvPr id="1031" name="Line 195"/>
          <p:cNvSpPr>
            <a:spLocks noChangeShapeType="1"/>
          </p:cNvSpPr>
          <p:nvPr userDrawn="1"/>
        </p:nvSpPr>
        <p:spPr bwMode="auto">
          <a:xfrm>
            <a:off x="341924" y="274906"/>
            <a:ext cx="11486661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23" r:id="rId2"/>
    <p:sldLayoutId id="2147484124" r:id="rId3"/>
    <p:sldLayoutId id="2147484125" r:id="rId4"/>
    <p:sldLayoutId id="2147484128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9pPr>
    </p:titleStyle>
    <p:bodyStyle>
      <a:lvl1pPr marL="182563" indent="-182563" algn="l" rtl="0" eaLnBrk="0" fontAlgn="base" hangingPunct="0">
        <a:spcBef>
          <a:spcPct val="100000"/>
        </a:spcBef>
        <a:spcAft>
          <a:spcPct val="0"/>
        </a:spcAft>
        <a:buClr>
          <a:schemeClr val="tx1"/>
        </a:buClr>
        <a:buSzPct val="11000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145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2pPr>
      <a:lvl3pPr marL="808038" indent="-2714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•"/>
        <a:defRPr sz="1600">
          <a:solidFill>
            <a:schemeClr val="tx1"/>
          </a:solidFill>
          <a:latin typeface="+mn-lt"/>
        </a:defRPr>
      </a:lvl3pPr>
      <a:lvl4pPr marL="1262063" indent="-1889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-"/>
        <a:defRPr sz="1600">
          <a:solidFill>
            <a:schemeClr val="tx1"/>
          </a:solidFill>
          <a:latin typeface="+mn-lt"/>
        </a:defRPr>
      </a:lvl4pPr>
      <a:lvl5pPr marL="2608263" indent="-7794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5pPr>
      <a:lvl6pPr marL="30654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6pPr>
      <a:lvl7pPr marL="35226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7pPr>
      <a:lvl8pPr marL="39798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8pPr>
      <a:lvl9pPr marL="44370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/>
          </p:nvPr>
        </p:nvGraphicFramePr>
        <p:xfrm>
          <a:off x="1955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38" name="think-cell Slide" r:id="rId12" imgW="360" imgH="360" progId="">
                  <p:embed/>
                </p:oleObj>
              </mc:Choice>
              <mc:Fallback>
                <p:oleObj name="think-cell Slide" r:id="rId12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" y="158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136"/>
          <p:cNvSpPr>
            <a:spLocks noGrp="1" noChangeArrowheads="1"/>
          </p:cNvSpPr>
          <p:nvPr>
            <p:ph type="title"/>
            <p:custDataLst>
              <p:tags r:id="rId9"/>
            </p:custDataLst>
          </p:nvPr>
        </p:nvSpPr>
        <p:spPr bwMode="auto">
          <a:xfrm>
            <a:off x="341924" y="428626"/>
            <a:ext cx="11484708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Click to edit Master title style</a:t>
            </a:r>
          </a:p>
        </p:txBody>
      </p:sp>
      <p:sp>
        <p:nvSpPr>
          <p:cNvPr id="1027" name="Rectangle 140"/>
          <p:cNvSpPr>
            <a:spLocks noGrp="1" noChangeArrowheads="1"/>
          </p:cNvSpPr>
          <p:nvPr>
            <p:ph type="body" idx="1"/>
            <p:custDataLst>
              <p:tags r:id="rId10"/>
            </p:custDataLst>
          </p:nvPr>
        </p:nvSpPr>
        <p:spPr bwMode="auto">
          <a:xfrm>
            <a:off x="353647" y="1568450"/>
            <a:ext cx="11088076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altLang="el-GR" dirty="0" smtClean="0"/>
          </a:p>
          <a:p>
            <a:pPr lvl="2"/>
            <a:endParaRPr lang="en-GB" altLang="el-GR" dirty="0" smtClean="0"/>
          </a:p>
          <a:p>
            <a:pPr lvl="3"/>
            <a:endParaRPr lang="en-GB" altLang="el-GR" dirty="0" smtClean="0"/>
          </a:p>
          <a:p>
            <a:pPr lvl="3"/>
            <a:endParaRPr lang="en-GB" altLang="el-GR" dirty="0" smtClean="0"/>
          </a:p>
        </p:txBody>
      </p:sp>
      <p:sp>
        <p:nvSpPr>
          <p:cNvPr id="1030" name="Rectangle 193"/>
          <p:cNvSpPr>
            <a:spLocks noChangeArrowheads="1"/>
          </p:cNvSpPr>
          <p:nvPr userDrawn="1">
            <p:custDataLst>
              <p:tags r:id="rId11"/>
            </p:custDataLst>
          </p:nvPr>
        </p:nvSpPr>
        <p:spPr bwMode="auto">
          <a:xfrm flipV="1">
            <a:off x="341924" y="6464967"/>
            <a:ext cx="11484708" cy="137443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l-GR" altLang="el-GR" sz="1000" smtClean="0"/>
          </a:p>
        </p:txBody>
      </p:sp>
      <p:sp>
        <p:nvSpPr>
          <p:cNvPr id="1031" name="Line 195"/>
          <p:cNvSpPr>
            <a:spLocks noChangeShapeType="1"/>
          </p:cNvSpPr>
          <p:nvPr userDrawn="1"/>
        </p:nvSpPr>
        <p:spPr bwMode="auto">
          <a:xfrm>
            <a:off x="341924" y="274906"/>
            <a:ext cx="11486661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 sz="1000"/>
          </a:p>
        </p:txBody>
      </p:sp>
    </p:spTree>
    <p:extLst>
      <p:ext uri="{BB962C8B-B14F-4D97-AF65-F5344CB8AC3E}">
        <p14:creationId xmlns:p14="http://schemas.microsoft.com/office/powerpoint/2010/main" val="119310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8" r:id="rId1"/>
    <p:sldLayoutId id="2147484169" r:id="rId2"/>
    <p:sldLayoutId id="2147484170" r:id="rId3"/>
    <p:sldLayoutId id="2147484171" r:id="rId4"/>
    <p:sldLayoutId id="2147484172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A2A7E"/>
          </a:solidFill>
          <a:latin typeface="Tahoma" pitchFamily="34" charset="0"/>
        </a:defRPr>
      </a:lvl9pPr>
    </p:titleStyle>
    <p:bodyStyle>
      <a:lvl1pPr marL="182563" indent="-182563" algn="l" rtl="0" eaLnBrk="0" fontAlgn="base" hangingPunct="0">
        <a:spcBef>
          <a:spcPct val="100000"/>
        </a:spcBef>
        <a:spcAft>
          <a:spcPct val="0"/>
        </a:spcAft>
        <a:buClr>
          <a:schemeClr val="tx1"/>
        </a:buClr>
        <a:buSzPct val="11000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145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2pPr>
      <a:lvl3pPr marL="808038" indent="-2714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•"/>
        <a:defRPr sz="1600">
          <a:solidFill>
            <a:schemeClr val="tx1"/>
          </a:solidFill>
          <a:latin typeface="+mn-lt"/>
        </a:defRPr>
      </a:lvl3pPr>
      <a:lvl4pPr marL="1262063" indent="-1889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-"/>
        <a:defRPr sz="1600">
          <a:solidFill>
            <a:schemeClr val="tx1"/>
          </a:solidFill>
          <a:latin typeface="+mn-lt"/>
        </a:defRPr>
      </a:lvl4pPr>
      <a:lvl5pPr marL="2608263" indent="-7794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5pPr>
      <a:lvl6pPr marL="30654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6pPr>
      <a:lvl7pPr marL="35226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7pPr>
      <a:lvl8pPr marL="39798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8pPr>
      <a:lvl9pPr marL="4437063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Book Antiqua" pitchFamily="18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iss@mnec.gr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509154" y="2260349"/>
            <a:ext cx="11242963" cy="279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endParaRPr lang="el-GR" altLang="el-GR" sz="2400" dirty="0">
              <a:solidFill>
                <a:srgbClr val="2A2A7E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r>
              <a:rPr lang="el-GR" sz="2800" i="1" dirty="0">
                <a:solidFill>
                  <a:srgbClr val="2A2A7E"/>
                </a:solidFill>
                <a:latin typeface="Century Gothic" panose="020B0502020202020204" pitchFamily="34" charset="0"/>
                <a:cs typeface="Arial" pitchFamily="34" charset="0"/>
              </a:rPr>
              <a:t>Σύστημα Διαχείρισης και Ελέγχου ΕΣΠΑ 2021-2027</a:t>
            </a:r>
          </a:p>
          <a:p>
            <a:endParaRPr lang="el-GR" sz="2400" dirty="0" smtClean="0">
              <a:solidFill>
                <a:srgbClr val="2A2A7E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endParaRPr lang="en-US" sz="2000" dirty="0">
              <a:solidFill>
                <a:srgbClr val="2A2A7E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endParaRPr lang="el-GR" altLang="el-GR" sz="2400" i="1" dirty="0" smtClean="0">
              <a:solidFill>
                <a:srgbClr val="2A2A7E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algn="l">
              <a:lnSpc>
                <a:spcPct val="95000"/>
              </a:lnSpc>
              <a:spcBef>
                <a:spcPts val="600"/>
              </a:spcBef>
            </a:pPr>
            <a:r>
              <a:rPr lang="el-GR" altLang="el-GR" sz="1400" b="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ΕΙΔΙΚΗ ΥΠΗΡΕΣΙΑ ΘΕΣΜΙΚΗΣ ΥΠΟΣΤΗΡΙΞΗΣ </a:t>
            </a:r>
          </a:p>
          <a:p>
            <a:pPr algn="l">
              <a:lnSpc>
                <a:spcPct val="95000"/>
              </a:lnSpc>
              <a:spcBef>
                <a:spcPts val="600"/>
              </a:spcBef>
            </a:pPr>
            <a:r>
              <a:rPr lang="el-GR" altLang="el-GR" sz="1400" b="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ΕΘΝΙΚΗ ΑΡΧΗ ΣΥΝΤΟΝΙΣΜΟΥ</a:t>
            </a:r>
          </a:p>
          <a:p>
            <a:pPr algn="l">
              <a:lnSpc>
                <a:spcPct val="95000"/>
              </a:lnSpc>
              <a:spcBef>
                <a:spcPts val="600"/>
              </a:spcBef>
            </a:pPr>
            <a:r>
              <a:rPr lang="el-GR" altLang="el-GR" sz="1400" b="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ΓΕΝΙΚΗ ΓΡΑΜΜΑΤΕΙΑ ΔΗΜΟΣΙΩΝ ΕΠΕΝΔΥΣΕΩΝ ΚΑΙ ΕΣΠΑ</a:t>
            </a:r>
            <a:endParaRPr lang="en-GB" altLang="el-GR" sz="1800" b="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algn="l">
              <a:lnSpc>
                <a:spcPct val="95000"/>
              </a:lnSpc>
              <a:spcBef>
                <a:spcPct val="55000"/>
              </a:spcBef>
            </a:pPr>
            <a:endParaRPr lang="en-GB" altLang="el-GR" sz="1800" b="0" dirty="0">
              <a:solidFill>
                <a:srgbClr val="000000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076" name="Line 34"/>
          <p:cNvSpPr>
            <a:spLocks noChangeShapeType="1"/>
          </p:cNvSpPr>
          <p:nvPr/>
        </p:nvSpPr>
        <p:spPr bwMode="auto">
          <a:xfrm>
            <a:off x="1428751" y="2013239"/>
            <a:ext cx="9332913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/>
          </a:p>
        </p:txBody>
      </p:sp>
      <p:graphicFrame>
        <p:nvGraphicFramePr>
          <p:cNvPr id="3077" name="Rectangle 18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143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86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368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37"/>
          <p:cNvSpPr>
            <a:spLocks noChangeArrowheads="1"/>
          </p:cNvSpPr>
          <p:nvPr/>
        </p:nvSpPr>
        <p:spPr bwMode="auto">
          <a:xfrm>
            <a:off x="9787860" y="5529240"/>
            <a:ext cx="1947608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95000"/>
              </a:lnSpc>
              <a:spcBef>
                <a:spcPct val="55000"/>
              </a:spcBef>
            </a:pPr>
            <a:r>
              <a:rPr lang="el-GR" altLang="el-GR" sz="1400" b="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Νοέμ</a:t>
            </a:r>
            <a:r>
              <a:rPr lang="el-GR" altLang="el-GR" sz="1400" b="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βριος </a:t>
            </a:r>
            <a:r>
              <a:rPr lang="el-GR" altLang="el-GR" sz="1400" b="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2022</a:t>
            </a:r>
            <a:endParaRPr lang="en-GB" altLang="el-GR" sz="1400" b="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Εικόνα 1" descr="Logo_Anaptyxis_Ependyseon_doc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966" y="609206"/>
            <a:ext cx="2645410" cy="11569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Αντικείμενο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271453"/>
              </p:ext>
            </p:extLst>
          </p:nvPr>
        </p:nvGraphicFramePr>
        <p:xfrm>
          <a:off x="397209" y="5529240"/>
          <a:ext cx="411321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861" name="Εικόνα Bitmap" r:id="rId7" imgW="7934400" imgH="1676520" progId="Paint.Picture">
                  <p:embed/>
                </p:oleObj>
              </mc:Choice>
              <mc:Fallback>
                <p:oleObj name="Εικόνα Bitmap" r:id="rId7" imgW="7934400" imgH="1676520" progId="Paint.Picture">
                  <p:embed/>
                  <p:pic>
                    <p:nvPicPr>
                      <p:cNvPr id="8" name="Αντικείμενο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209" y="5529240"/>
                        <a:ext cx="4113213" cy="866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90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060917"/>
              </p:ext>
            </p:extLst>
          </p:nvPr>
        </p:nvGraphicFramePr>
        <p:xfrm>
          <a:off x="266831" y="1016626"/>
          <a:ext cx="11556201" cy="5347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2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27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62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kern="12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Επιλογή πράξεων και υλοποίηση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74650" indent="-285750" defTabSz="5334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l-GR" sz="18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Μεγαλύτερη ευελιξία στη διαχείριση λόγω </a:t>
                      </a:r>
                      <a:r>
                        <a:rPr lang="el-GR" sz="1800" b="1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μη ύπαρξης πλέον δεσμευτικών προθεσμιών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ωστόσο η ΔΑ, κατά την ένταξη των πράξεων, δύναται να ορίζει τη μέγιστη προθεσμία ενεργοποίησης των κρίσιμων </a:t>
                      </a:r>
                      <a:r>
                        <a:rPr lang="el-GR" sz="180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υποέργων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 </a:t>
                      </a:r>
                    </a:p>
                    <a:p>
                      <a:pPr marL="371475" marR="0" indent="-285750" algn="l" defTabSz="533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Pct val="123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l-GR" sz="18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Δεν απαιτείται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η ΔΑ να διασφαλίζει, πριν την ένταξη των πράξεων, τη </a:t>
                      </a:r>
                      <a:r>
                        <a:rPr lang="el-GR" sz="18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διοικητική, χρηματοοικονομική και επιχειρησιακή ικανότητα του δικαιούχου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  </a:t>
                      </a:r>
                    </a:p>
                    <a:p>
                      <a:pPr marL="828675" marR="0" lvl="1" indent="-285750" algn="l" defTabSz="533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Pct val="123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l-GR" sz="1800" b="0" u="none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Ωστόσο, η ΔΑ πρέπει, κατά την επιλογή πράξεων που περιλαμβάνουν </a:t>
                      </a:r>
                      <a:r>
                        <a:rPr lang="el-GR" sz="1800" b="1" u="none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επενδύσεις σε υποδομές ή παραγωγικές επενδύσεις</a:t>
                      </a:r>
                      <a:r>
                        <a:rPr lang="el-GR" sz="1800" b="0" u="none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να επαληθεύει ότι </a:t>
                      </a:r>
                      <a:r>
                        <a:rPr lang="el-GR" sz="1800" b="1" u="none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ο δικαιούχος διαθέτει τους απαραίτητους χρηματοδοτικούς πόρους και μηχανισμούς για να καλύψει τα έξοδα λειτουργίας και συντήρησης</a:t>
                      </a:r>
                      <a:r>
                        <a:rPr lang="el-GR" sz="1800" b="0" u="none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ώστε να διασφαλίσει την χρηματοοικονομική βιωσιμότητα των πράξεων. 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4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kern="12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Διαχειριστικές</a:t>
                      </a:r>
                      <a:r>
                        <a:rPr lang="el-GR" sz="2400" b="1" kern="1200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επαληθεύσεις</a:t>
                      </a:r>
                      <a:endParaRPr lang="el-GR" sz="2400" b="1" kern="1200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l-GR" sz="18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Οι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ΔΑ εξακολουθούν να </a:t>
                      </a:r>
                      <a:r>
                        <a:rPr lang="el-GR" sz="18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διενεργούν προληπτικούς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ελέγχους των διαδικασιών ανάθεσης των δημοσίων συμβάσεων και των τροποποιήσεών τους.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l-GR" sz="18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Οι </a:t>
                      </a:r>
                      <a:r>
                        <a:rPr lang="el-GR" sz="1800" b="1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διοικητικές επαληθεύσεις </a:t>
                      </a:r>
                      <a:r>
                        <a:rPr lang="el-GR" sz="18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δεν διενεργούνται στο 100% των δαπανών, αλλά είναι </a:t>
                      </a:r>
                      <a:r>
                        <a:rPr lang="el-GR" sz="1800" b="1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ανάλογες </a:t>
                      </a:r>
                      <a:r>
                        <a:rPr lang="el-GR" sz="18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με τους εκ των προτέρων </a:t>
                      </a:r>
                      <a:r>
                        <a:rPr lang="el-GR" sz="1800" b="0" kern="12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εντοπισθέντες</a:t>
                      </a:r>
                      <a:r>
                        <a:rPr lang="el-GR" sz="18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κινδύνους. 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2209706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66832" y="142876"/>
            <a:ext cx="11556200" cy="787565"/>
          </a:xfrm>
          <a:prstGeom prst="rect">
            <a:avLst/>
          </a:prstGeom>
          <a:gradFill>
            <a:gsLst>
              <a:gs pos="29000">
                <a:srgbClr val="17406D">
                  <a:lumMod val="7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30000"/>
                  <a:lumOff val="7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9pPr>
          </a:lstStyle>
          <a:p>
            <a:pPr defTabSz="457200" eaLnBrk="1" fontAlgn="auto" hangingPunct="1">
              <a:lnSpc>
                <a:spcPct val="100000"/>
              </a:lnSpc>
              <a:spcAft>
                <a:spcPts val="0"/>
              </a:spcAft>
            </a:pPr>
            <a:r>
              <a:rPr lang="el-GR" altLang="el-GR" sz="2800" dirty="0">
                <a:solidFill>
                  <a:srgbClr val="DBEFF9"/>
                </a:solidFill>
                <a:latin typeface="Century Gothic" panose="020B0502020202020204" pitchFamily="34" charset="0"/>
              </a:rPr>
              <a:t>Νέα στοιχεία στις </a:t>
            </a:r>
            <a:r>
              <a:rPr lang="el-GR" altLang="el-GR" sz="2800" dirty="0" smtClean="0">
                <a:solidFill>
                  <a:srgbClr val="DBEFF9"/>
                </a:solidFill>
                <a:latin typeface="Century Gothic" panose="020B0502020202020204" pitchFamily="34" charset="0"/>
              </a:rPr>
              <a:t>διαδικασίες και σημεία </a:t>
            </a:r>
            <a:r>
              <a:rPr lang="el-GR" altLang="el-GR" sz="2800" kern="1200" dirty="0" smtClean="0">
                <a:solidFill>
                  <a:srgbClr val="DBEFF9"/>
                </a:solidFill>
                <a:latin typeface="Century Gothic" panose="020B0502020202020204" pitchFamily="34" charset="0"/>
              </a:rPr>
              <a:t>απλοποίησης</a:t>
            </a:r>
            <a:endParaRPr lang="el-GR" sz="2800" kern="1200" dirty="0">
              <a:solidFill>
                <a:srgbClr val="DBEFF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70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154668"/>
              </p:ext>
            </p:extLst>
          </p:nvPr>
        </p:nvGraphicFramePr>
        <p:xfrm>
          <a:off x="266832" y="1072772"/>
          <a:ext cx="11572242" cy="4910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858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10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400" b="1" kern="0" dirty="0" smtClean="0">
                          <a:solidFill>
                            <a:schemeClr val="lt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Πληρωμές στους δ</a:t>
                      </a:r>
                      <a:r>
                        <a:rPr lang="el-GR" altLang="el-GR" sz="2400" b="1" kern="12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ικαιούχους</a:t>
                      </a:r>
                      <a:r>
                        <a:rPr lang="el-GR" altLang="el-GR" sz="2400" b="1" kern="0" dirty="0" smtClean="0">
                          <a:solidFill>
                            <a:schemeClr val="lt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l-GR" sz="2400" b="1" kern="0" dirty="0" smtClean="0">
                        <a:solidFill>
                          <a:schemeClr val="lt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l-GR" sz="1800" b="0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Το ποσό που καταβάλλεται στους δικαιούχους </a:t>
                      </a:r>
                      <a:r>
                        <a:rPr lang="el-GR" sz="1800" b="1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δεν υπόκειται σε αφαίρεση, ή παρακράτηση λόγω οφειλών προς το Δημόσιο</a:t>
                      </a:r>
                      <a:r>
                        <a:rPr lang="el-GR" sz="1800" b="0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και οποιονδήποτε φορέα του δημοσίου τομέα καθώς και προς τους ασφαλιστικούς οργανισμούς ή κατάσχεση στα χέρια του Δημοσίου ή τρίτων και δεν εισπράττεται οποιαδήποτε άλλη ειδική επιβάρυνση ή άλλο τέλος ισοδύναμου αποτελέσματος.</a:t>
                      </a:r>
                    </a:p>
                    <a:p>
                      <a:pPr marL="27305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l-GR" sz="1800" b="0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Οι πληρωμές στους Δικαιούχους </a:t>
                      </a:r>
                      <a:r>
                        <a:rPr lang="el-GR" sz="1800" b="1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καταβάλλονται μόνο με την υποχρεωτική προσκόμιση αποδεικτικών φορολογικής και ασφαλιστικής ενημερότητας</a:t>
                      </a:r>
                      <a:r>
                        <a:rPr lang="el-GR" sz="1800" b="0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σύμφωνα με τις γενικά ισχύουσες διατάξεις περί φορολογικής και ασφαλιστικής ενημερότητας για είσπραξη χρημάτων, </a:t>
                      </a:r>
                      <a:r>
                        <a:rPr lang="el-GR" sz="1800" b="1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χωρίς όμως τον όρο της παρακράτησης</a:t>
                      </a:r>
                      <a:r>
                        <a:rPr lang="en-US" sz="1800" b="1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l-GR" sz="1800" b="1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 </a:t>
                      </a:r>
                    </a:p>
                    <a:p>
                      <a:pPr marL="266700" indent="-266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l-GR" sz="1800" b="1" kern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Δεν απαιτείται η προσκόμιση αποδεικτικού φορολογικής και ασφαλιστικής ενημερότητας για την πληρωμή πράξεων μέχρι του ποσού των δέκα χιλιάδων (10.000) ευρώ.</a:t>
                      </a:r>
                      <a:endParaRPr lang="el-GR" sz="1800" b="1" kern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66832" y="142876"/>
            <a:ext cx="11559800" cy="771523"/>
          </a:xfrm>
          <a:prstGeom prst="rect">
            <a:avLst/>
          </a:prstGeom>
          <a:gradFill>
            <a:gsLst>
              <a:gs pos="29000">
                <a:srgbClr val="17406D">
                  <a:lumMod val="7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30000"/>
                  <a:lumOff val="7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9pPr>
          </a:lstStyle>
          <a:p>
            <a:pPr defTabSz="457200" eaLnBrk="1" fontAlgn="auto" hangingPunct="1">
              <a:lnSpc>
                <a:spcPct val="100000"/>
              </a:lnSpc>
              <a:spcAft>
                <a:spcPts val="0"/>
              </a:spcAft>
            </a:pPr>
            <a:r>
              <a:rPr lang="el-GR" altLang="el-GR" sz="2800" dirty="0">
                <a:solidFill>
                  <a:srgbClr val="DBEFF9"/>
                </a:solidFill>
                <a:latin typeface="Century Gothic" panose="020B0502020202020204" pitchFamily="34" charset="0"/>
              </a:rPr>
              <a:t>Νέα στοιχεία στις διαδικασίες και σημεία απλοποίησης</a:t>
            </a:r>
            <a:endParaRPr lang="el-GR" sz="2800" dirty="0">
              <a:solidFill>
                <a:srgbClr val="DBEFF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45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66832" y="142876"/>
            <a:ext cx="11559800" cy="675271"/>
          </a:xfrm>
          <a:prstGeom prst="rect">
            <a:avLst/>
          </a:prstGeom>
          <a:gradFill>
            <a:gsLst>
              <a:gs pos="29000">
                <a:srgbClr val="17406D">
                  <a:lumMod val="7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30000"/>
                  <a:lumOff val="7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A2A7E"/>
                </a:solidFill>
                <a:latin typeface="Tahoma" pitchFamily="34" charset="0"/>
              </a:defRPr>
            </a:lvl9pPr>
          </a:lstStyle>
          <a:p>
            <a:pPr defTabSz="457200" eaLnBrk="1" fontAlgn="auto" hangingPunct="1">
              <a:lnSpc>
                <a:spcPct val="100000"/>
              </a:lnSpc>
              <a:spcAft>
                <a:spcPts val="0"/>
              </a:spcAft>
            </a:pPr>
            <a:r>
              <a:rPr lang="el-GR" altLang="el-GR" sz="2800" dirty="0">
                <a:solidFill>
                  <a:srgbClr val="DBEFF9"/>
                </a:solidFill>
                <a:latin typeface="Century Gothic" panose="020B0502020202020204" pitchFamily="34" charset="0"/>
              </a:rPr>
              <a:t>Πληροφοριακά Συστήματα</a:t>
            </a:r>
            <a:endParaRPr lang="el-GR" sz="2800" dirty="0">
              <a:solidFill>
                <a:srgbClr val="DBEFF9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137175"/>
              </p:ext>
            </p:extLst>
          </p:nvPr>
        </p:nvGraphicFramePr>
        <p:xfrm>
          <a:off x="266832" y="866274"/>
          <a:ext cx="11559800" cy="5402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62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35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95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«Ολοκληρωμένο Πληροφοριακό Σύστημα (ΟΠΣ)» 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kern="1200" dirty="0" smtClean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Το κεντρικό πληροφοριακό σύστημα που καταχωρίζονται τα δεδομένα που αφορούν στο ΕΣΠΑ και άλλα αναπτυξιακά προγράμματα.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298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«Ολοκληρωμένο Πληροφοριακό Σύστημα Δημοσίων Επενδύσεων»  «ΟΠΣ-Π.Δ.Ε» ή «e-</a:t>
                      </a:r>
                      <a:r>
                        <a:rPr lang="el-GR" sz="2000" b="1" dirty="0" err="1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pde</a:t>
                      </a:r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»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kern="1200" dirty="0" smtClean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Το πληροφοριακό σύστημα που καταχωρούνται τα δεδομένα του ΠΔΕ.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01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«Ολοκληρωμένο Πληροφοριακό Σύστημα Διαχείρισης Κρατικών Ενισχύσεων»  «ΟΠΣΚΕ» 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kern="1200" dirty="0" smtClean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Το πληροφοριακό σύστημα που καταχωρίζονται τα δεδομένα που αφορούν στα επενδυτικά σχέδια των ιδιωτών που αιτούνται ΚΕ.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123444"/>
                  </a:ext>
                </a:extLst>
              </a:tr>
              <a:tr h="1636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«Πληροφοριακό Σύστημα Σώρευσης Κρατικών Ενισχύσεων Ήσσονος σημασίας»,  «ΠΣΣΚΕΗΣ»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kern="1200" dirty="0" smtClean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Το πληροφοριακό σύστημα που καταχωρίζονται τα δεδομένα που αφορούν τον έλεγχο σώρευσης, όπως αυτή περιγράφεται στους Κανονισμούς Κρατικών Ενισχύσεων Ήσσονος Σημασίας.</a:t>
                      </a:r>
                    </a:p>
                  </a:txBody>
                  <a:tcPr marT="45728" marB="4572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2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 txBox="1">
            <a:spLocks/>
          </p:cNvSpPr>
          <p:nvPr/>
        </p:nvSpPr>
        <p:spPr bwMode="gray">
          <a:xfrm>
            <a:off x="332399" y="165252"/>
            <a:ext cx="11564326" cy="815823"/>
          </a:xfrm>
          <a:prstGeom prst="rect">
            <a:avLst/>
          </a:prstGeom>
          <a:gradFill>
            <a:gsLst>
              <a:gs pos="29000">
                <a:srgbClr val="17406D">
                  <a:lumMod val="7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30000"/>
                  <a:lumOff val="70000"/>
                </a:srgb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BEFF9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Έως τώρα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rgbClr val="DBEFF9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2399" y="981075"/>
            <a:ext cx="11564326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144000" rIns="72000" bIns="36000" numCol="1" anchor="t" anchorCtr="0" compatLnSpc="1">
            <a:prstTxWarp prst="textNoShape">
              <a:avLst/>
            </a:prstTxWarp>
          </a:bodyPr>
          <a:lstStyle>
            <a:lvl1pPr marL="182563" indent="-182563" algn="l">
              <a:spcBef>
                <a:spcPct val="100000"/>
              </a:spcBef>
              <a:buClr>
                <a:schemeClr val="tx1"/>
              </a:buClr>
              <a:buSzPct val="110000"/>
              <a:buChar char="•"/>
              <a:defRPr sz="1600">
                <a:latin typeface="+mn-lt"/>
              </a:defRPr>
            </a:lvl1pPr>
            <a:lvl2pPr marL="41275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Arial" charset="0"/>
              <a:buBlip>
                <a:blip r:embed="rId3"/>
              </a:buBlip>
              <a:defRPr sz="1600">
                <a:solidFill>
                  <a:srgbClr val="2A2A7E"/>
                </a:solidFill>
                <a:latin typeface="Century Gothic" panose="020B0502020202020204" pitchFamily="34" charset="0"/>
              </a:defRPr>
            </a:lvl2pPr>
            <a:lvl3pPr marL="808038" indent="-271463" algn="l">
              <a:lnSpc>
                <a:spcPct val="90000"/>
              </a:lnSpc>
              <a:spcBef>
                <a:spcPct val="40000"/>
              </a:spcBef>
              <a:buClr>
                <a:srgbClr val="0B1F65"/>
              </a:buClr>
              <a:buChar char="•"/>
              <a:defRPr sz="1600">
                <a:latin typeface="+mn-lt"/>
              </a:defRPr>
            </a:lvl3pPr>
            <a:lvl4pPr marL="1262063" indent="-188913" algn="l">
              <a:lnSpc>
                <a:spcPct val="90000"/>
              </a:lnSpc>
              <a:spcBef>
                <a:spcPct val="40000"/>
              </a:spcBef>
              <a:buClr>
                <a:srgbClr val="0B1F65"/>
              </a:buClr>
              <a:buChar char="-"/>
              <a:defRPr sz="1600">
                <a:latin typeface="+mn-lt"/>
              </a:defRPr>
            </a:lvl4pPr>
            <a:lvl5pPr marL="2608263" indent="-779463" algn="l">
              <a:lnSpc>
                <a:spcPct val="90000"/>
              </a:lnSpc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latin typeface="Book Antiqua" pitchFamily="18" charset="0"/>
              </a:defRPr>
            </a:lvl5pPr>
            <a:lvl6pPr marL="30654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latin typeface="Book Antiqua" pitchFamily="18" charset="0"/>
              </a:defRPr>
            </a:lvl6pPr>
            <a:lvl7pPr marL="35226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latin typeface="Book Antiqua" pitchFamily="18" charset="0"/>
              </a:defRPr>
            </a:lvl7pPr>
            <a:lvl8pPr marL="39798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latin typeface="Book Antiqua" pitchFamily="18" charset="0"/>
              </a:defRPr>
            </a:lvl8pPr>
            <a:lvl9pPr marL="44370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latin typeface="Book Antiqua" pitchFamily="18" charset="0"/>
              </a:defRPr>
            </a:lvl9pPr>
          </a:lstStyle>
          <a:p>
            <a:pPr marL="446088" lvl="0" indent="-446088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343025" algn="l"/>
              </a:tabLst>
            </a:pP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Έκδοση </a:t>
            </a:r>
            <a:r>
              <a:rPr lang="el-GR" sz="14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Ν. 4914/2022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για τη διαχείριση</a:t>
            </a:r>
            <a:r>
              <a:rPr lang="el-GR" sz="14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,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έλεγχο </a:t>
            </a:r>
            <a:r>
              <a:rPr lang="el-GR" sz="14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και εφαρμογή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αναπτυξιακών παρεμβάσεων </a:t>
            </a:r>
            <a:r>
              <a:rPr lang="el-GR" sz="14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για την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προγραμματική περίοδο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2021-2027.</a:t>
            </a:r>
          </a:p>
          <a:p>
            <a:pPr marL="446088" indent="-446088">
              <a:lnSpc>
                <a:spcPct val="100000"/>
              </a:lnSpc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343025" algn="l"/>
              </a:tabLst>
            </a:pPr>
            <a:r>
              <a:rPr lang="el-GR" sz="1400" b="0" noProof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Ολοκλήρωση των </a:t>
            </a:r>
            <a:r>
              <a:rPr lang="el-GR" sz="1400" noProof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ΥΑ σύστασης των ΕΥΔ</a:t>
            </a:r>
            <a:r>
              <a:rPr lang="el-GR" sz="1400" b="0" noProof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pPr marL="446088" indent="-446088">
              <a:lnSpc>
                <a:spcPct val="100000"/>
              </a:lnSpc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343025" algn="l"/>
              </a:tabLst>
            </a:pP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Έκδοση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Εγκυκλίου για την </a:t>
            </a:r>
            <a:r>
              <a:rPr lang="el-GR" sz="14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Εξειδίκευση των Προγραμμάτων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που προβλέπει πολύ σημαντικές απλοποιήσεις  </a:t>
            </a:r>
            <a:endParaRPr lang="el-GR" sz="1400" b="0" noProof="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446088" indent="-446088" algn="just">
              <a:lnSpc>
                <a:spcPct val="100000"/>
              </a:lnSpc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343025" algn="l"/>
              </a:tabLst>
            </a:pPr>
            <a:r>
              <a:rPr lang="el-GR" sz="14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Αποστολή </a:t>
            </a:r>
            <a:r>
              <a:rPr lang="el-GR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στις ΔΑ </a:t>
            </a:r>
            <a:r>
              <a:rPr lang="el-GR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του </a:t>
            </a:r>
            <a:r>
              <a:rPr lang="el-GR" sz="14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απαραίτητου </a:t>
            </a:r>
            <a:r>
              <a:rPr lang="el-GR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για την ενεργοποίηση τμήματος </a:t>
            </a:r>
            <a:r>
              <a:rPr lang="el-GR" sz="14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του ΣΔΕ 2021-2027 (μέρος Α’)</a:t>
            </a:r>
            <a:r>
              <a:rPr lang="en-US" sz="14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δηλ. οι σχετικές </a:t>
            </a:r>
            <a:r>
              <a:rPr lang="el-GR" sz="14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με την έκδοση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πρόσκλησης, </a:t>
            </a:r>
            <a:r>
              <a:rPr lang="el-GR" sz="14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την αξιολόγηση και την ένταξη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πράξεων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διαδικασίες,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καθώς και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τα τυποποιημένα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έ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ντυπα </a:t>
            </a:r>
            <a:r>
              <a:rPr lang="el-GR" sz="14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και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οι οδηγίες </a:t>
            </a:r>
            <a:r>
              <a:rPr lang="el-GR" sz="14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συμπλήρωσής 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τους (πλην ΚΕ αλλά και για ΚΕ</a:t>
            </a:r>
            <a:r>
              <a:rPr lang="el-GR" sz="14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):</a:t>
            </a:r>
          </a:p>
          <a:p>
            <a:pPr marL="446088" indent="-446088">
              <a:lnSpc>
                <a:spcPct val="100000"/>
              </a:lnSpc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343025" algn="l"/>
              </a:tabLst>
            </a:pPr>
            <a:r>
              <a:rPr lang="el-GR" sz="1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Οδηγίες </a:t>
            </a: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για την αξιολόγηση των </a:t>
            </a:r>
            <a:r>
              <a:rPr lang="el-GR" sz="1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προτάσεων</a:t>
            </a:r>
          </a:p>
          <a:p>
            <a:pPr marL="1179513" indent="-28575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81088" algn="l"/>
              </a:tabLst>
              <a:defRPr/>
            </a:pPr>
            <a:r>
              <a:rPr lang="el-GR" sz="1400" b="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μεθοδολογία αξιολόγησης, </a:t>
            </a:r>
          </a:p>
          <a:p>
            <a:pPr marL="1179513" indent="-28575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81088" algn="l"/>
              </a:tabLst>
              <a:defRPr/>
            </a:pPr>
            <a:r>
              <a:rPr lang="el-GR" sz="1400" b="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κατευθύνσεις για τα κριτήρια επιλογής πράξεων, και ειδικότερες οδηγίες για:  </a:t>
            </a:r>
          </a:p>
          <a:p>
            <a:pPr marL="1409700" lvl="1" indent="-285750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81088" algn="l"/>
              </a:tabLst>
              <a:defRPr/>
            </a:pPr>
            <a:r>
              <a:rPr lang="el-GR" sz="1400" b="0" dirty="0" smtClean="0">
                <a:solidFill>
                  <a:srgbClr val="0070C0"/>
                </a:solidFill>
              </a:rPr>
              <a:t>τη χρηματοοικονομική βιωσιμότητα πράξεων που περιλαμβάνουν επενδύσεις σε υποδομές ή παραγωγικές επενδύσεις [Παράρτημα Ι], </a:t>
            </a:r>
          </a:p>
          <a:p>
            <a:pPr marL="1409700" lvl="1" indent="-285750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81088" algn="l"/>
              </a:tabLst>
              <a:defRPr/>
            </a:pPr>
            <a:r>
              <a:rPr lang="el-GR" sz="1400" b="0" dirty="0" smtClean="0">
                <a:solidFill>
                  <a:srgbClr val="0070C0"/>
                </a:solidFill>
              </a:rPr>
              <a:t>την εξειδίκευση του κριτηρίου της εξασφάλισης της προσβασιμότητας στα άτομα  με αναπηρία [Παράρτημα ΙΙ], </a:t>
            </a:r>
          </a:p>
          <a:p>
            <a:pPr marL="1409700" lvl="1" indent="-285750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81088" algn="l"/>
              </a:tabLst>
              <a:defRPr/>
            </a:pPr>
            <a:r>
              <a:rPr lang="el-GR" sz="1400" b="0" dirty="0" smtClean="0">
                <a:solidFill>
                  <a:srgbClr val="0070C0"/>
                </a:solidFill>
              </a:rPr>
              <a:t>την αρχική αξιολόγηση του κριτηρίου ύπαρξης ΚΕ στην πράξη [Παράρτημα ΙΙΙ], 	</a:t>
            </a:r>
          </a:p>
          <a:p>
            <a:pPr marL="1409700" lvl="1" indent="-285750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81088" algn="l"/>
              </a:tabLst>
              <a:defRPr/>
            </a:pPr>
            <a:r>
              <a:rPr lang="el-GR" sz="1400" b="0" dirty="0" smtClean="0">
                <a:solidFill>
                  <a:srgbClr val="0070C0"/>
                </a:solidFill>
              </a:rPr>
              <a:t>την εκπλήρωση του κριτηρίου της ενίσχυσης της κλιματικής ανθεκτικότητας [</a:t>
            </a:r>
            <a:r>
              <a:rPr lang="el-GR" sz="1400" b="0" i="1" dirty="0" smtClean="0">
                <a:solidFill>
                  <a:srgbClr val="0070C0"/>
                </a:solidFill>
              </a:rPr>
              <a:t>υπό επεξεργασία Παράρτημα IV: προετοιμάζονται σχετικές </a:t>
            </a:r>
            <a:r>
              <a:rPr lang="el-GR" sz="1400" b="0" i="1" dirty="0">
                <a:solidFill>
                  <a:srgbClr val="0070C0"/>
                </a:solidFill>
              </a:rPr>
              <a:t>οδηγίες για τις πράξεις στις οποίες αφορά</a:t>
            </a:r>
            <a:r>
              <a:rPr lang="el-GR" sz="1400" b="0" i="1" dirty="0" smtClean="0">
                <a:solidFill>
                  <a:srgbClr val="0070C0"/>
                </a:solidFill>
              </a:rPr>
              <a:t>, στη βάση των Τεχνικών Οδηγιών της Επιτροπής και σε συνεργασία με το JASPERS]</a:t>
            </a:r>
          </a:p>
          <a:p>
            <a:pPr marL="717550" lvl="2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Courier New" panose="02070309020205020404" pitchFamily="49" charset="0"/>
              <a:buChar char="o"/>
              <a:tabLst>
                <a:tab pos="1343025" algn="l"/>
              </a:tabLst>
            </a:pPr>
            <a:r>
              <a:rPr lang="el-GR" sz="1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Προγραμματισμός </a:t>
            </a: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προσκλήσεων </a:t>
            </a:r>
          </a:p>
          <a:p>
            <a:pPr marL="717550" lvl="2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Courier New" panose="02070309020205020404" pitchFamily="49" charset="0"/>
              <a:buChar char="o"/>
              <a:tabLst>
                <a:tab pos="1343025" algn="l"/>
              </a:tabLst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Έκδοση πρόσκλησης </a:t>
            </a:r>
            <a:r>
              <a:rPr lang="el-GR" sz="1400" b="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(Τεχνικό Δελτίο Πράξης, Οδηγίες Συμπλήρωσης ΤΔΠ</a:t>
            </a:r>
            <a:r>
              <a:rPr lang="el-GR" sz="1400" b="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l-GR" sz="1400" b="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Απόφαση Ένταξης)</a:t>
            </a:r>
          </a:p>
          <a:p>
            <a:pPr marL="717550" lvl="2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Courier New" panose="02070309020205020404" pitchFamily="49" charset="0"/>
              <a:buChar char="o"/>
              <a:tabLst>
                <a:tab pos="1343025" algn="l"/>
              </a:tabLst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Ο</a:t>
            </a:r>
            <a:r>
              <a:rPr lang="el-GR" sz="1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ρισμός ΕΦ</a:t>
            </a:r>
          </a:p>
          <a:p>
            <a:pPr marL="625475" lvl="2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None/>
              <a:tabLst>
                <a:tab pos="1343025" algn="l"/>
              </a:tabLst>
            </a:pPr>
            <a:endParaRPr lang="el-GR" sz="1800" b="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071563" lvl="2" indent="-446088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343025" algn="l"/>
              </a:tabLst>
            </a:pPr>
            <a:endParaRPr lang="en-US" sz="1800" b="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619250" marR="0" lvl="0" indent="-1352550" algn="l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10000"/>
              <a:buFontTx/>
              <a:buNone/>
              <a:tabLst>
                <a:tab pos="1619250" algn="l"/>
              </a:tabLst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619250" marR="0" lvl="0" indent="-1352550" algn="l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10000"/>
              <a:buFontTx/>
              <a:buNone/>
              <a:tabLst>
                <a:tab pos="1619250" algn="l"/>
              </a:tabLst>
              <a:defRPr/>
            </a:pPr>
            <a:endParaRPr kumimoji="0" lang="el-GR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619250" marR="0" lvl="0" indent="-1352550" algn="l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10000"/>
              <a:buFontTx/>
              <a:buNone/>
              <a:tabLst>
                <a:tab pos="1619250" algn="l"/>
              </a:tabLst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343025" marR="0" lvl="0" indent="-1076325" algn="l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10000"/>
              <a:buFontTx/>
              <a:buNone/>
              <a:tabLst>
                <a:tab pos="1343025" algn="l"/>
              </a:tabLst>
              <a:defRPr/>
            </a:pPr>
            <a:endParaRPr kumimoji="0" lang="el-GR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343025" marR="0" lvl="0" indent="-1076325" algn="l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10000"/>
              <a:buFontTx/>
              <a:buNone/>
              <a:tabLst>
                <a:tab pos="1343025" algn="l"/>
              </a:tabLst>
              <a:defRPr/>
            </a:pPr>
            <a:endParaRPr kumimoji="0" lang="el-GR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343025" marR="0" lvl="0" indent="-1343025" algn="l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10000"/>
              <a:buFontTx/>
              <a:buNone/>
              <a:tabLst>
                <a:tab pos="1343025" algn="l"/>
              </a:tabLst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 txBox="1">
            <a:spLocks/>
          </p:cNvSpPr>
          <p:nvPr/>
        </p:nvSpPr>
        <p:spPr bwMode="gray">
          <a:xfrm>
            <a:off x="332399" y="165252"/>
            <a:ext cx="11564326" cy="634848"/>
          </a:xfrm>
          <a:prstGeom prst="rect">
            <a:avLst/>
          </a:prstGeom>
          <a:gradFill>
            <a:gsLst>
              <a:gs pos="29000">
                <a:srgbClr val="17406D">
                  <a:lumMod val="7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30000"/>
                  <a:lumOff val="70000"/>
                </a:srgb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BEFF9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Επόμενα βήματα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rgbClr val="DBEFF9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9" name="Rectangle 6"/>
          <p:cNvSpPr>
            <a:spLocks noGrp="1" noChangeArrowheads="1"/>
          </p:cNvSpPr>
          <p:nvPr>
            <p:ph idx="1"/>
          </p:nvPr>
        </p:nvSpPr>
        <p:spPr>
          <a:xfrm>
            <a:off x="446699" y="1921589"/>
            <a:ext cx="11191119" cy="2920575"/>
          </a:xfrm>
          <a:noFill/>
          <a:ln>
            <a:noFill/>
          </a:ln>
          <a:effectLst/>
        </p:spPr>
        <p:txBody>
          <a:bodyPr vert="horz" wrap="square" lIns="108000" tIns="144000" rIns="72000" bIns="36000" numCol="1" anchor="t" anchorCtr="0" compatLnSpc="1">
            <a:prstTxWarp prst="textNoShape">
              <a:avLst/>
            </a:prstTxWarp>
          </a:bodyPr>
          <a:lstStyle/>
          <a:p>
            <a:pPr marL="269875" indent="-269875" eaLnBrk="1" fontAlgn="auto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el-GR" sz="1800" dirty="0">
                <a:latin typeface="Century Gothic" panose="020B0502020202020204" pitchFamily="34" charset="0"/>
              </a:rPr>
              <a:t>Υπουργική Απόφαση « </a:t>
            </a:r>
            <a:r>
              <a:rPr lang="el-GR" sz="1800" b="1" dirty="0" smtClean="0">
                <a:latin typeface="Century Gothic" panose="020B0502020202020204" pitchFamily="34" charset="0"/>
              </a:rPr>
              <a:t>Εθνικοί </a:t>
            </a:r>
            <a:r>
              <a:rPr lang="el-GR" sz="1800" b="1" dirty="0">
                <a:latin typeface="Century Gothic" panose="020B0502020202020204" pitchFamily="34" charset="0"/>
              </a:rPr>
              <a:t>Κανόνες Επιλεξιμότητας των δαπανών </a:t>
            </a:r>
            <a:r>
              <a:rPr lang="el-GR" sz="1800" dirty="0">
                <a:latin typeface="Century Gothic" panose="020B0502020202020204" pitchFamily="34" charset="0"/>
              </a:rPr>
              <a:t>των πράξεων των Προγραμμάτων </a:t>
            </a:r>
            <a:r>
              <a:rPr lang="el-GR" sz="1800" dirty="0" smtClean="0">
                <a:latin typeface="Century Gothic" panose="020B0502020202020204" pitchFamily="34" charset="0"/>
              </a:rPr>
              <a:t>2021-2027 </a:t>
            </a:r>
            <a:r>
              <a:rPr lang="el-GR" sz="1800" dirty="0">
                <a:latin typeface="Century Gothic" panose="020B0502020202020204" pitchFamily="34" charset="0"/>
              </a:rPr>
              <a:t>(Άρθρο 63, παρ.20</a:t>
            </a:r>
            <a:r>
              <a:rPr lang="el-GR" sz="1800" dirty="0" smtClean="0">
                <a:latin typeface="Century Gothic" panose="020B0502020202020204" pitchFamily="34" charset="0"/>
              </a:rPr>
              <a:t>) </a:t>
            </a:r>
            <a:endParaRPr lang="en-US" sz="1800" dirty="0">
              <a:latin typeface="Century Gothic" panose="020B0502020202020204" pitchFamily="34" charset="0"/>
            </a:endParaRPr>
          </a:p>
          <a:p>
            <a:pPr marL="269875" indent="-269875" eaLnBrk="1" fontAlgn="auto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el-GR" sz="1800" dirty="0" smtClean="0">
                <a:latin typeface="Century Gothic" panose="020B0502020202020204" pitchFamily="34" charset="0"/>
              </a:rPr>
              <a:t>Υπουργική Απόφαση «</a:t>
            </a:r>
            <a:r>
              <a:rPr lang="el-GR" sz="1800" b="1" dirty="0" smtClean="0">
                <a:latin typeface="Century Gothic" panose="020B0502020202020204" pitchFamily="34" charset="0"/>
              </a:rPr>
              <a:t>Διαδικασία </a:t>
            </a:r>
            <a:r>
              <a:rPr lang="el-GR" sz="1800" b="1" dirty="0">
                <a:latin typeface="Century Gothic" panose="020B0502020202020204" pitchFamily="34" charset="0"/>
              </a:rPr>
              <a:t>άσκησης και εξέτασης ενστάσεων </a:t>
            </a:r>
            <a:r>
              <a:rPr lang="el-GR" sz="1800" dirty="0">
                <a:latin typeface="Century Gothic" panose="020B0502020202020204" pitchFamily="34" charset="0"/>
              </a:rPr>
              <a:t>επί των αποτελεσμάτων αξιολόγησης προτάσεων ένταξης στα Προγράμματα 2021-2027 (ένσταση της παρ. 7 του άρθρου 36 του ν. 4914/2022 (ΦΕΚ Α’ 61)» (Άρθρο 63, παρ. 16</a:t>
            </a:r>
            <a:r>
              <a:rPr lang="el-GR" sz="1800" dirty="0" smtClean="0">
                <a:latin typeface="Century Gothic" panose="020B0502020202020204" pitchFamily="34" charset="0"/>
              </a:rPr>
              <a:t>)</a:t>
            </a:r>
            <a:endParaRPr lang="en-US" sz="1800" dirty="0">
              <a:latin typeface="Century Gothic" panose="020B0502020202020204" pitchFamily="34" charset="0"/>
            </a:endParaRPr>
          </a:p>
          <a:p>
            <a:pPr marL="269875" indent="-269875" eaLnBrk="1" fontAlgn="auto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el-GR" sz="1800" dirty="0" smtClean="0">
                <a:latin typeface="Century Gothic" panose="020B0502020202020204" pitchFamily="34" charset="0"/>
              </a:rPr>
              <a:t>Υπουργική Απόφαση «</a:t>
            </a:r>
            <a:r>
              <a:rPr lang="el-GR" sz="1800" b="1" dirty="0" smtClean="0">
                <a:latin typeface="Century Gothic" panose="020B0502020202020204" pitchFamily="34" charset="0"/>
              </a:rPr>
              <a:t>Διαδικασίες </a:t>
            </a:r>
            <a:r>
              <a:rPr lang="el-GR" sz="1800" b="1" dirty="0">
                <a:latin typeface="Century Gothic" panose="020B0502020202020204" pitchFamily="34" charset="0"/>
              </a:rPr>
              <a:t>ελέγχου νομιμότητας διαδικασιών ανάθεσης και εκτέλεσης δημοσίων συμβάσεων </a:t>
            </a:r>
            <a:r>
              <a:rPr lang="el-GR" sz="1800" dirty="0">
                <a:latin typeface="Century Gothic" panose="020B0502020202020204" pitchFamily="34" charset="0"/>
              </a:rPr>
              <a:t>στο πλαίσιο των Τομεακών και Περιφερειακών Προγραμμάτων του ΕΣΠΑ 2021-2027» (Άρθρο 63, παρ. 17</a:t>
            </a:r>
            <a:r>
              <a:rPr lang="el-GR" sz="1800" dirty="0" smtClean="0">
                <a:latin typeface="Century Gothic" panose="020B0502020202020204" pitchFamily="34" charset="0"/>
              </a:rPr>
              <a:t>)</a:t>
            </a:r>
            <a:r>
              <a:rPr lang="el-GR" sz="1800" dirty="0">
                <a:latin typeface="Century Gothic" panose="020B0502020202020204" pitchFamily="34" charset="0"/>
              </a:rPr>
              <a:t/>
            </a:r>
            <a:br>
              <a:rPr lang="el-GR" sz="1800" dirty="0">
                <a:latin typeface="Century Gothic" panose="020B0502020202020204" pitchFamily="34" charset="0"/>
              </a:rPr>
            </a:br>
            <a:endParaRPr lang="el-GR" altLang="zh-CN" sz="1800" kern="1200" dirty="0">
              <a:solidFill>
                <a:srgbClr val="2A2A7E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63462" y="916017"/>
            <a:ext cx="11564326" cy="88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144000" rIns="72000" bIns="36000" numCol="1" anchor="t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SzPct val="110000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808038" indent="-27146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262063" indent="-1889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4pPr>
            <a:lvl5pPr marL="2608263" indent="-7794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5pPr>
            <a:lvl6pPr marL="30654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6pPr>
            <a:lvl7pPr marL="35226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7pPr>
            <a:lvl8pPr marL="39798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8pPr>
            <a:lvl9pPr marL="44370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l-GR" altLang="zh-CN" sz="1800" i="1" dirty="0" smtClean="0">
                <a:latin typeface="Century Gothic" panose="020B0502020202020204" pitchFamily="34" charset="0"/>
              </a:rPr>
              <a:t>Έκδοση των ακόλουθων κανονιστικών κειμένων που προβλέπονται στον </a:t>
            </a:r>
            <a:r>
              <a:rPr lang="el-GR" sz="1800" i="1" dirty="0">
                <a:latin typeface="Century Gothic" panose="020B0502020202020204" pitchFamily="34" charset="0"/>
              </a:rPr>
              <a:t>Ν. 4914/2022</a:t>
            </a:r>
            <a:r>
              <a:rPr lang="el-GR" altLang="zh-CN" sz="1800" i="1" dirty="0" smtClean="0">
                <a:latin typeface="Century Gothic" panose="020B0502020202020204" pitchFamily="34" charset="0"/>
              </a:rPr>
              <a:t> </a:t>
            </a:r>
            <a:r>
              <a:rPr lang="el-GR" altLang="zh-CN" sz="1800" b="0" i="1" dirty="0" smtClean="0">
                <a:latin typeface="Century Gothic" panose="020B0502020202020204" pitchFamily="34" charset="0"/>
              </a:rPr>
              <a:t>και </a:t>
            </a:r>
            <a:r>
              <a:rPr lang="el-GR" sz="1800" b="0" i="1" dirty="0" smtClean="0">
                <a:latin typeface="Century Gothic" panose="020B0502020202020204" pitchFamily="34" charset="0"/>
              </a:rPr>
              <a:t>είναι </a:t>
            </a:r>
            <a:r>
              <a:rPr lang="el-GR" sz="1800" b="0" i="1" dirty="0">
                <a:latin typeface="Century Gothic" panose="020B0502020202020204" pitchFamily="34" charset="0"/>
              </a:rPr>
              <a:t>απαραίτητα για την ενεργοποίηση των προσκλήσεων υποβολής </a:t>
            </a:r>
            <a:r>
              <a:rPr lang="el-GR" sz="1800" b="0" i="1" dirty="0" smtClean="0">
                <a:latin typeface="Century Gothic" panose="020B0502020202020204" pitchFamily="34" charset="0"/>
              </a:rPr>
              <a:t>προτάσεων</a:t>
            </a:r>
            <a:r>
              <a:rPr lang="el-GR" altLang="zh-CN" sz="1800" b="0" i="1" dirty="0" smtClean="0">
                <a:latin typeface="Century Gothic" panose="020B0502020202020204" pitchFamily="34" charset="0"/>
              </a:rPr>
              <a:t>: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el-GR" altLang="zh-CN" sz="1800" b="0" i="1" kern="1200" dirty="0">
              <a:latin typeface="Century Gothic" panose="020B0502020202020204" pitchFamily="34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el-GR" altLang="zh-CN" sz="1800" b="0" i="1" kern="1200" dirty="0">
              <a:latin typeface="Century Gothic" panose="020B0502020202020204" pitchFamily="34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446699" y="4946961"/>
            <a:ext cx="11564326" cy="88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144000" rIns="72000" bIns="36000" numCol="1" anchor="t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SzPct val="110000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808038" indent="-27146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262063" indent="-1889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Char char="-"/>
              <a:defRPr sz="1600">
                <a:solidFill>
                  <a:schemeClr val="tx1"/>
                </a:solidFill>
                <a:latin typeface="+mn-lt"/>
              </a:defRPr>
            </a:lvl4pPr>
            <a:lvl5pPr marL="2608263" indent="-7794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5pPr>
            <a:lvl6pPr marL="30654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6pPr>
            <a:lvl7pPr marL="35226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7pPr>
            <a:lvl8pPr marL="39798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8pPr>
            <a:lvl9pPr marL="443706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l-GR" altLang="zh-CN" sz="1800" i="1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Εντός του Νοεμβρίου 2022.</a:t>
            </a:r>
            <a:endParaRPr lang="el-GR" altLang="zh-CN" sz="1800" b="0" i="1" dirty="0" smtClean="0">
              <a:solidFill>
                <a:schemeClr val="bg2"/>
              </a:solidFill>
              <a:latin typeface="Century Gothic" panose="020B0502020202020204" pitchFamily="34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el-GR" altLang="zh-CN" sz="1800" b="0" i="1" kern="1200" dirty="0">
              <a:solidFill>
                <a:schemeClr val="bg2"/>
              </a:solidFill>
              <a:latin typeface="Century Gothic" panose="020B0502020202020204" pitchFamily="34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el-GR" altLang="zh-CN" sz="1800" b="0" i="1" kern="12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2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658" y="1695112"/>
            <a:ext cx="1152622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l-GR" sz="3600" dirty="0" smtClean="0">
                <a:latin typeface="Century Gothic" panose="020B0502020202020204" pitchFamily="34" charset="0"/>
              </a:rPr>
              <a:t>Σας ευχαριστώ για την προσοχή σας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el-GR" sz="3600" b="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l-GR" sz="3200" b="0" dirty="0">
                <a:solidFill>
                  <a:srgbClr val="0070C0"/>
                </a:solidFill>
                <a:latin typeface="Century Gothic" panose="020B0502020202020204" pitchFamily="34" charset="0"/>
              </a:rPr>
              <a:t>Ε.Υ. Θεσμικής </a:t>
            </a:r>
            <a:r>
              <a:rPr lang="el-GR" sz="3200" b="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Υποστήριξης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l-GR" sz="3200" b="0" dirty="0" smtClean="0">
                <a:solidFill>
                  <a:srgbClr val="0070C0"/>
                </a:solidFill>
                <a:latin typeface="Century Gothic" panose="020B0502020202020204" pitchFamily="34" charset="0"/>
                <a:hlinkClick r:id="rId2"/>
              </a:rPr>
              <a:t>siss@mnec.gr</a:t>
            </a:r>
            <a:r>
              <a:rPr lang="en-US" sz="3200" b="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endParaRPr lang="en-US" sz="3200" b="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en-US" sz="3200" b="0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en-US" sz="3200" b="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200" b="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www.espa.gr</a:t>
            </a:r>
            <a:endParaRPr lang="el-GR" sz="2400" b="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13349" y="238127"/>
            <a:ext cx="11526226" cy="198292"/>
          </a:xfrm>
          <a:prstGeom prst="rect">
            <a:avLst/>
          </a:prstGeom>
          <a:gradFill>
            <a:gsLst>
              <a:gs pos="29000">
                <a:srgbClr val="17406D">
                  <a:lumMod val="7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45000"/>
                  <a:lumOff val="55000"/>
                </a:srgbClr>
              </a:gs>
              <a:gs pos="100000">
                <a:srgbClr val="0F6FC6">
                  <a:lumMod val="30000"/>
                  <a:lumOff val="7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defTabSz="457200" eaLnBrk="1" fontAlgn="auto" hangingPunct="1">
              <a:lnSpc>
                <a:spcPct val="100000"/>
              </a:lnSpc>
              <a:spcAft>
                <a:spcPts val="0"/>
              </a:spcAft>
              <a:defRPr sz="2800">
                <a:solidFill>
                  <a:srgbClr val="DBEFF9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>
              <a:defRPr sz="2200">
                <a:solidFill>
                  <a:srgbClr val="2A2A7E"/>
                </a:solidFill>
                <a:latin typeface="Tahoma" pitchFamily="34" charset="0"/>
              </a:defRPr>
            </a:lvl2pPr>
            <a:lvl3pPr algn="l">
              <a:defRPr sz="2200">
                <a:solidFill>
                  <a:srgbClr val="2A2A7E"/>
                </a:solidFill>
                <a:latin typeface="Tahoma" pitchFamily="34" charset="0"/>
              </a:defRPr>
            </a:lvl3pPr>
            <a:lvl4pPr algn="l">
              <a:defRPr sz="2200">
                <a:solidFill>
                  <a:srgbClr val="2A2A7E"/>
                </a:solidFill>
                <a:latin typeface="Tahoma" pitchFamily="34" charset="0"/>
              </a:defRPr>
            </a:lvl4pPr>
            <a:lvl5pPr algn="l">
              <a:defRPr sz="2200">
                <a:solidFill>
                  <a:srgbClr val="2A2A7E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2A2A7E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2A2A7E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2A2A7E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2A2A7E"/>
                </a:solidFill>
                <a:latin typeface="Tahoma" pitchFamily="34" charset="0"/>
              </a:defRPr>
            </a:lvl9pPr>
          </a:lstStyle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820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27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m_strFormatTime&gt;%Y&lt;/m_strFormatTime&gt;&lt;/m_precDefaultYear&gt;&lt;m_precDefaultQuarter&gt;&lt;m_bNumberIsYear val=&quot;0&quot;/&gt;&lt;m_strFormatTime&gt;Q%5&lt;/m_strFormatTime&gt;&lt;/m_precDefaultQuarter&gt;&lt;m_precDefaultMonth/&gt;&lt;m_precDefaultWeek/&gt;&lt;m_precDefaultDay&gt;&lt;m_bNumberIsYear val=&quot;0&quot;/&gt;&lt;m_strFormatTime&gt;%#d&lt;/m_strFormatTime&gt;&lt;/m_precDefaultDay&gt;&lt;m_mruColor&gt;&lt;m_vecMRU length=&quot;1&quot;&gt;&lt;elem m_fUsage=&quot;2.71000000000000000000E+000&quot;&gt;&lt;m_msothmcolidx val=&quot;0&quot;/&gt;&lt;m_rgb r=&quot;ff&quot; g=&quot;7f&quot; b=&quot;0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b6TawE_U.7Vk6b_m8lr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b6TawE_U.7Vk6b_m8lr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xuoZe4BNEmf7HM_S2qgP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DrNULPXY0e7bSyfiTARu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b6TawE_U.7Vk6b_m8lr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b6TawE_U.7Vk6b_m8lr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xuoZe4BNEmf7HM_S2qgP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DrNULPXY0e7bSyfiTARuA"/>
</p:tagLst>
</file>

<file path=ppt/theme/theme1.xml><?xml version="1.0" encoding="utf-8"?>
<a:theme xmlns:a="http://schemas.openxmlformats.org/drawingml/2006/main" name="Blank">
  <a:themeElements>
    <a:clrScheme name="Blank 5">
      <a:dk1>
        <a:srgbClr val="000000"/>
      </a:dk1>
      <a:lt1>
        <a:srgbClr val="FFFFFF"/>
      </a:lt1>
      <a:dk2>
        <a:srgbClr val="5F5F5F"/>
      </a:dk2>
      <a:lt2>
        <a:srgbClr val="D90D39"/>
      </a:lt2>
      <a:accent1>
        <a:srgbClr val="A5CCED"/>
      </a:accent1>
      <a:accent2>
        <a:srgbClr val="4C9BDC"/>
      </a:accent2>
      <a:accent3>
        <a:srgbClr val="FFFFFF"/>
      </a:accent3>
      <a:accent4>
        <a:srgbClr val="000000"/>
      </a:accent4>
      <a:accent5>
        <a:srgbClr val="CFE2F4"/>
      </a:accent5>
      <a:accent6>
        <a:srgbClr val="448CC7"/>
      </a:accent6>
      <a:hlink>
        <a:srgbClr val="066BB0"/>
      </a:hlink>
      <a:folHlink>
        <a:srgbClr val="333399"/>
      </a:folHlink>
    </a:clrScheme>
    <a:fontScheme name="Blank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939393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4C9BDC"/>
        </a:hlink>
        <a:folHlink>
          <a:srgbClr val="066B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5F5F5F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4C9BDC"/>
        </a:hlink>
        <a:folHlink>
          <a:srgbClr val="066B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5F5F5F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066BB0"/>
        </a:hlink>
        <a:folHlink>
          <a:srgbClr val="066B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5F5F5F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066BB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5F5F5F"/>
        </a:dk2>
        <a:lt2>
          <a:srgbClr val="D90D39"/>
        </a:lt2>
        <a:accent1>
          <a:srgbClr val="A5CCED"/>
        </a:accent1>
        <a:accent2>
          <a:srgbClr val="4C9BDC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448CC7"/>
        </a:accent6>
        <a:hlink>
          <a:srgbClr val="066BB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">
  <a:themeElements>
    <a:clrScheme name="Blank 5">
      <a:dk1>
        <a:srgbClr val="000000"/>
      </a:dk1>
      <a:lt1>
        <a:srgbClr val="FFFFFF"/>
      </a:lt1>
      <a:dk2>
        <a:srgbClr val="5F5F5F"/>
      </a:dk2>
      <a:lt2>
        <a:srgbClr val="D90D39"/>
      </a:lt2>
      <a:accent1>
        <a:srgbClr val="A5CCED"/>
      </a:accent1>
      <a:accent2>
        <a:srgbClr val="4C9BDC"/>
      </a:accent2>
      <a:accent3>
        <a:srgbClr val="FFFFFF"/>
      </a:accent3>
      <a:accent4>
        <a:srgbClr val="000000"/>
      </a:accent4>
      <a:accent5>
        <a:srgbClr val="CFE2F4"/>
      </a:accent5>
      <a:accent6>
        <a:srgbClr val="448CC7"/>
      </a:accent6>
      <a:hlink>
        <a:srgbClr val="066BB0"/>
      </a:hlink>
      <a:folHlink>
        <a:srgbClr val="333399"/>
      </a:folHlink>
    </a:clrScheme>
    <a:fontScheme name="Blank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939393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4C9BDC"/>
        </a:hlink>
        <a:folHlink>
          <a:srgbClr val="066B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5F5F5F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4C9BDC"/>
        </a:hlink>
        <a:folHlink>
          <a:srgbClr val="066B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5F5F5F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066BB0"/>
        </a:hlink>
        <a:folHlink>
          <a:srgbClr val="066B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5F5F5F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066BB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5F5F5F"/>
        </a:dk2>
        <a:lt2>
          <a:srgbClr val="D90D39"/>
        </a:lt2>
        <a:accent1>
          <a:srgbClr val="A5CCED"/>
        </a:accent1>
        <a:accent2>
          <a:srgbClr val="4C9BDC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448CC7"/>
        </a:accent6>
        <a:hlink>
          <a:srgbClr val="066BB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571F5A04A97546BB37091379F9CC94" ma:contentTypeVersion="0" ma:contentTypeDescription="Create a new document." ma:contentTypeScope="" ma:versionID="7a425820829848cbeaf9e96046ec2bb5">
  <xsd:schema xmlns:xsd="http://www.w3.org/2001/XMLSchema" xmlns:xs="http://www.w3.org/2001/XMLSchema" xmlns:p="http://schemas.microsoft.com/office/2006/metadata/properties" xmlns:ns2="5edbf7fa-2700-4c02-b4f2-67fcd62a21a6" targetNamespace="http://schemas.microsoft.com/office/2006/metadata/properties" ma:root="true" ma:fieldsID="f1cda99e305ce03c9fc5451e9bf8ea4e" ns2:_="">
    <xsd:import namespace="5edbf7fa-2700-4c02-b4f2-67fcd62a21a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bf7fa-2700-4c02-b4f2-67fcd62a21a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_dlc_DocId xmlns="5edbf7fa-2700-4c02-b4f2-67fcd62a21a6">HD3CF6YUXCF6-85-951</_dlc_DocId>
    <_dlc_DocIdUrl xmlns="5edbf7fa-2700-4c02-b4f2-67fcd62a21a6">
      <Url>http://shareappsrvr/Projects/YOI031/_layouts/DocIdRedir.aspx?ID=HD3CF6YUXCF6-85-951</Url>
      <Description>HD3CF6YUXCF6-85-951</Description>
    </_dlc_DocIdUrl>
  </documentManagement>
</p:properties>
</file>

<file path=customXml/itemProps1.xml><?xml version="1.0" encoding="utf-8"?>
<ds:datastoreItem xmlns:ds="http://schemas.openxmlformats.org/officeDocument/2006/customXml" ds:itemID="{A6431829-EFC4-4705-A6A8-CEB10B1660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EC7910-BA75-49C2-A31F-13BD3023D42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96DC199-B101-45C7-978B-3802C9762A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dbf7fa-2700-4c02-b4f2-67fcd62a21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A6A00C1-DD49-4CD5-84CC-564C42887DF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5edbf7fa-2700-4c02-b4f2-67fcd62a21a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43778</TotalTime>
  <Pages>8</Pages>
  <Words>809</Words>
  <Application>Microsoft Office PowerPoint</Application>
  <PresentationFormat>Προσαρμογή</PresentationFormat>
  <Paragraphs>87</Paragraphs>
  <Slides>7</Slides>
  <Notes>6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Blank</vt:lpstr>
      <vt:lpstr>1_Blank</vt:lpstr>
      <vt:lpstr>think-cell Slide</vt:lpstr>
      <vt:lpstr>Εικόνα Bitmap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KANTOR Management Consultants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Νόμου 4314/2014</dc:title>
  <dc:creator>ΕΥΘΥ</dc:creator>
  <cp:lastModifiedBy>Ανδρέας Κανελλόπουλος</cp:lastModifiedBy>
  <cp:revision>3451</cp:revision>
  <cp:lastPrinted>2022-11-18T18:24:36Z</cp:lastPrinted>
  <dcterms:created xsi:type="dcterms:W3CDTF">2008-12-09T10:20:11Z</dcterms:created>
  <dcterms:modified xsi:type="dcterms:W3CDTF">2022-11-18T18:42:50Z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d97e6ed4-b5d8-44c2-a3dc-5ec608187f59</vt:lpwstr>
  </property>
  <property fmtid="{D5CDD505-2E9C-101B-9397-08002B2CF9AE}" pid="3" name="ContentTypeId">
    <vt:lpwstr>0x0101001F571F5A04A97546BB37091379F9CC94</vt:lpwstr>
  </property>
</Properties>
</file>