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15"/>
  </p:notesMasterIdLst>
  <p:sldIdLst>
    <p:sldId id="260" r:id="rId4"/>
    <p:sldId id="410" r:id="rId5"/>
    <p:sldId id="311" r:id="rId6"/>
    <p:sldId id="404" r:id="rId7"/>
    <p:sldId id="405" r:id="rId8"/>
    <p:sldId id="409" r:id="rId9"/>
    <p:sldId id="414" r:id="rId10"/>
    <p:sldId id="412" r:id="rId11"/>
    <p:sldId id="413" r:id="rId12"/>
    <p:sldId id="415" r:id="rId13"/>
    <p:sldId id="270" r:id="rId14"/>
  </p:sldIdLst>
  <p:sldSz cx="24239538" cy="13716000"/>
  <p:notesSz cx="6810375" cy="9942513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5" userDrawn="1">
          <p15:clr>
            <a:srgbClr val="A4A3A4"/>
          </p15:clr>
        </p15:guide>
        <p15:guide id="2" pos="7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6CE"/>
    <a:srgbClr val="19BEDE"/>
    <a:srgbClr val="79CA4C"/>
    <a:srgbClr val="0D4F8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6" y="90"/>
      </p:cViewPr>
      <p:guideLst>
        <p:guide orient="horz" pos="4365"/>
        <p:guide pos="76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865982941982925E-2"/>
          <c:y val="0.16751640586308233"/>
          <c:w val="0.82873663774099249"/>
          <c:h val="0.80936477171478904"/>
        </c:manualLayout>
      </c:layout>
      <c:pie3DChart>
        <c:varyColors val="1"/>
        <c:ser>
          <c:idx val="0"/>
          <c:order val="0"/>
          <c:tx>
            <c:strRef>
              <c:f>'Πίνακας 11 Ενότητας 3.6'!#REF!</c:f>
              <c:strCache>
                <c:ptCount val="1"/>
                <c:pt idx="0">
                  <c:v>#REF!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B19-499E-B23F-A2D40B4A5D41}"/>
              </c:ext>
            </c:extLst>
          </c:dPt>
          <c:dPt>
            <c:idx val="1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B19-499E-B23F-A2D40B4A5D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B19-499E-B23F-A2D40B4A5D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B19-499E-B23F-A2D40B4A5D41}"/>
                </c:ext>
              </c:extLst>
            </c:dLbl>
            <c:dLbl>
              <c:idx val="1"/>
              <c:layout>
                <c:manualLayout>
                  <c:x val="1.2272292208109086E-2"/>
                  <c:y val="-0.185654035852654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19-499E-B23F-A2D40B4A5D41}"/>
                </c:ext>
              </c:extLst>
            </c:dLbl>
            <c:dLbl>
              <c:idx val="2"/>
              <c:layout>
                <c:manualLayout>
                  <c:x val="8.179504904775417E-2"/>
                  <c:y val="-8.43889364192881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01563220293135"/>
                      <c:h val="0.153680285233586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B19-499E-B23F-A2D40B4A5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'Πίνακας 11 Ενότητας 3.6'!$G$104:$G$106</c:f>
              <c:strCache>
                <c:ptCount val="3"/>
                <c:pt idx="0">
                  <c:v>Κοινοτική Συνδρομή / Ταμείο Συνοχής:
689,95 εκ€ </c:v>
                </c:pt>
                <c:pt idx="1">
                  <c:v>Κοινοτική Συνδρομή / ΕΤΠΑ (ΛΑΠ &amp; ΜΕΤ):
399,28 εκ€</c:v>
                </c:pt>
                <c:pt idx="2">
                  <c:v>Εθνική Συμμετοχή: 224,96 εκ€</c:v>
                </c:pt>
              </c:strCache>
            </c:strRef>
          </c:cat>
          <c:val>
            <c:numRef>
              <c:f>'Πίνακας 11 Ενότητας 3.6'!$H$104:$H$106</c:f>
              <c:numCache>
                <c:formatCode>0.00</c:formatCode>
                <c:ptCount val="3"/>
                <c:pt idx="0">
                  <c:v>689.95081000000005</c:v>
                </c:pt>
                <c:pt idx="1">
                  <c:v>399.28036400000002</c:v>
                </c:pt>
                <c:pt idx="2">
                  <c:v>224.95684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19-499E-B23F-A2D40B4A5D41}"/>
            </c:ext>
          </c:extLst>
        </c:ser>
        <c:ser>
          <c:idx val="1"/>
          <c:order val="1"/>
          <c:tx>
            <c:strRef>
              <c:f>'Πίνακας 11 Ενότητας 3.6'!$I$77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8B19-499E-B23F-A2D40B4A5D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8B19-499E-B23F-A2D40B4A5D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B19-499E-B23F-A2D40B4A5D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8B19-499E-B23F-A2D40B4A5D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8B19-499E-B23F-A2D40B4A5D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B19-499E-B23F-A2D40B4A5D4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B19-499E-B23F-A2D40B4A5D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B19-499E-B23F-A2D40B4A5D4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8B19-499E-B23F-A2D40B4A5D4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8B19-499E-B23F-A2D40B4A5D4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'Πίνακας 11 Ενότητας 3.6'!$G$104:$G$106</c:f>
              <c:strCache>
                <c:ptCount val="3"/>
                <c:pt idx="0">
                  <c:v>Κοινοτική Συνδρομή / Ταμείο Συνοχής:
689,95 εκ€ </c:v>
                </c:pt>
                <c:pt idx="1">
                  <c:v>Κοινοτική Συνδρομή / ΕΤΠΑ (ΛΑΠ &amp; ΜΕΤ):
399,28 εκ€</c:v>
                </c:pt>
                <c:pt idx="2">
                  <c:v>Εθνική Συμμετοχή: 224,96 εκ€</c:v>
                </c:pt>
              </c:strCache>
            </c:strRef>
          </c:cat>
          <c:val>
            <c:numRef>
              <c:f>'Πίνακας 11 Ενότητας 3.6'!$I$78:$I$82</c:f>
              <c:numCache>
                <c:formatCode>General</c:formatCode>
                <c:ptCount val="5"/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B19-499E-B23F-A2D40B4A5D4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Trebuchet MS" panose="020B0603020202020204" pitchFamily="34" charset="0"/>
        </a:defRPr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CC-475C-887A-95F1E66CCE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A' τρίμηνο</c:v>
                </c:pt>
                <c:pt idx="1">
                  <c:v>Β'  τρίμηνο</c:v>
                </c:pt>
                <c:pt idx="2">
                  <c:v>Γ'  τρίμηνο</c:v>
                </c:pt>
                <c:pt idx="3">
                  <c:v>Δ'  τρίμηνο</c:v>
                </c:pt>
                <c:pt idx="4">
                  <c:v>ΠΡΟΓΡΑΜΜΑ</c:v>
                </c:pt>
              </c:strCache>
            </c:strRef>
          </c:cat>
          <c:val>
            <c:numRef>
              <c:f>Φύλλο1!$C$2:$C$6</c:f>
              <c:numCache>
                <c:formatCode>#,##0</c:formatCode>
                <c:ptCount val="5"/>
                <c:pt idx="0">
                  <c:v>394.72771</c:v>
                </c:pt>
                <c:pt idx="1">
                  <c:v>686.46300399999996</c:v>
                </c:pt>
                <c:pt idx="2">
                  <c:v>1039.1088869999999</c:v>
                </c:pt>
                <c:pt idx="3">
                  <c:v>1314.188013</c:v>
                </c:pt>
                <c:pt idx="4">
                  <c:v>2224.0912859999999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C-475C-887A-95F1E66CCE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03296464"/>
        <c:axId val="1103283568"/>
      </c:barChart>
      <c:catAx>
        <c:axId val="110329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03283568"/>
        <c:crosses val="autoZero"/>
        <c:auto val="1"/>
        <c:lblAlgn val="ctr"/>
        <c:lblOffset val="100"/>
        <c:noMultiLvlLbl val="0"/>
      </c:catAx>
      <c:valAx>
        <c:axId val="110328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0329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A0D86-548E-4AD6-BE9F-DD887B3396D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017BBDB-E48D-48F5-9170-4167E9E35CA3}">
      <dgm:prSet phldrT="[Κείμενο]"/>
      <dgm:spPr/>
      <dgm:t>
        <a:bodyPr/>
        <a:lstStyle/>
        <a:p>
          <a:r>
            <a:rPr lang="el-GR" dirty="0"/>
            <a:t>Α’ Τρίμηνο</a:t>
          </a:r>
        </a:p>
      </dgm:t>
    </dgm:pt>
    <dgm:pt modelId="{6019626D-1E23-4F48-9AC6-6708517FA5C5}" type="parTrans" cxnId="{B2D58DF2-793A-4283-BEF9-7F6D954A7D0C}">
      <dgm:prSet/>
      <dgm:spPr/>
      <dgm:t>
        <a:bodyPr/>
        <a:lstStyle/>
        <a:p>
          <a:endParaRPr lang="el-GR"/>
        </a:p>
      </dgm:t>
    </dgm:pt>
    <dgm:pt modelId="{2566478A-9528-42CB-AE55-82F0D187DEF0}" type="sibTrans" cxnId="{B2D58DF2-793A-4283-BEF9-7F6D954A7D0C}">
      <dgm:prSet/>
      <dgm:spPr/>
      <dgm:t>
        <a:bodyPr/>
        <a:lstStyle/>
        <a:p>
          <a:endParaRPr lang="el-GR"/>
        </a:p>
      </dgm:t>
    </dgm:pt>
    <dgm:pt modelId="{B11E8E0A-0A27-4980-87A1-E07A8D0042FE}">
      <dgm:prSet phldrT="[Κείμενο]" custT="1"/>
      <dgm:spPr/>
      <dgm:t>
        <a:bodyPr anchor="ctr"/>
        <a:lstStyle/>
        <a:p>
          <a:r>
            <a:rPr lang="el-GR" sz="3600" dirty="0"/>
            <a:t>Μεταφερόμενα έργα από το ΕΠ-ΥΜΕΠΕΡΑΑ</a:t>
          </a:r>
        </a:p>
      </dgm:t>
    </dgm:pt>
    <dgm:pt modelId="{5661C128-65FA-480D-95AD-2B7C5F0A13CD}" type="parTrans" cxnId="{F8F90125-C77C-42D8-82B9-C0955236EB64}">
      <dgm:prSet/>
      <dgm:spPr/>
      <dgm:t>
        <a:bodyPr/>
        <a:lstStyle/>
        <a:p>
          <a:endParaRPr lang="el-GR"/>
        </a:p>
      </dgm:t>
    </dgm:pt>
    <dgm:pt modelId="{6110AD0F-24BA-4723-AE68-46D11E83D3D0}" type="sibTrans" cxnId="{F8F90125-C77C-42D8-82B9-C0955236EB64}">
      <dgm:prSet/>
      <dgm:spPr/>
      <dgm:t>
        <a:bodyPr/>
        <a:lstStyle/>
        <a:p>
          <a:endParaRPr lang="el-GR"/>
        </a:p>
      </dgm:t>
    </dgm:pt>
    <dgm:pt modelId="{6840F932-3E75-4F6C-AAE8-0C7CA4C71701}">
      <dgm:prSet phldrT="[Κείμενο]"/>
      <dgm:spPr/>
      <dgm:t>
        <a:bodyPr/>
        <a:lstStyle/>
        <a:p>
          <a:r>
            <a:rPr lang="el-GR" dirty="0"/>
            <a:t>Β’ Τρίμηνο</a:t>
          </a:r>
        </a:p>
      </dgm:t>
    </dgm:pt>
    <dgm:pt modelId="{C67EB814-9A2F-49C8-8F50-25DB149F089B}" type="parTrans" cxnId="{21611B9D-A59B-45FB-841F-444A74D107D9}">
      <dgm:prSet/>
      <dgm:spPr/>
      <dgm:t>
        <a:bodyPr/>
        <a:lstStyle/>
        <a:p>
          <a:endParaRPr lang="el-GR"/>
        </a:p>
      </dgm:t>
    </dgm:pt>
    <dgm:pt modelId="{3774D243-7E34-4D13-9675-149A9001EFAA}" type="sibTrans" cxnId="{21611B9D-A59B-45FB-841F-444A74D107D9}">
      <dgm:prSet/>
      <dgm:spPr/>
      <dgm:t>
        <a:bodyPr/>
        <a:lstStyle/>
        <a:p>
          <a:endParaRPr lang="el-GR"/>
        </a:p>
      </dgm:t>
    </dgm:pt>
    <dgm:pt modelId="{06533A8D-5476-4286-B5F8-2FB3ECC6832E}">
      <dgm:prSet phldrT="[Κείμενο]" custT="1"/>
      <dgm:spPr/>
      <dgm:t>
        <a:bodyPr anchor="ctr"/>
        <a:lstStyle/>
        <a:p>
          <a:r>
            <a:rPr lang="el-GR" sz="3600" dirty="0"/>
            <a:t>Νέα ώριμα έργα του Προγράμματος</a:t>
          </a:r>
        </a:p>
      </dgm:t>
    </dgm:pt>
    <dgm:pt modelId="{716D46D7-B748-45E2-A8C2-489636CFB609}" type="parTrans" cxnId="{5E418ACF-716C-43E4-A0C6-D275E9933D89}">
      <dgm:prSet/>
      <dgm:spPr/>
      <dgm:t>
        <a:bodyPr/>
        <a:lstStyle/>
        <a:p>
          <a:endParaRPr lang="el-GR"/>
        </a:p>
      </dgm:t>
    </dgm:pt>
    <dgm:pt modelId="{A3FE17EC-D197-4FA0-9A65-3F0DBDD7BF62}" type="sibTrans" cxnId="{5E418ACF-716C-43E4-A0C6-D275E9933D89}">
      <dgm:prSet/>
      <dgm:spPr/>
      <dgm:t>
        <a:bodyPr/>
        <a:lstStyle/>
        <a:p>
          <a:endParaRPr lang="el-GR"/>
        </a:p>
      </dgm:t>
    </dgm:pt>
    <dgm:pt modelId="{21F86EB4-9F1E-4828-A778-28B5F1E68BC6}">
      <dgm:prSet phldrT="[Κείμενο]"/>
      <dgm:spPr/>
      <dgm:t>
        <a:bodyPr/>
        <a:lstStyle/>
        <a:p>
          <a:r>
            <a:rPr lang="el-GR" dirty="0"/>
            <a:t>Γ’ &amp; Δ’ Τρίμηνο</a:t>
          </a:r>
        </a:p>
      </dgm:t>
    </dgm:pt>
    <dgm:pt modelId="{DD36232D-667A-46B0-9556-E04734F4CE9E}" type="parTrans" cxnId="{F581A372-207F-4855-A6A0-45BF91458881}">
      <dgm:prSet/>
      <dgm:spPr/>
      <dgm:t>
        <a:bodyPr/>
        <a:lstStyle/>
        <a:p>
          <a:endParaRPr lang="el-GR"/>
        </a:p>
      </dgm:t>
    </dgm:pt>
    <dgm:pt modelId="{96BD2789-8325-4223-A363-C2AC9D0F3300}" type="sibTrans" cxnId="{F581A372-207F-4855-A6A0-45BF91458881}">
      <dgm:prSet/>
      <dgm:spPr/>
      <dgm:t>
        <a:bodyPr/>
        <a:lstStyle/>
        <a:p>
          <a:endParaRPr lang="el-GR"/>
        </a:p>
      </dgm:t>
    </dgm:pt>
    <dgm:pt modelId="{74E0A099-B813-401F-88E2-270333745F76}">
      <dgm:prSet phldrT="[Κείμενο]" custT="1"/>
      <dgm:spPr/>
      <dgm:t>
        <a:bodyPr anchor="ctr"/>
        <a:lstStyle/>
        <a:p>
          <a:pPr marL="285750" marR="0" lvl="1" indent="-28575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Phasing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έργα</a:t>
          </a:r>
          <a:r>
            <a:rPr lang="en-US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από το </a:t>
          </a:r>
          <a:b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ΕΠ-ΥΜΕΠΕΡΑΑ</a:t>
          </a:r>
        </a:p>
      </dgm:t>
    </dgm:pt>
    <dgm:pt modelId="{D57AC155-4898-4213-A186-94E2E50EEB6C}" type="parTrans" cxnId="{51DAA5F3-64E7-44EF-98CA-71ECDD5D810C}">
      <dgm:prSet/>
      <dgm:spPr/>
      <dgm:t>
        <a:bodyPr/>
        <a:lstStyle/>
        <a:p>
          <a:endParaRPr lang="el-GR"/>
        </a:p>
      </dgm:t>
    </dgm:pt>
    <dgm:pt modelId="{50AB125E-AE80-4FCD-801B-679F76C2A576}" type="sibTrans" cxnId="{51DAA5F3-64E7-44EF-98CA-71ECDD5D810C}">
      <dgm:prSet/>
      <dgm:spPr/>
      <dgm:t>
        <a:bodyPr/>
        <a:lstStyle/>
        <a:p>
          <a:endParaRPr lang="el-GR"/>
        </a:p>
      </dgm:t>
    </dgm:pt>
    <dgm:pt modelId="{89B7D543-07D7-4E47-AE77-7929C14D32FA}">
      <dgm:prSet phldrT="[Κείμενο]" custT="1"/>
      <dgm:spPr/>
      <dgm:t>
        <a:bodyPr anchor="ctr"/>
        <a:lstStyle/>
        <a:p>
          <a:r>
            <a:rPr lang="el-GR" sz="3600" dirty="0"/>
            <a:t>Τεχνική Βοήθεια </a:t>
          </a:r>
        </a:p>
      </dgm:t>
    </dgm:pt>
    <dgm:pt modelId="{50F98C13-4E64-4A9E-9A58-05B54BDFCB8D}" type="parTrans" cxnId="{854AE790-5685-4465-9B40-1AD897A9B248}">
      <dgm:prSet/>
      <dgm:spPr/>
      <dgm:t>
        <a:bodyPr/>
        <a:lstStyle/>
        <a:p>
          <a:endParaRPr lang="el-GR"/>
        </a:p>
      </dgm:t>
    </dgm:pt>
    <dgm:pt modelId="{0C4BF1DF-C613-480C-A7A4-D886FE1A8AE7}" type="sibTrans" cxnId="{854AE790-5685-4465-9B40-1AD897A9B248}">
      <dgm:prSet/>
      <dgm:spPr/>
      <dgm:t>
        <a:bodyPr/>
        <a:lstStyle/>
        <a:p>
          <a:endParaRPr lang="el-GR"/>
        </a:p>
      </dgm:t>
    </dgm:pt>
    <dgm:pt modelId="{38CB1D26-3AC0-44A8-8548-9795DFF0E2F9}">
      <dgm:prSet phldrT="[Κείμενο]" custT="1"/>
      <dgm:spPr/>
      <dgm:t>
        <a:bodyPr anchor="ctr"/>
        <a:lstStyle/>
        <a:p>
          <a:pPr marL="285750" marR="0" lvl="1" indent="-28575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Έργα που σταδιακά ωριμάζουν εντός του 2023</a:t>
          </a:r>
        </a:p>
      </dgm:t>
    </dgm:pt>
    <dgm:pt modelId="{EACB34B1-0DC4-4F58-BAFD-EA8226FAB03D}" type="parTrans" cxnId="{A7BA5C26-B389-43AA-8F4E-EA8C9AB9ADB9}">
      <dgm:prSet/>
      <dgm:spPr/>
      <dgm:t>
        <a:bodyPr/>
        <a:lstStyle/>
        <a:p>
          <a:endParaRPr lang="el-GR"/>
        </a:p>
      </dgm:t>
    </dgm:pt>
    <dgm:pt modelId="{CFDCA23D-29D8-40ED-90AC-EC2B55E2840A}" type="sibTrans" cxnId="{A7BA5C26-B389-43AA-8F4E-EA8C9AB9ADB9}">
      <dgm:prSet/>
      <dgm:spPr/>
      <dgm:t>
        <a:bodyPr/>
        <a:lstStyle/>
        <a:p>
          <a:endParaRPr lang="el-GR"/>
        </a:p>
      </dgm:t>
    </dgm:pt>
    <dgm:pt modelId="{CE347CD0-3A01-4637-957B-B8D738E9B91D}" type="pres">
      <dgm:prSet presAssocID="{421A0D86-548E-4AD6-BE9F-DD887B3396D4}" presName="Name0" presStyleCnt="0">
        <dgm:presLayoutVars>
          <dgm:dir/>
          <dgm:animLvl val="lvl"/>
          <dgm:resizeHandles/>
        </dgm:presLayoutVars>
      </dgm:prSet>
      <dgm:spPr/>
    </dgm:pt>
    <dgm:pt modelId="{B9D3A21C-152F-4412-8691-BE7421622369}" type="pres">
      <dgm:prSet presAssocID="{1017BBDB-E48D-48F5-9170-4167E9E35CA3}" presName="linNode" presStyleCnt="0"/>
      <dgm:spPr/>
    </dgm:pt>
    <dgm:pt modelId="{94EE32DE-E544-4B90-9AB7-553E2CAB408D}" type="pres">
      <dgm:prSet presAssocID="{1017BBDB-E48D-48F5-9170-4167E9E35CA3}" presName="parentShp" presStyleLbl="node1" presStyleIdx="0" presStyleCnt="3">
        <dgm:presLayoutVars>
          <dgm:bulletEnabled val="1"/>
        </dgm:presLayoutVars>
      </dgm:prSet>
      <dgm:spPr/>
    </dgm:pt>
    <dgm:pt modelId="{2712DCB2-1E18-4E6C-8E93-53C21530B283}" type="pres">
      <dgm:prSet presAssocID="{1017BBDB-E48D-48F5-9170-4167E9E35CA3}" presName="childShp" presStyleLbl="bgAccFollowNode1" presStyleIdx="0" presStyleCnt="3">
        <dgm:presLayoutVars>
          <dgm:bulletEnabled val="1"/>
        </dgm:presLayoutVars>
      </dgm:prSet>
      <dgm:spPr/>
    </dgm:pt>
    <dgm:pt modelId="{CFA29D82-543B-484C-906A-2A1ABD5B7C8E}" type="pres">
      <dgm:prSet presAssocID="{2566478A-9528-42CB-AE55-82F0D187DEF0}" presName="spacing" presStyleCnt="0"/>
      <dgm:spPr/>
    </dgm:pt>
    <dgm:pt modelId="{3D5D428D-0BF3-4EAC-8EDF-85BF517F9256}" type="pres">
      <dgm:prSet presAssocID="{6840F932-3E75-4F6C-AAE8-0C7CA4C71701}" presName="linNode" presStyleCnt="0"/>
      <dgm:spPr/>
    </dgm:pt>
    <dgm:pt modelId="{9A9E9C02-5498-4499-B9F4-3221BAEAF8EA}" type="pres">
      <dgm:prSet presAssocID="{6840F932-3E75-4F6C-AAE8-0C7CA4C71701}" presName="parentShp" presStyleLbl="node1" presStyleIdx="1" presStyleCnt="3">
        <dgm:presLayoutVars>
          <dgm:bulletEnabled val="1"/>
        </dgm:presLayoutVars>
      </dgm:prSet>
      <dgm:spPr/>
    </dgm:pt>
    <dgm:pt modelId="{E610043C-5D04-4CB2-9E69-EEA42713775E}" type="pres">
      <dgm:prSet presAssocID="{6840F932-3E75-4F6C-AAE8-0C7CA4C71701}" presName="childShp" presStyleLbl="bgAccFollowNode1" presStyleIdx="1" presStyleCnt="3">
        <dgm:presLayoutVars>
          <dgm:bulletEnabled val="1"/>
        </dgm:presLayoutVars>
      </dgm:prSet>
      <dgm:spPr/>
    </dgm:pt>
    <dgm:pt modelId="{B900C59E-AB63-4AC6-95F9-D6C95C1F33FB}" type="pres">
      <dgm:prSet presAssocID="{3774D243-7E34-4D13-9675-149A9001EFAA}" presName="spacing" presStyleCnt="0"/>
      <dgm:spPr/>
    </dgm:pt>
    <dgm:pt modelId="{38161427-FE33-4C8F-B5A4-DC645F46A4BE}" type="pres">
      <dgm:prSet presAssocID="{21F86EB4-9F1E-4828-A778-28B5F1E68BC6}" presName="linNode" presStyleCnt="0"/>
      <dgm:spPr/>
    </dgm:pt>
    <dgm:pt modelId="{30C10420-858D-438A-96B8-8ABF11D1F0C3}" type="pres">
      <dgm:prSet presAssocID="{21F86EB4-9F1E-4828-A778-28B5F1E68BC6}" presName="parentShp" presStyleLbl="node1" presStyleIdx="2" presStyleCnt="3">
        <dgm:presLayoutVars>
          <dgm:bulletEnabled val="1"/>
        </dgm:presLayoutVars>
      </dgm:prSet>
      <dgm:spPr/>
    </dgm:pt>
    <dgm:pt modelId="{0F9153A3-678B-4DEB-B14A-ED264F97C693}" type="pres">
      <dgm:prSet presAssocID="{21F86EB4-9F1E-4828-A778-28B5F1E68BC6}" presName="childShp" presStyleLbl="bgAccFollowNode1" presStyleIdx="2" presStyleCnt="3" custScaleY="120187">
        <dgm:presLayoutVars>
          <dgm:bulletEnabled val="1"/>
        </dgm:presLayoutVars>
      </dgm:prSet>
      <dgm:spPr/>
    </dgm:pt>
  </dgm:ptLst>
  <dgm:cxnLst>
    <dgm:cxn modelId="{34895D03-BC39-493E-99CB-0E4DFA0A497D}" type="presOf" srcId="{421A0D86-548E-4AD6-BE9F-DD887B3396D4}" destId="{CE347CD0-3A01-4637-957B-B8D738E9B91D}" srcOrd="0" destOrd="0" presId="urn:microsoft.com/office/officeart/2005/8/layout/vList6"/>
    <dgm:cxn modelId="{AC288A18-E1FC-4619-B55B-93155D14881D}" type="presOf" srcId="{21F86EB4-9F1E-4828-A778-28B5F1E68BC6}" destId="{30C10420-858D-438A-96B8-8ABF11D1F0C3}" srcOrd="0" destOrd="0" presId="urn:microsoft.com/office/officeart/2005/8/layout/vList6"/>
    <dgm:cxn modelId="{C3DE6422-491C-4B04-83A3-228988240A08}" type="presOf" srcId="{6840F932-3E75-4F6C-AAE8-0C7CA4C71701}" destId="{9A9E9C02-5498-4499-B9F4-3221BAEAF8EA}" srcOrd="0" destOrd="0" presId="urn:microsoft.com/office/officeart/2005/8/layout/vList6"/>
    <dgm:cxn modelId="{F8F90125-C77C-42D8-82B9-C0955236EB64}" srcId="{1017BBDB-E48D-48F5-9170-4167E9E35CA3}" destId="{B11E8E0A-0A27-4980-87A1-E07A8D0042FE}" srcOrd="0" destOrd="0" parTransId="{5661C128-65FA-480D-95AD-2B7C5F0A13CD}" sibTransId="{6110AD0F-24BA-4723-AE68-46D11E83D3D0}"/>
    <dgm:cxn modelId="{A7BA5C26-B389-43AA-8F4E-EA8C9AB9ADB9}" srcId="{21F86EB4-9F1E-4828-A778-28B5F1E68BC6}" destId="{38CB1D26-3AC0-44A8-8548-9795DFF0E2F9}" srcOrd="1" destOrd="0" parTransId="{EACB34B1-0DC4-4F58-BAFD-EA8226FAB03D}" sibTransId="{CFDCA23D-29D8-40ED-90AC-EC2B55E2840A}"/>
    <dgm:cxn modelId="{C375834C-1B51-42A4-8415-3AA0AEB3536B}" type="presOf" srcId="{38CB1D26-3AC0-44A8-8548-9795DFF0E2F9}" destId="{0F9153A3-678B-4DEB-B14A-ED264F97C693}" srcOrd="0" destOrd="1" presId="urn:microsoft.com/office/officeart/2005/8/layout/vList6"/>
    <dgm:cxn modelId="{F581A372-207F-4855-A6A0-45BF91458881}" srcId="{421A0D86-548E-4AD6-BE9F-DD887B3396D4}" destId="{21F86EB4-9F1E-4828-A778-28B5F1E68BC6}" srcOrd="2" destOrd="0" parTransId="{DD36232D-667A-46B0-9556-E04734F4CE9E}" sibTransId="{96BD2789-8325-4223-A363-C2AC9D0F3300}"/>
    <dgm:cxn modelId="{28E78E86-987D-4464-962C-A0BEDD5C8C90}" type="presOf" srcId="{1017BBDB-E48D-48F5-9170-4167E9E35CA3}" destId="{94EE32DE-E544-4B90-9AB7-553E2CAB408D}" srcOrd="0" destOrd="0" presId="urn:microsoft.com/office/officeart/2005/8/layout/vList6"/>
    <dgm:cxn modelId="{854AE790-5685-4465-9B40-1AD897A9B248}" srcId="{1017BBDB-E48D-48F5-9170-4167E9E35CA3}" destId="{89B7D543-07D7-4E47-AE77-7929C14D32FA}" srcOrd="1" destOrd="0" parTransId="{50F98C13-4E64-4A9E-9A58-05B54BDFCB8D}" sibTransId="{0C4BF1DF-C613-480C-A7A4-D886FE1A8AE7}"/>
    <dgm:cxn modelId="{60E79C99-1608-4C08-AE8B-4D8BE60174AD}" type="presOf" srcId="{06533A8D-5476-4286-B5F8-2FB3ECC6832E}" destId="{E610043C-5D04-4CB2-9E69-EEA42713775E}" srcOrd="0" destOrd="0" presId="urn:microsoft.com/office/officeart/2005/8/layout/vList6"/>
    <dgm:cxn modelId="{A229DC9B-ADA2-4BE5-85A5-84FF980AE87E}" type="presOf" srcId="{B11E8E0A-0A27-4980-87A1-E07A8D0042FE}" destId="{2712DCB2-1E18-4E6C-8E93-53C21530B283}" srcOrd="0" destOrd="0" presId="urn:microsoft.com/office/officeart/2005/8/layout/vList6"/>
    <dgm:cxn modelId="{21611B9D-A59B-45FB-841F-444A74D107D9}" srcId="{421A0D86-548E-4AD6-BE9F-DD887B3396D4}" destId="{6840F932-3E75-4F6C-AAE8-0C7CA4C71701}" srcOrd="1" destOrd="0" parTransId="{C67EB814-9A2F-49C8-8F50-25DB149F089B}" sibTransId="{3774D243-7E34-4D13-9675-149A9001EFAA}"/>
    <dgm:cxn modelId="{9078F7A1-CC0C-4072-B6F3-C102F6E72F5F}" type="presOf" srcId="{74E0A099-B813-401F-88E2-270333745F76}" destId="{0F9153A3-678B-4DEB-B14A-ED264F97C693}" srcOrd="0" destOrd="0" presId="urn:microsoft.com/office/officeart/2005/8/layout/vList6"/>
    <dgm:cxn modelId="{5E418ACF-716C-43E4-A0C6-D275E9933D89}" srcId="{6840F932-3E75-4F6C-AAE8-0C7CA4C71701}" destId="{06533A8D-5476-4286-B5F8-2FB3ECC6832E}" srcOrd="0" destOrd="0" parTransId="{716D46D7-B748-45E2-A8C2-489636CFB609}" sibTransId="{A3FE17EC-D197-4FA0-9A65-3F0DBDD7BF62}"/>
    <dgm:cxn modelId="{B2D58DF2-793A-4283-BEF9-7F6D954A7D0C}" srcId="{421A0D86-548E-4AD6-BE9F-DD887B3396D4}" destId="{1017BBDB-E48D-48F5-9170-4167E9E35CA3}" srcOrd="0" destOrd="0" parTransId="{6019626D-1E23-4F48-9AC6-6708517FA5C5}" sibTransId="{2566478A-9528-42CB-AE55-82F0D187DEF0}"/>
    <dgm:cxn modelId="{51DAA5F3-64E7-44EF-98CA-71ECDD5D810C}" srcId="{21F86EB4-9F1E-4828-A778-28B5F1E68BC6}" destId="{74E0A099-B813-401F-88E2-270333745F76}" srcOrd="0" destOrd="0" parTransId="{D57AC155-4898-4213-A186-94E2E50EEB6C}" sibTransId="{50AB125E-AE80-4FCD-801B-679F76C2A576}"/>
    <dgm:cxn modelId="{2D3DA1FA-659B-4BE4-9A08-C55157E1B0D5}" type="presOf" srcId="{89B7D543-07D7-4E47-AE77-7929C14D32FA}" destId="{2712DCB2-1E18-4E6C-8E93-53C21530B283}" srcOrd="0" destOrd="1" presId="urn:microsoft.com/office/officeart/2005/8/layout/vList6"/>
    <dgm:cxn modelId="{F310446F-943C-4743-A32D-EE8492065160}" type="presParOf" srcId="{CE347CD0-3A01-4637-957B-B8D738E9B91D}" destId="{B9D3A21C-152F-4412-8691-BE7421622369}" srcOrd="0" destOrd="0" presId="urn:microsoft.com/office/officeart/2005/8/layout/vList6"/>
    <dgm:cxn modelId="{44976290-083F-4E29-AC10-406C26611957}" type="presParOf" srcId="{B9D3A21C-152F-4412-8691-BE7421622369}" destId="{94EE32DE-E544-4B90-9AB7-553E2CAB408D}" srcOrd="0" destOrd="0" presId="urn:microsoft.com/office/officeart/2005/8/layout/vList6"/>
    <dgm:cxn modelId="{FC0001C2-4436-42E3-BB77-9026184725B2}" type="presParOf" srcId="{B9D3A21C-152F-4412-8691-BE7421622369}" destId="{2712DCB2-1E18-4E6C-8E93-53C21530B283}" srcOrd="1" destOrd="0" presId="urn:microsoft.com/office/officeart/2005/8/layout/vList6"/>
    <dgm:cxn modelId="{E7B83D57-449E-4F4F-878C-588EA8B25B1E}" type="presParOf" srcId="{CE347CD0-3A01-4637-957B-B8D738E9B91D}" destId="{CFA29D82-543B-484C-906A-2A1ABD5B7C8E}" srcOrd="1" destOrd="0" presId="urn:microsoft.com/office/officeart/2005/8/layout/vList6"/>
    <dgm:cxn modelId="{896FC390-86D3-4583-A657-F86406DA00DF}" type="presParOf" srcId="{CE347CD0-3A01-4637-957B-B8D738E9B91D}" destId="{3D5D428D-0BF3-4EAC-8EDF-85BF517F9256}" srcOrd="2" destOrd="0" presId="urn:microsoft.com/office/officeart/2005/8/layout/vList6"/>
    <dgm:cxn modelId="{4733A559-FBCF-4B0B-9D46-16578420E75D}" type="presParOf" srcId="{3D5D428D-0BF3-4EAC-8EDF-85BF517F9256}" destId="{9A9E9C02-5498-4499-B9F4-3221BAEAF8EA}" srcOrd="0" destOrd="0" presId="urn:microsoft.com/office/officeart/2005/8/layout/vList6"/>
    <dgm:cxn modelId="{62A7055E-C115-4479-A8E9-881D31A8D4B4}" type="presParOf" srcId="{3D5D428D-0BF3-4EAC-8EDF-85BF517F9256}" destId="{E610043C-5D04-4CB2-9E69-EEA42713775E}" srcOrd="1" destOrd="0" presId="urn:microsoft.com/office/officeart/2005/8/layout/vList6"/>
    <dgm:cxn modelId="{D2A664D3-C865-4400-B7B5-52007A058353}" type="presParOf" srcId="{CE347CD0-3A01-4637-957B-B8D738E9B91D}" destId="{B900C59E-AB63-4AC6-95F9-D6C95C1F33FB}" srcOrd="3" destOrd="0" presId="urn:microsoft.com/office/officeart/2005/8/layout/vList6"/>
    <dgm:cxn modelId="{0BAB4F9A-F656-4217-8323-C45958D154FF}" type="presParOf" srcId="{CE347CD0-3A01-4637-957B-B8D738E9B91D}" destId="{38161427-FE33-4C8F-B5A4-DC645F46A4BE}" srcOrd="4" destOrd="0" presId="urn:microsoft.com/office/officeart/2005/8/layout/vList6"/>
    <dgm:cxn modelId="{3EB3A3AA-6781-47EF-BBFB-DC80F05263EE}" type="presParOf" srcId="{38161427-FE33-4C8F-B5A4-DC645F46A4BE}" destId="{30C10420-858D-438A-96B8-8ABF11D1F0C3}" srcOrd="0" destOrd="0" presId="urn:microsoft.com/office/officeart/2005/8/layout/vList6"/>
    <dgm:cxn modelId="{A67440E9-D881-4403-A784-32081EB44E1D}" type="presParOf" srcId="{38161427-FE33-4C8F-B5A4-DC645F46A4BE}" destId="{0F9153A3-678B-4DEB-B14A-ED264F97C6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2DCB2-1E18-4E6C-8E93-53C21530B283}">
      <dsp:nvSpPr>
        <dsp:cNvPr id="0" name=""/>
        <dsp:cNvSpPr/>
      </dsp:nvSpPr>
      <dsp:spPr>
        <a:xfrm>
          <a:off x="5140219" y="141"/>
          <a:ext cx="7710329" cy="23001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600" kern="1200" dirty="0"/>
            <a:t>Μεταφερόμενα έργα από το ΕΠ-ΥΜΕΠΕΡΑΑ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600" kern="1200" dirty="0"/>
            <a:t>Τεχνική Βοήθεια </a:t>
          </a:r>
        </a:p>
      </dsp:txBody>
      <dsp:txXfrm>
        <a:off x="5140219" y="287655"/>
        <a:ext cx="6847787" cy="1725083"/>
      </dsp:txXfrm>
    </dsp:sp>
    <dsp:sp modelId="{94EE32DE-E544-4B90-9AB7-553E2CAB408D}">
      <dsp:nvSpPr>
        <dsp:cNvPr id="0" name=""/>
        <dsp:cNvSpPr/>
      </dsp:nvSpPr>
      <dsp:spPr>
        <a:xfrm>
          <a:off x="0" y="141"/>
          <a:ext cx="5140219" cy="2300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Α’ Τρίμηνο</a:t>
          </a:r>
        </a:p>
      </dsp:txBody>
      <dsp:txXfrm>
        <a:off x="112282" y="112423"/>
        <a:ext cx="4915655" cy="2075547"/>
      </dsp:txXfrm>
    </dsp:sp>
    <dsp:sp modelId="{E610043C-5D04-4CB2-9E69-EEA42713775E}">
      <dsp:nvSpPr>
        <dsp:cNvPr id="0" name=""/>
        <dsp:cNvSpPr/>
      </dsp:nvSpPr>
      <dsp:spPr>
        <a:xfrm>
          <a:off x="5140219" y="2530264"/>
          <a:ext cx="7710329" cy="23001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600" kern="1200" dirty="0"/>
            <a:t>Νέα ώριμα έργα του Προγράμματος</a:t>
          </a:r>
        </a:p>
      </dsp:txBody>
      <dsp:txXfrm>
        <a:off x="5140219" y="2817778"/>
        <a:ext cx="6847787" cy="1725083"/>
      </dsp:txXfrm>
    </dsp:sp>
    <dsp:sp modelId="{9A9E9C02-5498-4499-B9F4-3221BAEAF8EA}">
      <dsp:nvSpPr>
        <dsp:cNvPr id="0" name=""/>
        <dsp:cNvSpPr/>
      </dsp:nvSpPr>
      <dsp:spPr>
        <a:xfrm>
          <a:off x="0" y="2530264"/>
          <a:ext cx="5140219" cy="2300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Β’ Τρίμηνο</a:t>
          </a:r>
        </a:p>
      </dsp:txBody>
      <dsp:txXfrm>
        <a:off x="112282" y="2642546"/>
        <a:ext cx="4915655" cy="2075547"/>
      </dsp:txXfrm>
    </dsp:sp>
    <dsp:sp modelId="{0F9153A3-678B-4DEB-B14A-ED264F97C693}">
      <dsp:nvSpPr>
        <dsp:cNvPr id="0" name=""/>
        <dsp:cNvSpPr/>
      </dsp:nvSpPr>
      <dsp:spPr>
        <a:xfrm>
          <a:off x="5141474" y="5060387"/>
          <a:ext cx="7702799" cy="2764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marR="0" lvl="1" indent="-28575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n-US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Phasing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έργα</a:t>
          </a:r>
          <a:r>
            <a:rPr lang="en-US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από το </a:t>
          </a:r>
          <a:b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ΕΠ-ΥΜΕΠΕΡΑΑ</a:t>
          </a:r>
        </a:p>
        <a:p>
          <a:pPr marL="285750" marR="0" lvl="1" indent="-285750" algn="l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Έργα που σταδιακά ωριμάζουν εντός του 2023</a:t>
          </a:r>
        </a:p>
      </dsp:txBody>
      <dsp:txXfrm>
        <a:off x="5141474" y="5405941"/>
        <a:ext cx="6666136" cy="2073326"/>
      </dsp:txXfrm>
    </dsp:sp>
    <dsp:sp modelId="{30C10420-858D-438A-96B8-8ABF11D1F0C3}">
      <dsp:nvSpPr>
        <dsp:cNvPr id="0" name=""/>
        <dsp:cNvSpPr/>
      </dsp:nvSpPr>
      <dsp:spPr>
        <a:xfrm>
          <a:off x="6274" y="5292548"/>
          <a:ext cx="5135199" cy="2300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500" kern="1200" dirty="0"/>
            <a:t>Γ’ &amp; Δ’ Τρίμηνο</a:t>
          </a:r>
        </a:p>
      </dsp:txBody>
      <dsp:txXfrm>
        <a:off x="118556" y="5404830"/>
        <a:ext cx="4910635" cy="2075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43013"/>
            <a:ext cx="5927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23/11/2022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599089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090B62-B25B-3B4C-B120-D2B2A6AAC54D}"/>
              </a:ext>
            </a:extLst>
          </p:cNvPr>
          <p:cNvSpPr txBox="1"/>
          <p:nvPr/>
        </p:nvSpPr>
        <p:spPr>
          <a:xfrm>
            <a:off x="1432250" y="4259256"/>
            <a:ext cx="12120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ΕΣΠΑ 2021-2027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01EF7-8057-0041-A078-59ED4C26B184}"/>
              </a:ext>
            </a:extLst>
          </p:cNvPr>
          <p:cNvSpPr txBox="1"/>
          <p:nvPr/>
        </p:nvSpPr>
        <p:spPr>
          <a:xfrm>
            <a:off x="1432250" y="4987043"/>
            <a:ext cx="12120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b="1" dirty="0">
                <a:solidFill>
                  <a:schemeClr val="bg1"/>
                </a:solidFill>
                <a:latin typeface="Trebuchet MS" panose="020B0703020202090204" pitchFamily="34" charset="0"/>
              </a:rPr>
              <a:t>Πρόγραμμα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5BFCF-8BC1-254C-8BE2-AD13975F9B0E}"/>
              </a:ext>
            </a:extLst>
          </p:cNvPr>
          <p:cNvSpPr txBox="1"/>
          <p:nvPr/>
        </p:nvSpPr>
        <p:spPr>
          <a:xfrm>
            <a:off x="1432250" y="5826797"/>
            <a:ext cx="14973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400" b="1" dirty="0">
                <a:solidFill>
                  <a:srgbClr val="19BEDE"/>
                </a:solidFill>
              </a:rPr>
              <a:t>Συνοπτική Παρουσίαση της 1</a:t>
            </a:r>
            <a:r>
              <a:rPr lang="el-GR" sz="5400" b="1" baseline="30000" dirty="0">
                <a:solidFill>
                  <a:srgbClr val="19BEDE"/>
                </a:solidFill>
              </a:rPr>
              <a:t>ης</a:t>
            </a:r>
            <a:r>
              <a:rPr lang="el-GR" sz="5400" b="1" dirty="0">
                <a:solidFill>
                  <a:srgbClr val="19BEDE"/>
                </a:solidFill>
              </a:rPr>
              <a:t> Εξειδίκευσης του </a:t>
            </a:r>
          </a:p>
          <a:p>
            <a:r>
              <a:rPr lang="el-GR" sz="5400" b="1" dirty="0">
                <a:solidFill>
                  <a:srgbClr val="19BEDE"/>
                </a:solidFill>
              </a:rPr>
              <a:t>Προγράμματος  “ΜΕΤΑΦΟΡΕΣ” 2021-2027</a:t>
            </a:r>
          </a:p>
        </p:txBody>
      </p:sp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D874CBC-9939-59B7-AF98-A5F89DCD41B9}"/>
              </a:ext>
            </a:extLst>
          </p:cNvPr>
          <p:cNvSpPr txBox="1">
            <a:spLocks/>
          </p:cNvSpPr>
          <p:nvPr/>
        </p:nvSpPr>
        <p:spPr>
          <a:xfrm>
            <a:off x="1579418" y="682479"/>
            <a:ext cx="22045341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ΠΡΟΓΡΑΜΜΑΤΙΣΜΟΣ ΠΡΟΣΚΛΗΣΕΩΝ: Π/Υ ανά τρίμηνο</a:t>
            </a:r>
            <a:endParaRPr lang="el-GR" sz="3200" u="heavy" kern="0" spc="-12" dirty="0">
              <a:uFill>
                <a:solidFill>
                  <a:srgbClr val="6ABD45"/>
                </a:solidFill>
              </a:uFill>
            </a:endParaRP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59CB2F9E-783A-74CC-09B3-E1E0E9324F4A}"/>
              </a:ext>
            </a:extLst>
          </p:cNvPr>
          <p:cNvGraphicFramePr/>
          <p:nvPr/>
        </p:nvGraphicFramePr>
        <p:xfrm>
          <a:off x="3403600" y="2133600"/>
          <a:ext cx="17430749" cy="1000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7FA213-70AA-E139-6AD4-BA5B36BD5CDC}"/>
              </a:ext>
            </a:extLst>
          </p:cNvPr>
          <p:cNvSpPr txBox="1"/>
          <p:nvPr/>
        </p:nvSpPr>
        <p:spPr>
          <a:xfrm>
            <a:off x="19009811" y="1902767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/>
              <a:t>Ποσά σε εκ.€</a:t>
            </a:r>
          </a:p>
        </p:txBody>
      </p:sp>
    </p:spTree>
    <p:extLst>
      <p:ext uri="{BB962C8B-B14F-4D97-AF65-F5344CB8AC3E}">
        <p14:creationId xmlns:p14="http://schemas.microsoft.com/office/powerpoint/2010/main" val="280785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A9DEF9-284B-078A-75C6-946CB76AA59F}"/>
              </a:ext>
            </a:extLst>
          </p:cNvPr>
          <p:cNvSpPr txBox="1"/>
          <p:nvPr/>
        </p:nvSpPr>
        <p:spPr>
          <a:xfrm>
            <a:off x="483080" y="5331124"/>
            <a:ext cx="6949275" cy="6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Σας ευχαριστώ για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349721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CF1C4D6F-0EDD-6EA3-4890-9C80BA9E7946}"/>
              </a:ext>
            </a:extLst>
          </p:cNvPr>
          <p:cNvSpPr txBox="1">
            <a:spLocks/>
          </p:cNvSpPr>
          <p:nvPr/>
        </p:nvSpPr>
        <p:spPr>
          <a:xfrm>
            <a:off x="1206601" y="915229"/>
            <a:ext cx="12957634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ΤΟ ΠΛΑΙΣΙΟ ΕΞΙΔΙΚΕΥΣΗΣ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4312228-7A33-D0F3-AC9F-409A267FD438}"/>
              </a:ext>
            </a:extLst>
          </p:cNvPr>
          <p:cNvSpPr txBox="1"/>
          <p:nvPr/>
        </p:nvSpPr>
        <p:spPr>
          <a:xfrm>
            <a:off x="855091" y="4171306"/>
            <a:ext cx="16715510" cy="5287372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546535" lvl="1" indent="-457200" defTabSz="914400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Το περιεχόμενο, η γενική και η ειδική </a:t>
            </a:r>
            <a:r>
              <a:rPr lang="el-GR" sz="3200" kern="0" dirty="0" err="1">
                <a:solidFill>
                  <a:srgbClr val="414042"/>
                </a:solidFill>
                <a:latin typeface="Trebuchet MS"/>
              </a:rPr>
              <a:t>στοχοθεσία</a:t>
            </a: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 του Προγράμματος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Οι προτάσεις των Επιτελικών Δομών των υπουργείων πολιτικής: ΥΠΥΜΕ και ΥΝΑΝΠ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Τα διαθέσιμα στοιχεία της Διαχειριστικής Αρχής του Προγράμματος για έργα που ήδη ωριμάζουν με: 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πόρους Τεχνικής Βοήθειας του ΕΠ-ΥΜΕΠΕΡΑΑ 2014-2024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τεχνική υποστήριξη των συμβούλων </a:t>
            </a:r>
            <a:r>
              <a:rPr lang="en-US" sz="3200" kern="0" dirty="0">
                <a:solidFill>
                  <a:srgbClr val="414042"/>
                </a:solidFill>
                <a:latin typeface="Trebuchet MS"/>
              </a:rPr>
              <a:t>JASPERS</a:t>
            </a:r>
            <a:endParaRPr lang="el-GR" sz="3200" kern="0" dirty="0">
              <a:solidFill>
                <a:srgbClr val="414042"/>
              </a:solidFill>
              <a:latin typeface="Trebuchet MS"/>
            </a:endParaRP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Font typeface="Wingdings" panose="05000000000000000000" pitchFamily="2" charset="2"/>
              <a:buChar char="v"/>
            </a:pPr>
            <a:endParaRPr lang="el-GR" sz="3200" kern="0" dirty="0">
              <a:solidFill>
                <a:srgbClr val="414042"/>
              </a:solidFill>
              <a:latin typeface="Trebuchet MS"/>
            </a:endParaRPr>
          </a:p>
        </p:txBody>
      </p:sp>
      <p:sp>
        <p:nvSpPr>
          <p:cNvPr id="6" name="object 27">
            <a:extLst>
              <a:ext uri="{FF2B5EF4-FFF2-40B4-BE49-F238E27FC236}">
                <a16:creationId xmlns:a16="http://schemas.microsoft.com/office/drawing/2014/main" id="{C049D898-D6B2-F1C3-38D0-D7ED9E733D57}"/>
              </a:ext>
            </a:extLst>
          </p:cNvPr>
          <p:cNvSpPr/>
          <p:nvPr/>
        </p:nvSpPr>
        <p:spPr>
          <a:xfrm rot="16200000">
            <a:off x="15251475" y="6777184"/>
            <a:ext cx="5943470" cy="117672"/>
          </a:xfrm>
          <a:custGeom>
            <a:avLst/>
            <a:gdLst/>
            <a:ahLst/>
            <a:cxnLst/>
            <a:rect l="l" t="t" r="r" b="b"/>
            <a:pathLst>
              <a:path w="3576954">
                <a:moveTo>
                  <a:pt x="0" y="0"/>
                </a:moveTo>
                <a:lnTo>
                  <a:pt x="3576341" y="0"/>
                </a:lnTo>
              </a:path>
            </a:pathLst>
          </a:custGeom>
          <a:ln w="52354">
            <a:solidFill>
              <a:srgbClr val="6ABD4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EE0BC5F-FD8B-17DC-A586-A713D440B4D5}"/>
              </a:ext>
            </a:extLst>
          </p:cNvPr>
          <p:cNvGrpSpPr/>
          <p:nvPr/>
        </p:nvGrpSpPr>
        <p:grpSpPr>
          <a:xfrm>
            <a:off x="19442478" y="5175642"/>
            <a:ext cx="3280598" cy="3364716"/>
            <a:chOff x="19442478" y="5798935"/>
            <a:chExt cx="3280598" cy="3364716"/>
          </a:xfrm>
        </p:grpSpPr>
        <p:sp>
          <p:nvSpPr>
            <p:cNvPr id="8" name="Freeform: Shape 3">
              <a:extLst>
                <a:ext uri="{FF2B5EF4-FFF2-40B4-BE49-F238E27FC236}">
                  <a16:creationId xmlns:a16="http://schemas.microsoft.com/office/drawing/2014/main" id="{427E220B-597B-1B64-24F2-5B96801F9248}"/>
                </a:ext>
              </a:extLst>
            </p:cNvPr>
            <p:cNvSpPr/>
            <p:nvPr/>
          </p:nvSpPr>
          <p:spPr>
            <a:xfrm>
              <a:off x="19442478" y="5798935"/>
              <a:ext cx="3280598" cy="3364716"/>
            </a:xfrm>
            <a:custGeom>
              <a:avLst/>
              <a:gdLst>
                <a:gd name="connsiteX0" fmla="*/ 2983712 w 3280598"/>
                <a:gd name="connsiteY0" fmla="*/ 3067830 h 3364716"/>
                <a:gd name="connsiteX1" fmla="*/ 509656 w 3280598"/>
                <a:gd name="connsiteY1" fmla="*/ 3067830 h 3364716"/>
                <a:gd name="connsiteX2" fmla="*/ 509656 w 3280598"/>
                <a:gd name="connsiteY2" fmla="*/ 296887 h 3364716"/>
                <a:gd name="connsiteX3" fmla="*/ 2983712 w 3280598"/>
                <a:gd name="connsiteY3" fmla="*/ 296887 h 3364716"/>
                <a:gd name="connsiteX4" fmla="*/ 2983712 w 3280598"/>
                <a:gd name="connsiteY4" fmla="*/ 3067830 h 3364716"/>
                <a:gd name="connsiteX5" fmla="*/ 212769 w 3280598"/>
                <a:gd name="connsiteY5" fmla="*/ 0 h 3364716"/>
                <a:gd name="connsiteX6" fmla="*/ 212769 w 3280598"/>
                <a:gd name="connsiteY6" fmla="*/ 296887 h 3364716"/>
                <a:gd name="connsiteX7" fmla="*/ 148443 w 3280598"/>
                <a:gd name="connsiteY7" fmla="*/ 296887 h 3364716"/>
                <a:gd name="connsiteX8" fmla="*/ 14844 w 3280598"/>
                <a:gd name="connsiteY8" fmla="*/ 445330 h 3364716"/>
                <a:gd name="connsiteX9" fmla="*/ 148443 w 3280598"/>
                <a:gd name="connsiteY9" fmla="*/ 593774 h 3364716"/>
                <a:gd name="connsiteX10" fmla="*/ 212769 w 3280598"/>
                <a:gd name="connsiteY10" fmla="*/ 593774 h 3364716"/>
                <a:gd name="connsiteX11" fmla="*/ 212769 w 3280598"/>
                <a:gd name="connsiteY11" fmla="*/ 791698 h 3364716"/>
                <a:gd name="connsiteX12" fmla="*/ 148443 w 3280598"/>
                <a:gd name="connsiteY12" fmla="*/ 791698 h 3364716"/>
                <a:gd name="connsiteX13" fmla="*/ 0 w 3280598"/>
                <a:gd name="connsiteY13" fmla="*/ 940141 h 3364716"/>
                <a:gd name="connsiteX14" fmla="*/ 148443 w 3280598"/>
                <a:gd name="connsiteY14" fmla="*/ 1088585 h 3364716"/>
                <a:gd name="connsiteX15" fmla="*/ 212769 w 3280598"/>
                <a:gd name="connsiteY15" fmla="*/ 1088585 h 3364716"/>
                <a:gd name="connsiteX16" fmla="*/ 212769 w 3280598"/>
                <a:gd name="connsiteY16" fmla="*/ 1286509 h 3364716"/>
                <a:gd name="connsiteX17" fmla="*/ 148443 w 3280598"/>
                <a:gd name="connsiteY17" fmla="*/ 1286509 h 3364716"/>
                <a:gd name="connsiteX18" fmla="*/ 0 w 3280598"/>
                <a:gd name="connsiteY18" fmla="*/ 1434953 h 3364716"/>
                <a:gd name="connsiteX19" fmla="*/ 148443 w 3280598"/>
                <a:gd name="connsiteY19" fmla="*/ 1583396 h 3364716"/>
                <a:gd name="connsiteX20" fmla="*/ 212769 w 3280598"/>
                <a:gd name="connsiteY20" fmla="*/ 1583396 h 3364716"/>
                <a:gd name="connsiteX21" fmla="*/ 212769 w 3280598"/>
                <a:gd name="connsiteY21" fmla="*/ 1781321 h 3364716"/>
                <a:gd name="connsiteX22" fmla="*/ 148443 w 3280598"/>
                <a:gd name="connsiteY22" fmla="*/ 1781321 h 3364716"/>
                <a:gd name="connsiteX23" fmla="*/ 0 w 3280598"/>
                <a:gd name="connsiteY23" fmla="*/ 1929764 h 3364716"/>
                <a:gd name="connsiteX24" fmla="*/ 148443 w 3280598"/>
                <a:gd name="connsiteY24" fmla="*/ 2078207 h 3364716"/>
                <a:gd name="connsiteX25" fmla="*/ 212769 w 3280598"/>
                <a:gd name="connsiteY25" fmla="*/ 2078207 h 3364716"/>
                <a:gd name="connsiteX26" fmla="*/ 212769 w 3280598"/>
                <a:gd name="connsiteY26" fmla="*/ 2276132 h 3364716"/>
                <a:gd name="connsiteX27" fmla="*/ 148443 w 3280598"/>
                <a:gd name="connsiteY27" fmla="*/ 2276132 h 3364716"/>
                <a:gd name="connsiteX28" fmla="*/ 0 w 3280598"/>
                <a:gd name="connsiteY28" fmla="*/ 2424575 h 3364716"/>
                <a:gd name="connsiteX29" fmla="*/ 148443 w 3280598"/>
                <a:gd name="connsiteY29" fmla="*/ 2573019 h 3364716"/>
                <a:gd name="connsiteX30" fmla="*/ 212769 w 3280598"/>
                <a:gd name="connsiteY30" fmla="*/ 2573019 h 3364716"/>
                <a:gd name="connsiteX31" fmla="*/ 212769 w 3280598"/>
                <a:gd name="connsiteY31" fmla="*/ 2770943 h 3364716"/>
                <a:gd name="connsiteX32" fmla="*/ 148443 w 3280598"/>
                <a:gd name="connsiteY32" fmla="*/ 2770943 h 3364716"/>
                <a:gd name="connsiteX33" fmla="*/ 0 w 3280598"/>
                <a:gd name="connsiteY33" fmla="*/ 2919387 h 3364716"/>
                <a:gd name="connsiteX34" fmla="*/ 148443 w 3280598"/>
                <a:gd name="connsiteY34" fmla="*/ 3067830 h 3364716"/>
                <a:gd name="connsiteX35" fmla="*/ 212769 w 3280598"/>
                <a:gd name="connsiteY35" fmla="*/ 3067830 h 3364716"/>
                <a:gd name="connsiteX36" fmla="*/ 212769 w 3280598"/>
                <a:gd name="connsiteY36" fmla="*/ 3364717 h 3364716"/>
                <a:gd name="connsiteX37" fmla="*/ 3280599 w 3280598"/>
                <a:gd name="connsiteY37" fmla="*/ 3364717 h 3364716"/>
                <a:gd name="connsiteX38" fmla="*/ 3280599 w 3280598"/>
                <a:gd name="connsiteY38" fmla="*/ 0 h 3364716"/>
                <a:gd name="connsiteX39" fmla="*/ 212769 w 3280598"/>
                <a:gd name="connsiteY39" fmla="*/ 0 h 336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80598" h="3364716">
                  <a:moveTo>
                    <a:pt x="2983712" y="3067830"/>
                  </a:moveTo>
                  <a:lnTo>
                    <a:pt x="509656" y="3067830"/>
                  </a:lnTo>
                  <a:lnTo>
                    <a:pt x="509656" y="296887"/>
                  </a:lnTo>
                  <a:lnTo>
                    <a:pt x="2983712" y="296887"/>
                  </a:lnTo>
                  <a:lnTo>
                    <a:pt x="2983712" y="3067830"/>
                  </a:lnTo>
                  <a:close/>
                  <a:moveTo>
                    <a:pt x="212769" y="0"/>
                  </a:moveTo>
                  <a:lnTo>
                    <a:pt x="212769" y="296887"/>
                  </a:lnTo>
                  <a:lnTo>
                    <a:pt x="148443" y="296887"/>
                  </a:lnTo>
                  <a:cubicBezTo>
                    <a:pt x="69274" y="301835"/>
                    <a:pt x="14844" y="366160"/>
                    <a:pt x="14844" y="445330"/>
                  </a:cubicBezTo>
                  <a:cubicBezTo>
                    <a:pt x="9896" y="524500"/>
                    <a:pt x="69274" y="588825"/>
                    <a:pt x="148443" y="593774"/>
                  </a:cubicBezTo>
                  <a:lnTo>
                    <a:pt x="212769" y="593774"/>
                  </a:lnTo>
                  <a:lnTo>
                    <a:pt x="212769" y="791698"/>
                  </a:lnTo>
                  <a:lnTo>
                    <a:pt x="148443" y="791698"/>
                  </a:lnTo>
                  <a:cubicBezTo>
                    <a:pt x="64325" y="791698"/>
                    <a:pt x="0" y="856023"/>
                    <a:pt x="0" y="940141"/>
                  </a:cubicBezTo>
                  <a:cubicBezTo>
                    <a:pt x="0" y="1024259"/>
                    <a:pt x="64325" y="1088585"/>
                    <a:pt x="148443" y="1088585"/>
                  </a:cubicBezTo>
                  <a:lnTo>
                    <a:pt x="212769" y="1088585"/>
                  </a:lnTo>
                  <a:lnTo>
                    <a:pt x="212769" y="1286509"/>
                  </a:lnTo>
                  <a:lnTo>
                    <a:pt x="148443" y="1286509"/>
                  </a:lnTo>
                  <a:cubicBezTo>
                    <a:pt x="64325" y="1286509"/>
                    <a:pt x="0" y="1350835"/>
                    <a:pt x="0" y="1434953"/>
                  </a:cubicBezTo>
                  <a:cubicBezTo>
                    <a:pt x="0" y="1519071"/>
                    <a:pt x="64325" y="1583396"/>
                    <a:pt x="148443" y="1583396"/>
                  </a:cubicBezTo>
                  <a:lnTo>
                    <a:pt x="212769" y="1583396"/>
                  </a:lnTo>
                  <a:lnTo>
                    <a:pt x="212769" y="1781321"/>
                  </a:lnTo>
                  <a:lnTo>
                    <a:pt x="148443" y="1781321"/>
                  </a:lnTo>
                  <a:cubicBezTo>
                    <a:pt x="64325" y="1781321"/>
                    <a:pt x="0" y="1845646"/>
                    <a:pt x="0" y="1929764"/>
                  </a:cubicBezTo>
                  <a:cubicBezTo>
                    <a:pt x="0" y="2013882"/>
                    <a:pt x="64325" y="2078207"/>
                    <a:pt x="148443" y="2078207"/>
                  </a:cubicBezTo>
                  <a:lnTo>
                    <a:pt x="212769" y="2078207"/>
                  </a:lnTo>
                  <a:lnTo>
                    <a:pt x="212769" y="2276132"/>
                  </a:lnTo>
                  <a:lnTo>
                    <a:pt x="148443" y="2276132"/>
                  </a:lnTo>
                  <a:cubicBezTo>
                    <a:pt x="64325" y="2276132"/>
                    <a:pt x="0" y="2340457"/>
                    <a:pt x="0" y="2424575"/>
                  </a:cubicBezTo>
                  <a:cubicBezTo>
                    <a:pt x="0" y="2508693"/>
                    <a:pt x="64325" y="2573019"/>
                    <a:pt x="148443" y="2573019"/>
                  </a:cubicBezTo>
                  <a:lnTo>
                    <a:pt x="212769" y="2573019"/>
                  </a:lnTo>
                  <a:lnTo>
                    <a:pt x="212769" y="2770943"/>
                  </a:lnTo>
                  <a:lnTo>
                    <a:pt x="148443" y="2770943"/>
                  </a:lnTo>
                  <a:cubicBezTo>
                    <a:pt x="64325" y="2770943"/>
                    <a:pt x="0" y="2835269"/>
                    <a:pt x="0" y="2919387"/>
                  </a:cubicBezTo>
                  <a:cubicBezTo>
                    <a:pt x="0" y="3003504"/>
                    <a:pt x="64325" y="3067830"/>
                    <a:pt x="148443" y="3067830"/>
                  </a:cubicBezTo>
                  <a:lnTo>
                    <a:pt x="212769" y="3067830"/>
                  </a:lnTo>
                  <a:lnTo>
                    <a:pt x="212769" y="3364717"/>
                  </a:lnTo>
                  <a:lnTo>
                    <a:pt x="3280599" y="3364717"/>
                  </a:lnTo>
                  <a:lnTo>
                    <a:pt x="3280599" y="0"/>
                  </a:lnTo>
                  <a:lnTo>
                    <a:pt x="212769" y="0"/>
                  </a:lnTo>
                  <a:close/>
                </a:path>
              </a:pathLst>
            </a:custGeom>
            <a:solidFill>
              <a:srgbClr val="0D4F8C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D662BEDB-0610-F160-9D30-2D5B0442A103}"/>
                </a:ext>
              </a:extLst>
            </p:cNvPr>
            <p:cNvSpPr/>
            <p:nvPr/>
          </p:nvSpPr>
          <p:spPr>
            <a:xfrm>
              <a:off x="20250829" y="6392709"/>
              <a:ext cx="1878474" cy="2177169"/>
            </a:xfrm>
            <a:custGeom>
              <a:avLst/>
              <a:gdLst>
                <a:gd name="connsiteX0" fmla="*/ 394041 w 1878474"/>
                <a:gd name="connsiteY0" fmla="*/ 1583396 h 2177169"/>
                <a:gd name="connsiteX1" fmla="*/ 591965 w 1878474"/>
                <a:gd name="connsiteY1" fmla="*/ 1781321 h 2177169"/>
                <a:gd name="connsiteX2" fmla="*/ 394041 w 1878474"/>
                <a:gd name="connsiteY2" fmla="*/ 1979245 h 2177169"/>
                <a:gd name="connsiteX3" fmla="*/ 196116 w 1878474"/>
                <a:gd name="connsiteY3" fmla="*/ 1781321 h 2177169"/>
                <a:gd name="connsiteX4" fmla="*/ 394041 w 1878474"/>
                <a:gd name="connsiteY4" fmla="*/ 1583396 h 2177169"/>
                <a:gd name="connsiteX5" fmla="*/ 394041 w 1878474"/>
                <a:gd name="connsiteY5" fmla="*/ 2177170 h 2177169"/>
                <a:gd name="connsiteX6" fmla="*/ 784942 w 1878474"/>
                <a:gd name="connsiteY6" fmla="*/ 1830802 h 2177169"/>
                <a:gd name="connsiteX7" fmla="*/ 493003 w 1878474"/>
                <a:gd name="connsiteY7" fmla="*/ 1400316 h 2177169"/>
                <a:gd name="connsiteX8" fmla="*/ 493003 w 1878474"/>
                <a:gd name="connsiteY8" fmla="*/ 1286509 h 2177169"/>
                <a:gd name="connsiteX9" fmla="*/ 591965 w 1878474"/>
                <a:gd name="connsiteY9" fmla="*/ 1187547 h 2177169"/>
                <a:gd name="connsiteX10" fmla="*/ 1284701 w 1878474"/>
                <a:gd name="connsiteY10" fmla="*/ 1187547 h 2177169"/>
                <a:gd name="connsiteX11" fmla="*/ 1581588 w 1878474"/>
                <a:gd name="connsiteY11" fmla="*/ 890660 h 2177169"/>
                <a:gd name="connsiteX12" fmla="*/ 1581588 w 1878474"/>
                <a:gd name="connsiteY12" fmla="*/ 336472 h 2177169"/>
                <a:gd name="connsiteX13" fmla="*/ 1710239 w 1878474"/>
                <a:gd name="connsiteY13" fmla="*/ 465123 h 2177169"/>
                <a:gd name="connsiteX14" fmla="*/ 1848786 w 1878474"/>
                <a:gd name="connsiteY14" fmla="*/ 465123 h 2177169"/>
                <a:gd name="connsiteX15" fmla="*/ 1848786 w 1878474"/>
                <a:gd name="connsiteY15" fmla="*/ 326575 h 2177169"/>
                <a:gd name="connsiteX16" fmla="*/ 1551899 w 1878474"/>
                <a:gd name="connsiteY16" fmla="*/ 29689 h 2177169"/>
                <a:gd name="connsiteX17" fmla="*/ 1482626 w 1878474"/>
                <a:gd name="connsiteY17" fmla="*/ 0 h 2177169"/>
                <a:gd name="connsiteX18" fmla="*/ 1413352 w 1878474"/>
                <a:gd name="connsiteY18" fmla="*/ 29689 h 2177169"/>
                <a:gd name="connsiteX19" fmla="*/ 1116465 w 1878474"/>
                <a:gd name="connsiteY19" fmla="*/ 326575 h 2177169"/>
                <a:gd name="connsiteX20" fmla="*/ 1116465 w 1878474"/>
                <a:gd name="connsiteY20" fmla="*/ 465123 h 2177169"/>
                <a:gd name="connsiteX21" fmla="*/ 1255013 w 1878474"/>
                <a:gd name="connsiteY21" fmla="*/ 465123 h 2177169"/>
                <a:gd name="connsiteX22" fmla="*/ 1383663 w 1878474"/>
                <a:gd name="connsiteY22" fmla="*/ 336472 h 2177169"/>
                <a:gd name="connsiteX23" fmla="*/ 1383663 w 1878474"/>
                <a:gd name="connsiteY23" fmla="*/ 890660 h 2177169"/>
                <a:gd name="connsiteX24" fmla="*/ 1284701 w 1878474"/>
                <a:gd name="connsiteY24" fmla="*/ 989623 h 2177169"/>
                <a:gd name="connsiteX25" fmla="*/ 591965 w 1878474"/>
                <a:gd name="connsiteY25" fmla="*/ 989623 h 2177169"/>
                <a:gd name="connsiteX26" fmla="*/ 295079 w 1878474"/>
                <a:gd name="connsiteY26" fmla="*/ 1286509 h 2177169"/>
                <a:gd name="connsiteX27" fmla="*/ 295079 w 1878474"/>
                <a:gd name="connsiteY27" fmla="*/ 1400316 h 2177169"/>
                <a:gd name="connsiteX28" fmla="*/ 3140 w 1878474"/>
                <a:gd name="connsiteY28" fmla="*/ 1830802 h 2177169"/>
                <a:gd name="connsiteX29" fmla="*/ 394041 w 1878474"/>
                <a:gd name="connsiteY29" fmla="*/ 2177170 h 217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78474" h="2177169">
                  <a:moveTo>
                    <a:pt x="394041" y="1583396"/>
                  </a:moveTo>
                  <a:cubicBezTo>
                    <a:pt x="502899" y="1583396"/>
                    <a:pt x="591965" y="1672462"/>
                    <a:pt x="591965" y="1781321"/>
                  </a:cubicBezTo>
                  <a:cubicBezTo>
                    <a:pt x="591965" y="1890179"/>
                    <a:pt x="502899" y="1979245"/>
                    <a:pt x="394041" y="1979245"/>
                  </a:cubicBezTo>
                  <a:cubicBezTo>
                    <a:pt x="285182" y="1979245"/>
                    <a:pt x="196116" y="1890179"/>
                    <a:pt x="196116" y="1781321"/>
                  </a:cubicBezTo>
                  <a:cubicBezTo>
                    <a:pt x="196116" y="1672462"/>
                    <a:pt x="285182" y="1583396"/>
                    <a:pt x="394041" y="1583396"/>
                  </a:cubicBezTo>
                  <a:close/>
                  <a:moveTo>
                    <a:pt x="394041" y="2177170"/>
                  </a:moveTo>
                  <a:cubicBezTo>
                    <a:pt x="591965" y="2177170"/>
                    <a:pt x="760201" y="2028726"/>
                    <a:pt x="784942" y="1830802"/>
                  </a:cubicBezTo>
                  <a:cubicBezTo>
                    <a:pt x="809682" y="1632877"/>
                    <a:pt x="685980" y="1449797"/>
                    <a:pt x="493003" y="1400316"/>
                  </a:cubicBezTo>
                  <a:lnTo>
                    <a:pt x="493003" y="1286509"/>
                  </a:lnTo>
                  <a:cubicBezTo>
                    <a:pt x="493003" y="1232080"/>
                    <a:pt x="537536" y="1187547"/>
                    <a:pt x="591965" y="1187547"/>
                  </a:cubicBezTo>
                  <a:lnTo>
                    <a:pt x="1284701" y="1187547"/>
                  </a:lnTo>
                  <a:cubicBezTo>
                    <a:pt x="1447989" y="1187547"/>
                    <a:pt x="1581588" y="1053948"/>
                    <a:pt x="1581588" y="890660"/>
                  </a:cubicBezTo>
                  <a:lnTo>
                    <a:pt x="1581588" y="336472"/>
                  </a:lnTo>
                  <a:lnTo>
                    <a:pt x="1710239" y="465123"/>
                  </a:lnTo>
                  <a:cubicBezTo>
                    <a:pt x="1749824" y="504708"/>
                    <a:pt x="1809201" y="504708"/>
                    <a:pt x="1848786" y="465123"/>
                  </a:cubicBezTo>
                  <a:cubicBezTo>
                    <a:pt x="1888371" y="425538"/>
                    <a:pt x="1888371" y="366160"/>
                    <a:pt x="1848786" y="326575"/>
                  </a:cubicBezTo>
                  <a:lnTo>
                    <a:pt x="1551899" y="29689"/>
                  </a:lnTo>
                  <a:cubicBezTo>
                    <a:pt x="1532107" y="9896"/>
                    <a:pt x="1507366" y="0"/>
                    <a:pt x="1482626" y="0"/>
                  </a:cubicBezTo>
                  <a:cubicBezTo>
                    <a:pt x="1457885" y="0"/>
                    <a:pt x="1433145" y="9896"/>
                    <a:pt x="1413352" y="29689"/>
                  </a:cubicBezTo>
                  <a:lnTo>
                    <a:pt x="1116465" y="326575"/>
                  </a:lnTo>
                  <a:cubicBezTo>
                    <a:pt x="1076880" y="366160"/>
                    <a:pt x="1076880" y="425538"/>
                    <a:pt x="1116465" y="465123"/>
                  </a:cubicBezTo>
                  <a:cubicBezTo>
                    <a:pt x="1156050" y="504708"/>
                    <a:pt x="1215428" y="504708"/>
                    <a:pt x="1255013" y="465123"/>
                  </a:cubicBezTo>
                  <a:lnTo>
                    <a:pt x="1383663" y="336472"/>
                  </a:lnTo>
                  <a:lnTo>
                    <a:pt x="1383663" y="890660"/>
                  </a:lnTo>
                  <a:cubicBezTo>
                    <a:pt x="1383663" y="945089"/>
                    <a:pt x="1339130" y="989623"/>
                    <a:pt x="1284701" y="989623"/>
                  </a:cubicBezTo>
                  <a:lnTo>
                    <a:pt x="591965" y="989623"/>
                  </a:lnTo>
                  <a:cubicBezTo>
                    <a:pt x="428678" y="989623"/>
                    <a:pt x="295079" y="1123222"/>
                    <a:pt x="295079" y="1286509"/>
                  </a:cubicBezTo>
                  <a:lnTo>
                    <a:pt x="295079" y="1400316"/>
                  </a:lnTo>
                  <a:cubicBezTo>
                    <a:pt x="102102" y="1449797"/>
                    <a:pt x="-21601" y="1637825"/>
                    <a:pt x="3140" y="1830802"/>
                  </a:cubicBezTo>
                  <a:cubicBezTo>
                    <a:pt x="27881" y="2028726"/>
                    <a:pt x="196116" y="2177170"/>
                    <a:pt x="394041" y="2177170"/>
                  </a:cubicBezTo>
                  <a:close/>
                </a:path>
              </a:pathLst>
            </a:custGeom>
            <a:solidFill>
              <a:srgbClr val="79CA4C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3F8336-8023-D854-5E94-DAFC17BA1591}"/>
                </a:ext>
              </a:extLst>
            </p:cNvPr>
            <p:cNvSpPr/>
            <p:nvPr/>
          </p:nvSpPr>
          <p:spPr>
            <a:xfrm>
              <a:off x="21337605" y="7778180"/>
              <a:ext cx="791697" cy="791697"/>
            </a:xfrm>
            <a:custGeom>
              <a:avLst/>
              <a:gdLst>
                <a:gd name="connsiteX0" fmla="*/ 762009 w 791697"/>
                <a:gd name="connsiteY0" fmla="*/ 29689 h 791697"/>
                <a:gd name="connsiteX1" fmla="*/ 692736 w 791697"/>
                <a:gd name="connsiteY1" fmla="*/ 0 h 791697"/>
                <a:gd name="connsiteX2" fmla="*/ 623462 w 791697"/>
                <a:gd name="connsiteY2" fmla="*/ 29689 h 791697"/>
                <a:gd name="connsiteX3" fmla="*/ 395849 w 791697"/>
                <a:gd name="connsiteY3" fmla="*/ 257302 h 791697"/>
                <a:gd name="connsiteX4" fmla="*/ 168236 w 791697"/>
                <a:gd name="connsiteY4" fmla="*/ 29689 h 791697"/>
                <a:gd name="connsiteX5" fmla="*/ 29689 w 791697"/>
                <a:gd name="connsiteY5" fmla="*/ 29689 h 791697"/>
                <a:gd name="connsiteX6" fmla="*/ 29689 w 791697"/>
                <a:gd name="connsiteY6" fmla="*/ 168236 h 791697"/>
                <a:gd name="connsiteX7" fmla="*/ 257302 w 791697"/>
                <a:gd name="connsiteY7" fmla="*/ 395849 h 791697"/>
                <a:gd name="connsiteX8" fmla="*/ 29689 w 791697"/>
                <a:gd name="connsiteY8" fmla="*/ 623462 h 791697"/>
                <a:gd name="connsiteX9" fmla="*/ 29689 w 791697"/>
                <a:gd name="connsiteY9" fmla="*/ 762009 h 791697"/>
                <a:gd name="connsiteX10" fmla="*/ 168236 w 791697"/>
                <a:gd name="connsiteY10" fmla="*/ 762009 h 791697"/>
                <a:gd name="connsiteX11" fmla="*/ 395849 w 791697"/>
                <a:gd name="connsiteY11" fmla="*/ 534396 h 791697"/>
                <a:gd name="connsiteX12" fmla="*/ 623462 w 791697"/>
                <a:gd name="connsiteY12" fmla="*/ 762009 h 791697"/>
                <a:gd name="connsiteX13" fmla="*/ 762009 w 791697"/>
                <a:gd name="connsiteY13" fmla="*/ 762009 h 791697"/>
                <a:gd name="connsiteX14" fmla="*/ 762009 w 791697"/>
                <a:gd name="connsiteY14" fmla="*/ 623462 h 791697"/>
                <a:gd name="connsiteX15" fmla="*/ 534396 w 791697"/>
                <a:gd name="connsiteY15" fmla="*/ 395849 h 791697"/>
                <a:gd name="connsiteX16" fmla="*/ 762009 w 791697"/>
                <a:gd name="connsiteY16" fmla="*/ 168236 h 791697"/>
                <a:gd name="connsiteX17" fmla="*/ 762009 w 791697"/>
                <a:gd name="connsiteY17" fmla="*/ 29689 h 7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1697" h="791697">
                  <a:moveTo>
                    <a:pt x="762009" y="29689"/>
                  </a:moveTo>
                  <a:cubicBezTo>
                    <a:pt x="742217" y="9896"/>
                    <a:pt x="717476" y="0"/>
                    <a:pt x="692736" y="0"/>
                  </a:cubicBezTo>
                  <a:cubicBezTo>
                    <a:pt x="667995" y="0"/>
                    <a:pt x="643255" y="9896"/>
                    <a:pt x="623462" y="29689"/>
                  </a:cubicBezTo>
                  <a:lnTo>
                    <a:pt x="395849" y="257302"/>
                  </a:lnTo>
                  <a:lnTo>
                    <a:pt x="168236" y="29689"/>
                  </a:lnTo>
                  <a:cubicBezTo>
                    <a:pt x="128651" y="-9896"/>
                    <a:pt x="69274" y="-9896"/>
                    <a:pt x="29689" y="29689"/>
                  </a:cubicBezTo>
                  <a:cubicBezTo>
                    <a:pt x="-9896" y="69274"/>
                    <a:pt x="-9896" y="128651"/>
                    <a:pt x="29689" y="168236"/>
                  </a:cubicBezTo>
                  <a:lnTo>
                    <a:pt x="257302" y="395849"/>
                  </a:lnTo>
                  <a:lnTo>
                    <a:pt x="29689" y="623462"/>
                  </a:lnTo>
                  <a:cubicBezTo>
                    <a:pt x="-9896" y="663047"/>
                    <a:pt x="-9896" y="722424"/>
                    <a:pt x="29689" y="762009"/>
                  </a:cubicBezTo>
                  <a:cubicBezTo>
                    <a:pt x="69274" y="801594"/>
                    <a:pt x="128651" y="801594"/>
                    <a:pt x="168236" y="762009"/>
                  </a:cubicBezTo>
                  <a:lnTo>
                    <a:pt x="395849" y="534396"/>
                  </a:lnTo>
                  <a:lnTo>
                    <a:pt x="623462" y="762009"/>
                  </a:lnTo>
                  <a:cubicBezTo>
                    <a:pt x="663047" y="801594"/>
                    <a:pt x="722424" y="801594"/>
                    <a:pt x="762009" y="762009"/>
                  </a:cubicBezTo>
                  <a:cubicBezTo>
                    <a:pt x="801594" y="722424"/>
                    <a:pt x="801594" y="663047"/>
                    <a:pt x="762009" y="623462"/>
                  </a:cubicBezTo>
                  <a:lnTo>
                    <a:pt x="534396" y="395849"/>
                  </a:lnTo>
                  <a:lnTo>
                    <a:pt x="762009" y="168236"/>
                  </a:lnTo>
                  <a:cubicBezTo>
                    <a:pt x="801594" y="128651"/>
                    <a:pt x="801594" y="69274"/>
                    <a:pt x="762009" y="29689"/>
                  </a:cubicBezTo>
                  <a:close/>
                </a:path>
              </a:pathLst>
            </a:custGeom>
            <a:solidFill>
              <a:srgbClr val="19BEDE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AD1E867-2551-F630-5D96-CD8BE1000171}"/>
                </a:ext>
              </a:extLst>
            </p:cNvPr>
            <p:cNvSpPr/>
            <p:nvPr/>
          </p:nvSpPr>
          <p:spPr>
            <a:xfrm>
              <a:off x="20249020" y="6392709"/>
              <a:ext cx="791698" cy="791698"/>
            </a:xfrm>
            <a:custGeom>
              <a:avLst/>
              <a:gdLst>
                <a:gd name="connsiteX0" fmla="*/ 29689 w 791698"/>
                <a:gd name="connsiteY0" fmla="*/ 762009 h 791698"/>
                <a:gd name="connsiteX1" fmla="*/ 98962 w 791698"/>
                <a:gd name="connsiteY1" fmla="*/ 791698 h 791698"/>
                <a:gd name="connsiteX2" fmla="*/ 168236 w 791698"/>
                <a:gd name="connsiteY2" fmla="*/ 762009 h 791698"/>
                <a:gd name="connsiteX3" fmla="*/ 395849 w 791698"/>
                <a:gd name="connsiteY3" fmla="*/ 534396 h 791698"/>
                <a:gd name="connsiteX4" fmla="*/ 623462 w 791698"/>
                <a:gd name="connsiteY4" fmla="*/ 762009 h 791698"/>
                <a:gd name="connsiteX5" fmla="*/ 762009 w 791698"/>
                <a:gd name="connsiteY5" fmla="*/ 762009 h 791698"/>
                <a:gd name="connsiteX6" fmla="*/ 762009 w 791698"/>
                <a:gd name="connsiteY6" fmla="*/ 623462 h 791698"/>
                <a:gd name="connsiteX7" fmla="*/ 534396 w 791698"/>
                <a:gd name="connsiteY7" fmla="*/ 395849 h 791698"/>
                <a:gd name="connsiteX8" fmla="*/ 762009 w 791698"/>
                <a:gd name="connsiteY8" fmla="*/ 168236 h 791698"/>
                <a:gd name="connsiteX9" fmla="*/ 762009 w 791698"/>
                <a:gd name="connsiteY9" fmla="*/ 29689 h 791698"/>
                <a:gd name="connsiteX10" fmla="*/ 623462 w 791698"/>
                <a:gd name="connsiteY10" fmla="*/ 29689 h 791698"/>
                <a:gd name="connsiteX11" fmla="*/ 395849 w 791698"/>
                <a:gd name="connsiteY11" fmla="*/ 257302 h 791698"/>
                <a:gd name="connsiteX12" fmla="*/ 168236 w 791698"/>
                <a:gd name="connsiteY12" fmla="*/ 29689 h 791698"/>
                <a:gd name="connsiteX13" fmla="*/ 29689 w 791698"/>
                <a:gd name="connsiteY13" fmla="*/ 29689 h 791698"/>
                <a:gd name="connsiteX14" fmla="*/ 29689 w 791698"/>
                <a:gd name="connsiteY14" fmla="*/ 168236 h 791698"/>
                <a:gd name="connsiteX15" fmla="*/ 257302 w 791698"/>
                <a:gd name="connsiteY15" fmla="*/ 395849 h 791698"/>
                <a:gd name="connsiteX16" fmla="*/ 29689 w 791698"/>
                <a:gd name="connsiteY16" fmla="*/ 623462 h 791698"/>
                <a:gd name="connsiteX17" fmla="*/ 29689 w 791698"/>
                <a:gd name="connsiteY17" fmla="*/ 762009 h 79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1698" h="791698">
                  <a:moveTo>
                    <a:pt x="29689" y="762009"/>
                  </a:moveTo>
                  <a:cubicBezTo>
                    <a:pt x="49481" y="781802"/>
                    <a:pt x="74222" y="791698"/>
                    <a:pt x="98962" y="791698"/>
                  </a:cubicBezTo>
                  <a:cubicBezTo>
                    <a:pt x="123703" y="791698"/>
                    <a:pt x="148443" y="781802"/>
                    <a:pt x="168236" y="762009"/>
                  </a:cubicBezTo>
                  <a:lnTo>
                    <a:pt x="395849" y="534396"/>
                  </a:lnTo>
                  <a:lnTo>
                    <a:pt x="623462" y="762009"/>
                  </a:lnTo>
                  <a:cubicBezTo>
                    <a:pt x="663047" y="801594"/>
                    <a:pt x="722424" y="801594"/>
                    <a:pt x="762009" y="762009"/>
                  </a:cubicBezTo>
                  <a:cubicBezTo>
                    <a:pt x="801594" y="722424"/>
                    <a:pt x="801594" y="663047"/>
                    <a:pt x="762009" y="623462"/>
                  </a:cubicBezTo>
                  <a:lnTo>
                    <a:pt x="534396" y="395849"/>
                  </a:lnTo>
                  <a:lnTo>
                    <a:pt x="762009" y="168236"/>
                  </a:lnTo>
                  <a:cubicBezTo>
                    <a:pt x="801594" y="128651"/>
                    <a:pt x="801594" y="69274"/>
                    <a:pt x="762009" y="29689"/>
                  </a:cubicBezTo>
                  <a:cubicBezTo>
                    <a:pt x="722424" y="-9896"/>
                    <a:pt x="663047" y="-9896"/>
                    <a:pt x="623462" y="29689"/>
                  </a:cubicBezTo>
                  <a:lnTo>
                    <a:pt x="395849" y="257302"/>
                  </a:lnTo>
                  <a:lnTo>
                    <a:pt x="168236" y="29689"/>
                  </a:lnTo>
                  <a:cubicBezTo>
                    <a:pt x="128651" y="-9896"/>
                    <a:pt x="69274" y="-9896"/>
                    <a:pt x="29689" y="29689"/>
                  </a:cubicBezTo>
                  <a:cubicBezTo>
                    <a:pt x="-9896" y="69274"/>
                    <a:pt x="-9896" y="128651"/>
                    <a:pt x="29689" y="168236"/>
                  </a:cubicBezTo>
                  <a:lnTo>
                    <a:pt x="257302" y="395849"/>
                  </a:lnTo>
                  <a:lnTo>
                    <a:pt x="29689" y="623462"/>
                  </a:lnTo>
                  <a:cubicBezTo>
                    <a:pt x="-9896" y="663047"/>
                    <a:pt x="-9896" y="722424"/>
                    <a:pt x="29689" y="762009"/>
                  </a:cubicBezTo>
                  <a:close/>
                </a:path>
              </a:pathLst>
            </a:custGeom>
            <a:solidFill>
              <a:srgbClr val="19BEDE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C2AA6169-1632-D391-00EB-58AB1846EDA6}"/>
              </a:ext>
            </a:extLst>
          </p:cNvPr>
          <p:cNvSpPr txBox="1"/>
          <p:nvPr/>
        </p:nvSpPr>
        <p:spPr>
          <a:xfrm>
            <a:off x="868648" y="2929592"/>
            <a:ext cx="16355323" cy="663029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89335" lvl="1" defTabSz="914400">
              <a:lnSpc>
                <a:spcPct val="150000"/>
              </a:lnSpc>
              <a:spcBef>
                <a:spcPts val="115"/>
              </a:spcBef>
            </a:pPr>
            <a:r>
              <a:rPr lang="el-GR" sz="3200" b="1" kern="0" dirty="0">
                <a:solidFill>
                  <a:srgbClr val="19BEDE"/>
                </a:solidFill>
                <a:latin typeface="Trebuchet MS"/>
              </a:rPr>
              <a:t>Λαμβάνονται υπόψη:</a:t>
            </a:r>
          </a:p>
        </p:txBody>
      </p:sp>
    </p:spTree>
    <p:extLst>
      <p:ext uri="{BB962C8B-B14F-4D97-AF65-F5344CB8AC3E}">
        <p14:creationId xmlns:p14="http://schemas.microsoft.com/office/powerpoint/2010/main" val="1343064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CF1C4D6F-0EDD-6EA3-4890-9C80BA9E7946}"/>
              </a:ext>
            </a:extLst>
          </p:cNvPr>
          <p:cNvSpPr txBox="1">
            <a:spLocks/>
          </p:cNvSpPr>
          <p:nvPr/>
        </p:nvSpPr>
        <p:spPr>
          <a:xfrm>
            <a:off x="1206601" y="915229"/>
            <a:ext cx="12957634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ΤΟ </a:t>
            </a:r>
            <a:r>
              <a:rPr lang="el-GR" u="heavy" kern="0" spc="-12" dirty="0">
                <a:solidFill>
                  <a:srgbClr val="2AB6CE"/>
                </a:solidFill>
                <a:uFill>
                  <a:solidFill>
                    <a:srgbClr val="6ABD45"/>
                  </a:solidFill>
                </a:uFill>
              </a:rPr>
              <a:t>ΠΛΑΙΣΙΟ</a:t>
            </a: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 ΕΞΙΔΙΚΕΥΣΗΣ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4312228-7A33-D0F3-AC9F-409A267FD438}"/>
              </a:ext>
            </a:extLst>
          </p:cNvPr>
          <p:cNvSpPr txBox="1"/>
          <p:nvPr/>
        </p:nvSpPr>
        <p:spPr>
          <a:xfrm>
            <a:off x="855091" y="3899408"/>
            <a:ext cx="16715510" cy="5923444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2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Νέα ώριμα έργα του Προγράμματος ΜΕΤΑΦΟΡΕΣ 2021-2027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2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Μεταφερόμενα έργα από το ΕΠ/ΥΜΕΠΕΡΑΑ 2014-2020 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2"/>
              </a:buBlip>
            </a:pPr>
            <a:r>
              <a:rPr lang="en-US" sz="3200" kern="0" dirty="0">
                <a:solidFill>
                  <a:srgbClr val="414042"/>
                </a:solidFill>
                <a:latin typeface="Trebuchet MS"/>
              </a:rPr>
              <a:t>P</a:t>
            </a:r>
            <a:r>
              <a:rPr lang="el-GR" sz="3200" kern="0" dirty="0" err="1">
                <a:solidFill>
                  <a:srgbClr val="414042"/>
                </a:solidFill>
                <a:latin typeface="Trebuchet MS"/>
              </a:rPr>
              <a:t>hasing</a:t>
            </a: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 έργα από το ΕΠ-ΥΜΕΠΕΡΑΑ 2014-2020 στο Πρόγραμμα «ΜΕΤΑΦΟΡΕΣ» 2021-2027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2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Νέα έργα που ωριμάζουν σταδιακά εντός του 2023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2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Δράσεις Τεχνικής Βοήθειας για: 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την ενεργοποίηση και την υλοποίηση του Προγράμματος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την υποστήριξη των εμπλεκόμενων φορέων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την ωρίμανση νέων έργων/παρεμβάσεων του Προγράμματος</a:t>
            </a:r>
          </a:p>
        </p:txBody>
      </p:sp>
      <p:sp>
        <p:nvSpPr>
          <p:cNvPr id="6" name="object 27">
            <a:extLst>
              <a:ext uri="{FF2B5EF4-FFF2-40B4-BE49-F238E27FC236}">
                <a16:creationId xmlns:a16="http://schemas.microsoft.com/office/drawing/2014/main" id="{C049D898-D6B2-F1C3-38D0-D7ED9E733D57}"/>
              </a:ext>
            </a:extLst>
          </p:cNvPr>
          <p:cNvSpPr/>
          <p:nvPr/>
        </p:nvSpPr>
        <p:spPr>
          <a:xfrm rot="16200000">
            <a:off x="15251475" y="6777184"/>
            <a:ext cx="5943470" cy="117672"/>
          </a:xfrm>
          <a:custGeom>
            <a:avLst/>
            <a:gdLst/>
            <a:ahLst/>
            <a:cxnLst/>
            <a:rect l="l" t="t" r="r" b="b"/>
            <a:pathLst>
              <a:path w="3576954">
                <a:moveTo>
                  <a:pt x="0" y="0"/>
                </a:moveTo>
                <a:lnTo>
                  <a:pt x="3576341" y="0"/>
                </a:lnTo>
              </a:path>
            </a:pathLst>
          </a:custGeom>
          <a:ln w="52354">
            <a:solidFill>
              <a:srgbClr val="6ABD4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EE0BC5F-FD8B-17DC-A586-A713D440B4D5}"/>
              </a:ext>
            </a:extLst>
          </p:cNvPr>
          <p:cNvGrpSpPr/>
          <p:nvPr/>
        </p:nvGrpSpPr>
        <p:grpSpPr>
          <a:xfrm>
            <a:off x="19442478" y="5175642"/>
            <a:ext cx="3280598" cy="3364716"/>
            <a:chOff x="19442478" y="5798935"/>
            <a:chExt cx="3280598" cy="3364716"/>
          </a:xfrm>
        </p:grpSpPr>
        <p:sp>
          <p:nvSpPr>
            <p:cNvPr id="8" name="Freeform: Shape 3">
              <a:extLst>
                <a:ext uri="{FF2B5EF4-FFF2-40B4-BE49-F238E27FC236}">
                  <a16:creationId xmlns:a16="http://schemas.microsoft.com/office/drawing/2014/main" id="{427E220B-597B-1B64-24F2-5B96801F9248}"/>
                </a:ext>
              </a:extLst>
            </p:cNvPr>
            <p:cNvSpPr/>
            <p:nvPr/>
          </p:nvSpPr>
          <p:spPr>
            <a:xfrm>
              <a:off x="19442478" y="5798935"/>
              <a:ext cx="3280598" cy="3364716"/>
            </a:xfrm>
            <a:custGeom>
              <a:avLst/>
              <a:gdLst>
                <a:gd name="connsiteX0" fmla="*/ 2983712 w 3280598"/>
                <a:gd name="connsiteY0" fmla="*/ 3067830 h 3364716"/>
                <a:gd name="connsiteX1" fmla="*/ 509656 w 3280598"/>
                <a:gd name="connsiteY1" fmla="*/ 3067830 h 3364716"/>
                <a:gd name="connsiteX2" fmla="*/ 509656 w 3280598"/>
                <a:gd name="connsiteY2" fmla="*/ 296887 h 3364716"/>
                <a:gd name="connsiteX3" fmla="*/ 2983712 w 3280598"/>
                <a:gd name="connsiteY3" fmla="*/ 296887 h 3364716"/>
                <a:gd name="connsiteX4" fmla="*/ 2983712 w 3280598"/>
                <a:gd name="connsiteY4" fmla="*/ 3067830 h 3364716"/>
                <a:gd name="connsiteX5" fmla="*/ 212769 w 3280598"/>
                <a:gd name="connsiteY5" fmla="*/ 0 h 3364716"/>
                <a:gd name="connsiteX6" fmla="*/ 212769 w 3280598"/>
                <a:gd name="connsiteY6" fmla="*/ 296887 h 3364716"/>
                <a:gd name="connsiteX7" fmla="*/ 148443 w 3280598"/>
                <a:gd name="connsiteY7" fmla="*/ 296887 h 3364716"/>
                <a:gd name="connsiteX8" fmla="*/ 14844 w 3280598"/>
                <a:gd name="connsiteY8" fmla="*/ 445330 h 3364716"/>
                <a:gd name="connsiteX9" fmla="*/ 148443 w 3280598"/>
                <a:gd name="connsiteY9" fmla="*/ 593774 h 3364716"/>
                <a:gd name="connsiteX10" fmla="*/ 212769 w 3280598"/>
                <a:gd name="connsiteY10" fmla="*/ 593774 h 3364716"/>
                <a:gd name="connsiteX11" fmla="*/ 212769 w 3280598"/>
                <a:gd name="connsiteY11" fmla="*/ 791698 h 3364716"/>
                <a:gd name="connsiteX12" fmla="*/ 148443 w 3280598"/>
                <a:gd name="connsiteY12" fmla="*/ 791698 h 3364716"/>
                <a:gd name="connsiteX13" fmla="*/ 0 w 3280598"/>
                <a:gd name="connsiteY13" fmla="*/ 940141 h 3364716"/>
                <a:gd name="connsiteX14" fmla="*/ 148443 w 3280598"/>
                <a:gd name="connsiteY14" fmla="*/ 1088585 h 3364716"/>
                <a:gd name="connsiteX15" fmla="*/ 212769 w 3280598"/>
                <a:gd name="connsiteY15" fmla="*/ 1088585 h 3364716"/>
                <a:gd name="connsiteX16" fmla="*/ 212769 w 3280598"/>
                <a:gd name="connsiteY16" fmla="*/ 1286509 h 3364716"/>
                <a:gd name="connsiteX17" fmla="*/ 148443 w 3280598"/>
                <a:gd name="connsiteY17" fmla="*/ 1286509 h 3364716"/>
                <a:gd name="connsiteX18" fmla="*/ 0 w 3280598"/>
                <a:gd name="connsiteY18" fmla="*/ 1434953 h 3364716"/>
                <a:gd name="connsiteX19" fmla="*/ 148443 w 3280598"/>
                <a:gd name="connsiteY19" fmla="*/ 1583396 h 3364716"/>
                <a:gd name="connsiteX20" fmla="*/ 212769 w 3280598"/>
                <a:gd name="connsiteY20" fmla="*/ 1583396 h 3364716"/>
                <a:gd name="connsiteX21" fmla="*/ 212769 w 3280598"/>
                <a:gd name="connsiteY21" fmla="*/ 1781321 h 3364716"/>
                <a:gd name="connsiteX22" fmla="*/ 148443 w 3280598"/>
                <a:gd name="connsiteY22" fmla="*/ 1781321 h 3364716"/>
                <a:gd name="connsiteX23" fmla="*/ 0 w 3280598"/>
                <a:gd name="connsiteY23" fmla="*/ 1929764 h 3364716"/>
                <a:gd name="connsiteX24" fmla="*/ 148443 w 3280598"/>
                <a:gd name="connsiteY24" fmla="*/ 2078207 h 3364716"/>
                <a:gd name="connsiteX25" fmla="*/ 212769 w 3280598"/>
                <a:gd name="connsiteY25" fmla="*/ 2078207 h 3364716"/>
                <a:gd name="connsiteX26" fmla="*/ 212769 w 3280598"/>
                <a:gd name="connsiteY26" fmla="*/ 2276132 h 3364716"/>
                <a:gd name="connsiteX27" fmla="*/ 148443 w 3280598"/>
                <a:gd name="connsiteY27" fmla="*/ 2276132 h 3364716"/>
                <a:gd name="connsiteX28" fmla="*/ 0 w 3280598"/>
                <a:gd name="connsiteY28" fmla="*/ 2424575 h 3364716"/>
                <a:gd name="connsiteX29" fmla="*/ 148443 w 3280598"/>
                <a:gd name="connsiteY29" fmla="*/ 2573019 h 3364716"/>
                <a:gd name="connsiteX30" fmla="*/ 212769 w 3280598"/>
                <a:gd name="connsiteY30" fmla="*/ 2573019 h 3364716"/>
                <a:gd name="connsiteX31" fmla="*/ 212769 w 3280598"/>
                <a:gd name="connsiteY31" fmla="*/ 2770943 h 3364716"/>
                <a:gd name="connsiteX32" fmla="*/ 148443 w 3280598"/>
                <a:gd name="connsiteY32" fmla="*/ 2770943 h 3364716"/>
                <a:gd name="connsiteX33" fmla="*/ 0 w 3280598"/>
                <a:gd name="connsiteY33" fmla="*/ 2919387 h 3364716"/>
                <a:gd name="connsiteX34" fmla="*/ 148443 w 3280598"/>
                <a:gd name="connsiteY34" fmla="*/ 3067830 h 3364716"/>
                <a:gd name="connsiteX35" fmla="*/ 212769 w 3280598"/>
                <a:gd name="connsiteY35" fmla="*/ 3067830 h 3364716"/>
                <a:gd name="connsiteX36" fmla="*/ 212769 w 3280598"/>
                <a:gd name="connsiteY36" fmla="*/ 3364717 h 3364716"/>
                <a:gd name="connsiteX37" fmla="*/ 3280599 w 3280598"/>
                <a:gd name="connsiteY37" fmla="*/ 3364717 h 3364716"/>
                <a:gd name="connsiteX38" fmla="*/ 3280599 w 3280598"/>
                <a:gd name="connsiteY38" fmla="*/ 0 h 3364716"/>
                <a:gd name="connsiteX39" fmla="*/ 212769 w 3280598"/>
                <a:gd name="connsiteY39" fmla="*/ 0 h 336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80598" h="3364716">
                  <a:moveTo>
                    <a:pt x="2983712" y="3067830"/>
                  </a:moveTo>
                  <a:lnTo>
                    <a:pt x="509656" y="3067830"/>
                  </a:lnTo>
                  <a:lnTo>
                    <a:pt x="509656" y="296887"/>
                  </a:lnTo>
                  <a:lnTo>
                    <a:pt x="2983712" y="296887"/>
                  </a:lnTo>
                  <a:lnTo>
                    <a:pt x="2983712" y="3067830"/>
                  </a:lnTo>
                  <a:close/>
                  <a:moveTo>
                    <a:pt x="212769" y="0"/>
                  </a:moveTo>
                  <a:lnTo>
                    <a:pt x="212769" y="296887"/>
                  </a:lnTo>
                  <a:lnTo>
                    <a:pt x="148443" y="296887"/>
                  </a:lnTo>
                  <a:cubicBezTo>
                    <a:pt x="69274" y="301835"/>
                    <a:pt x="14844" y="366160"/>
                    <a:pt x="14844" y="445330"/>
                  </a:cubicBezTo>
                  <a:cubicBezTo>
                    <a:pt x="9896" y="524500"/>
                    <a:pt x="69274" y="588825"/>
                    <a:pt x="148443" y="593774"/>
                  </a:cubicBezTo>
                  <a:lnTo>
                    <a:pt x="212769" y="593774"/>
                  </a:lnTo>
                  <a:lnTo>
                    <a:pt x="212769" y="791698"/>
                  </a:lnTo>
                  <a:lnTo>
                    <a:pt x="148443" y="791698"/>
                  </a:lnTo>
                  <a:cubicBezTo>
                    <a:pt x="64325" y="791698"/>
                    <a:pt x="0" y="856023"/>
                    <a:pt x="0" y="940141"/>
                  </a:cubicBezTo>
                  <a:cubicBezTo>
                    <a:pt x="0" y="1024259"/>
                    <a:pt x="64325" y="1088585"/>
                    <a:pt x="148443" y="1088585"/>
                  </a:cubicBezTo>
                  <a:lnTo>
                    <a:pt x="212769" y="1088585"/>
                  </a:lnTo>
                  <a:lnTo>
                    <a:pt x="212769" y="1286509"/>
                  </a:lnTo>
                  <a:lnTo>
                    <a:pt x="148443" y="1286509"/>
                  </a:lnTo>
                  <a:cubicBezTo>
                    <a:pt x="64325" y="1286509"/>
                    <a:pt x="0" y="1350835"/>
                    <a:pt x="0" y="1434953"/>
                  </a:cubicBezTo>
                  <a:cubicBezTo>
                    <a:pt x="0" y="1519071"/>
                    <a:pt x="64325" y="1583396"/>
                    <a:pt x="148443" y="1583396"/>
                  </a:cubicBezTo>
                  <a:lnTo>
                    <a:pt x="212769" y="1583396"/>
                  </a:lnTo>
                  <a:lnTo>
                    <a:pt x="212769" y="1781321"/>
                  </a:lnTo>
                  <a:lnTo>
                    <a:pt x="148443" y="1781321"/>
                  </a:lnTo>
                  <a:cubicBezTo>
                    <a:pt x="64325" y="1781321"/>
                    <a:pt x="0" y="1845646"/>
                    <a:pt x="0" y="1929764"/>
                  </a:cubicBezTo>
                  <a:cubicBezTo>
                    <a:pt x="0" y="2013882"/>
                    <a:pt x="64325" y="2078207"/>
                    <a:pt x="148443" y="2078207"/>
                  </a:cubicBezTo>
                  <a:lnTo>
                    <a:pt x="212769" y="2078207"/>
                  </a:lnTo>
                  <a:lnTo>
                    <a:pt x="212769" y="2276132"/>
                  </a:lnTo>
                  <a:lnTo>
                    <a:pt x="148443" y="2276132"/>
                  </a:lnTo>
                  <a:cubicBezTo>
                    <a:pt x="64325" y="2276132"/>
                    <a:pt x="0" y="2340457"/>
                    <a:pt x="0" y="2424575"/>
                  </a:cubicBezTo>
                  <a:cubicBezTo>
                    <a:pt x="0" y="2508693"/>
                    <a:pt x="64325" y="2573019"/>
                    <a:pt x="148443" y="2573019"/>
                  </a:cubicBezTo>
                  <a:lnTo>
                    <a:pt x="212769" y="2573019"/>
                  </a:lnTo>
                  <a:lnTo>
                    <a:pt x="212769" y="2770943"/>
                  </a:lnTo>
                  <a:lnTo>
                    <a:pt x="148443" y="2770943"/>
                  </a:lnTo>
                  <a:cubicBezTo>
                    <a:pt x="64325" y="2770943"/>
                    <a:pt x="0" y="2835269"/>
                    <a:pt x="0" y="2919387"/>
                  </a:cubicBezTo>
                  <a:cubicBezTo>
                    <a:pt x="0" y="3003504"/>
                    <a:pt x="64325" y="3067830"/>
                    <a:pt x="148443" y="3067830"/>
                  </a:cubicBezTo>
                  <a:lnTo>
                    <a:pt x="212769" y="3067830"/>
                  </a:lnTo>
                  <a:lnTo>
                    <a:pt x="212769" y="3364717"/>
                  </a:lnTo>
                  <a:lnTo>
                    <a:pt x="3280599" y="3364717"/>
                  </a:lnTo>
                  <a:lnTo>
                    <a:pt x="3280599" y="0"/>
                  </a:lnTo>
                  <a:lnTo>
                    <a:pt x="212769" y="0"/>
                  </a:lnTo>
                  <a:close/>
                </a:path>
              </a:pathLst>
            </a:custGeom>
            <a:solidFill>
              <a:srgbClr val="0D4F8C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">
              <a:extLst>
                <a:ext uri="{FF2B5EF4-FFF2-40B4-BE49-F238E27FC236}">
                  <a16:creationId xmlns:a16="http://schemas.microsoft.com/office/drawing/2014/main" id="{D662BEDB-0610-F160-9D30-2D5B0442A103}"/>
                </a:ext>
              </a:extLst>
            </p:cNvPr>
            <p:cNvSpPr/>
            <p:nvPr/>
          </p:nvSpPr>
          <p:spPr>
            <a:xfrm>
              <a:off x="20250829" y="6392709"/>
              <a:ext cx="1878474" cy="2177169"/>
            </a:xfrm>
            <a:custGeom>
              <a:avLst/>
              <a:gdLst>
                <a:gd name="connsiteX0" fmla="*/ 394041 w 1878474"/>
                <a:gd name="connsiteY0" fmla="*/ 1583396 h 2177169"/>
                <a:gd name="connsiteX1" fmla="*/ 591965 w 1878474"/>
                <a:gd name="connsiteY1" fmla="*/ 1781321 h 2177169"/>
                <a:gd name="connsiteX2" fmla="*/ 394041 w 1878474"/>
                <a:gd name="connsiteY2" fmla="*/ 1979245 h 2177169"/>
                <a:gd name="connsiteX3" fmla="*/ 196116 w 1878474"/>
                <a:gd name="connsiteY3" fmla="*/ 1781321 h 2177169"/>
                <a:gd name="connsiteX4" fmla="*/ 394041 w 1878474"/>
                <a:gd name="connsiteY4" fmla="*/ 1583396 h 2177169"/>
                <a:gd name="connsiteX5" fmla="*/ 394041 w 1878474"/>
                <a:gd name="connsiteY5" fmla="*/ 2177170 h 2177169"/>
                <a:gd name="connsiteX6" fmla="*/ 784942 w 1878474"/>
                <a:gd name="connsiteY6" fmla="*/ 1830802 h 2177169"/>
                <a:gd name="connsiteX7" fmla="*/ 493003 w 1878474"/>
                <a:gd name="connsiteY7" fmla="*/ 1400316 h 2177169"/>
                <a:gd name="connsiteX8" fmla="*/ 493003 w 1878474"/>
                <a:gd name="connsiteY8" fmla="*/ 1286509 h 2177169"/>
                <a:gd name="connsiteX9" fmla="*/ 591965 w 1878474"/>
                <a:gd name="connsiteY9" fmla="*/ 1187547 h 2177169"/>
                <a:gd name="connsiteX10" fmla="*/ 1284701 w 1878474"/>
                <a:gd name="connsiteY10" fmla="*/ 1187547 h 2177169"/>
                <a:gd name="connsiteX11" fmla="*/ 1581588 w 1878474"/>
                <a:gd name="connsiteY11" fmla="*/ 890660 h 2177169"/>
                <a:gd name="connsiteX12" fmla="*/ 1581588 w 1878474"/>
                <a:gd name="connsiteY12" fmla="*/ 336472 h 2177169"/>
                <a:gd name="connsiteX13" fmla="*/ 1710239 w 1878474"/>
                <a:gd name="connsiteY13" fmla="*/ 465123 h 2177169"/>
                <a:gd name="connsiteX14" fmla="*/ 1848786 w 1878474"/>
                <a:gd name="connsiteY14" fmla="*/ 465123 h 2177169"/>
                <a:gd name="connsiteX15" fmla="*/ 1848786 w 1878474"/>
                <a:gd name="connsiteY15" fmla="*/ 326575 h 2177169"/>
                <a:gd name="connsiteX16" fmla="*/ 1551899 w 1878474"/>
                <a:gd name="connsiteY16" fmla="*/ 29689 h 2177169"/>
                <a:gd name="connsiteX17" fmla="*/ 1482626 w 1878474"/>
                <a:gd name="connsiteY17" fmla="*/ 0 h 2177169"/>
                <a:gd name="connsiteX18" fmla="*/ 1413352 w 1878474"/>
                <a:gd name="connsiteY18" fmla="*/ 29689 h 2177169"/>
                <a:gd name="connsiteX19" fmla="*/ 1116465 w 1878474"/>
                <a:gd name="connsiteY19" fmla="*/ 326575 h 2177169"/>
                <a:gd name="connsiteX20" fmla="*/ 1116465 w 1878474"/>
                <a:gd name="connsiteY20" fmla="*/ 465123 h 2177169"/>
                <a:gd name="connsiteX21" fmla="*/ 1255013 w 1878474"/>
                <a:gd name="connsiteY21" fmla="*/ 465123 h 2177169"/>
                <a:gd name="connsiteX22" fmla="*/ 1383663 w 1878474"/>
                <a:gd name="connsiteY22" fmla="*/ 336472 h 2177169"/>
                <a:gd name="connsiteX23" fmla="*/ 1383663 w 1878474"/>
                <a:gd name="connsiteY23" fmla="*/ 890660 h 2177169"/>
                <a:gd name="connsiteX24" fmla="*/ 1284701 w 1878474"/>
                <a:gd name="connsiteY24" fmla="*/ 989623 h 2177169"/>
                <a:gd name="connsiteX25" fmla="*/ 591965 w 1878474"/>
                <a:gd name="connsiteY25" fmla="*/ 989623 h 2177169"/>
                <a:gd name="connsiteX26" fmla="*/ 295079 w 1878474"/>
                <a:gd name="connsiteY26" fmla="*/ 1286509 h 2177169"/>
                <a:gd name="connsiteX27" fmla="*/ 295079 w 1878474"/>
                <a:gd name="connsiteY27" fmla="*/ 1400316 h 2177169"/>
                <a:gd name="connsiteX28" fmla="*/ 3140 w 1878474"/>
                <a:gd name="connsiteY28" fmla="*/ 1830802 h 2177169"/>
                <a:gd name="connsiteX29" fmla="*/ 394041 w 1878474"/>
                <a:gd name="connsiteY29" fmla="*/ 2177170 h 217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78474" h="2177169">
                  <a:moveTo>
                    <a:pt x="394041" y="1583396"/>
                  </a:moveTo>
                  <a:cubicBezTo>
                    <a:pt x="502899" y="1583396"/>
                    <a:pt x="591965" y="1672462"/>
                    <a:pt x="591965" y="1781321"/>
                  </a:cubicBezTo>
                  <a:cubicBezTo>
                    <a:pt x="591965" y="1890179"/>
                    <a:pt x="502899" y="1979245"/>
                    <a:pt x="394041" y="1979245"/>
                  </a:cubicBezTo>
                  <a:cubicBezTo>
                    <a:pt x="285182" y="1979245"/>
                    <a:pt x="196116" y="1890179"/>
                    <a:pt x="196116" y="1781321"/>
                  </a:cubicBezTo>
                  <a:cubicBezTo>
                    <a:pt x="196116" y="1672462"/>
                    <a:pt x="285182" y="1583396"/>
                    <a:pt x="394041" y="1583396"/>
                  </a:cubicBezTo>
                  <a:close/>
                  <a:moveTo>
                    <a:pt x="394041" y="2177170"/>
                  </a:moveTo>
                  <a:cubicBezTo>
                    <a:pt x="591965" y="2177170"/>
                    <a:pt x="760201" y="2028726"/>
                    <a:pt x="784942" y="1830802"/>
                  </a:cubicBezTo>
                  <a:cubicBezTo>
                    <a:pt x="809682" y="1632877"/>
                    <a:pt x="685980" y="1449797"/>
                    <a:pt x="493003" y="1400316"/>
                  </a:cubicBezTo>
                  <a:lnTo>
                    <a:pt x="493003" y="1286509"/>
                  </a:lnTo>
                  <a:cubicBezTo>
                    <a:pt x="493003" y="1232080"/>
                    <a:pt x="537536" y="1187547"/>
                    <a:pt x="591965" y="1187547"/>
                  </a:cubicBezTo>
                  <a:lnTo>
                    <a:pt x="1284701" y="1187547"/>
                  </a:lnTo>
                  <a:cubicBezTo>
                    <a:pt x="1447989" y="1187547"/>
                    <a:pt x="1581588" y="1053948"/>
                    <a:pt x="1581588" y="890660"/>
                  </a:cubicBezTo>
                  <a:lnTo>
                    <a:pt x="1581588" y="336472"/>
                  </a:lnTo>
                  <a:lnTo>
                    <a:pt x="1710239" y="465123"/>
                  </a:lnTo>
                  <a:cubicBezTo>
                    <a:pt x="1749824" y="504708"/>
                    <a:pt x="1809201" y="504708"/>
                    <a:pt x="1848786" y="465123"/>
                  </a:cubicBezTo>
                  <a:cubicBezTo>
                    <a:pt x="1888371" y="425538"/>
                    <a:pt x="1888371" y="366160"/>
                    <a:pt x="1848786" y="326575"/>
                  </a:cubicBezTo>
                  <a:lnTo>
                    <a:pt x="1551899" y="29689"/>
                  </a:lnTo>
                  <a:cubicBezTo>
                    <a:pt x="1532107" y="9896"/>
                    <a:pt x="1507366" y="0"/>
                    <a:pt x="1482626" y="0"/>
                  </a:cubicBezTo>
                  <a:cubicBezTo>
                    <a:pt x="1457885" y="0"/>
                    <a:pt x="1433145" y="9896"/>
                    <a:pt x="1413352" y="29689"/>
                  </a:cubicBezTo>
                  <a:lnTo>
                    <a:pt x="1116465" y="326575"/>
                  </a:lnTo>
                  <a:cubicBezTo>
                    <a:pt x="1076880" y="366160"/>
                    <a:pt x="1076880" y="425538"/>
                    <a:pt x="1116465" y="465123"/>
                  </a:cubicBezTo>
                  <a:cubicBezTo>
                    <a:pt x="1156050" y="504708"/>
                    <a:pt x="1215428" y="504708"/>
                    <a:pt x="1255013" y="465123"/>
                  </a:cubicBezTo>
                  <a:lnTo>
                    <a:pt x="1383663" y="336472"/>
                  </a:lnTo>
                  <a:lnTo>
                    <a:pt x="1383663" y="890660"/>
                  </a:lnTo>
                  <a:cubicBezTo>
                    <a:pt x="1383663" y="945089"/>
                    <a:pt x="1339130" y="989623"/>
                    <a:pt x="1284701" y="989623"/>
                  </a:cubicBezTo>
                  <a:lnTo>
                    <a:pt x="591965" y="989623"/>
                  </a:lnTo>
                  <a:cubicBezTo>
                    <a:pt x="428678" y="989623"/>
                    <a:pt x="295079" y="1123222"/>
                    <a:pt x="295079" y="1286509"/>
                  </a:cubicBezTo>
                  <a:lnTo>
                    <a:pt x="295079" y="1400316"/>
                  </a:lnTo>
                  <a:cubicBezTo>
                    <a:pt x="102102" y="1449797"/>
                    <a:pt x="-21601" y="1637825"/>
                    <a:pt x="3140" y="1830802"/>
                  </a:cubicBezTo>
                  <a:cubicBezTo>
                    <a:pt x="27881" y="2028726"/>
                    <a:pt x="196116" y="2177170"/>
                    <a:pt x="394041" y="2177170"/>
                  </a:cubicBezTo>
                  <a:close/>
                </a:path>
              </a:pathLst>
            </a:custGeom>
            <a:solidFill>
              <a:srgbClr val="79CA4C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3F8336-8023-D854-5E94-DAFC17BA1591}"/>
                </a:ext>
              </a:extLst>
            </p:cNvPr>
            <p:cNvSpPr/>
            <p:nvPr/>
          </p:nvSpPr>
          <p:spPr>
            <a:xfrm>
              <a:off x="21337605" y="7778180"/>
              <a:ext cx="791697" cy="791697"/>
            </a:xfrm>
            <a:custGeom>
              <a:avLst/>
              <a:gdLst>
                <a:gd name="connsiteX0" fmla="*/ 762009 w 791697"/>
                <a:gd name="connsiteY0" fmla="*/ 29689 h 791697"/>
                <a:gd name="connsiteX1" fmla="*/ 692736 w 791697"/>
                <a:gd name="connsiteY1" fmla="*/ 0 h 791697"/>
                <a:gd name="connsiteX2" fmla="*/ 623462 w 791697"/>
                <a:gd name="connsiteY2" fmla="*/ 29689 h 791697"/>
                <a:gd name="connsiteX3" fmla="*/ 395849 w 791697"/>
                <a:gd name="connsiteY3" fmla="*/ 257302 h 791697"/>
                <a:gd name="connsiteX4" fmla="*/ 168236 w 791697"/>
                <a:gd name="connsiteY4" fmla="*/ 29689 h 791697"/>
                <a:gd name="connsiteX5" fmla="*/ 29689 w 791697"/>
                <a:gd name="connsiteY5" fmla="*/ 29689 h 791697"/>
                <a:gd name="connsiteX6" fmla="*/ 29689 w 791697"/>
                <a:gd name="connsiteY6" fmla="*/ 168236 h 791697"/>
                <a:gd name="connsiteX7" fmla="*/ 257302 w 791697"/>
                <a:gd name="connsiteY7" fmla="*/ 395849 h 791697"/>
                <a:gd name="connsiteX8" fmla="*/ 29689 w 791697"/>
                <a:gd name="connsiteY8" fmla="*/ 623462 h 791697"/>
                <a:gd name="connsiteX9" fmla="*/ 29689 w 791697"/>
                <a:gd name="connsiteY9" fmla="*/ 762009 h 791697"/>
                <a:gd name="connsiteX10" fmla="*/ 168236 w 791697"/>
                <a:gd name="connsiteY10" fmla="*/ 762009 h 791697"/>
                <a:gd name="connsiteX11" fmla="*/ 395849 w 791697"/>
                <a:gd name="connsiteY11" fmla="*/ 534396 h 791697"/>
                <a:gd name="connsiteX12" fmla="*/ 623462 w 791697"/>
                <a:gd name="connsiteY12" fmla="*/ 762009 h 791697"/>
                <a:gd name="connsiteX13" fmla="*/ 762009 w 791697"/>
                <a:gd name="connsiteY13" fmla="*/ 762009 h 791697"/>
                <a:gd name="connsiteX14" fmla="*/ 762009 w 791697"/>
                <a:gd name="connsiteY14" fmla="*/ 623462 h 791697"/>
                <a:gd name="connsiteX15" fmla="*/ 534396 w 791697"/>
                <a:gd name="connsiteY15" fmla="*/ 395849 h 791697"/>
                <a:gd name="connsiteX16" fmla="*/ 762009 w 791697"/>
                <a:gd name="connsiteY16" fmla="*/ 168236 h 791697"/>
                <a:gd name="connsiteX17" fmla="*/ 762009 w 791697"/>
                <a:gd name="connsiteY17" fmla="*/ 29689 h 7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1697" h="791697">
                  <a:moveTo>
                    <a:pt x="762009" y="29689"/>
                  </a:moveTo>
                  <a:cubicBezTo>
                    <a:pt x="742217" y="9896"/>
                    <a:pt x="717476" y="0"/>
                    <a:pt x="692736" y="0"/>
                  </a:cubicBezTo>
                  <a:cubicBezTo>
                    <a:pt x="667995" y="0"/>
                    <a:pt x="643255" y="9896"/>
                    <a:pt x="623462" y="29689"/>
                  </a:cubicBezTo>
                  <a:lnTo>
                    <a:pt x="395849" y="257302"/>
                  </a:lnTo>
                  <a:lnTo>
                    <a:pt x="168236" y="29689"/>
                  </a:lnTo>
                  <a:cubicBezTo>
                    <a:pt x="128651" y="-9896"/>
                    <a:pt x="69274" y="-9896"/>
                    <a:pt x="29689" y="29689"/>
                  </a:cubicBezTo>
                  <a:cubicBezTo>
                    <a:pt x="-9896" y="69274"/>
                    <a:pt x="-9896" y="128651"/>
                    <a:pt x="29689" y="168236"/>
                  </a:cubicBezTo>
                  <a:lnTo>
                    <a:pt x="257302" y="395849"/>
                  </a:lnTo>
                  <a:lnTo>
                    <a:pt x="29689" y="623462"/>
                  </a:lnTo>
                  <a:cubicBezTo>
                    <a:pt x="-9896" y="663047"/>
                    <a:pt x="-9896" y="722424"/>
                    <a:pt x="29689" y="762009"/>
                  </a:cubicBezTo>
                  <a:cubicBezTo>
                    <a:pt x="69274" y="801594"/>
                    <a:pt x="128651" y="801594"/>
                    <a:pt x="168236" y="762009"/>
                  </a:cubicBezTo>
                  <a:lnTo>
                    <a:pt x="395849" y="534396"/>
                  </a:lnTo>
                  <a:lnTo>
                    <a:pt x="623462" y="762009"/>
                  </a:lnTo>
                  <a:cubicBezTo>
                    <a:pt x="663047" y="801594"/>
                    <a:pt x="722424" y="801594"/>
                    <a:pt x="762009" y="762009"/>
                  </a:cubicBezTo>
                  <a:cubicBezTo>
                    <a:pt x="801594" y="722424"/>
                    <a:pt x="801594" y="663047"/>
                    <a:pt x="762009" y="623462"/>
                  </a:cubicBezTo>
                  <a:lnTo>
                    <a:pt x="534396" y="395849"/>
                  </a:lnTo>
                  <a:lnTo>
                    <a:pt x="762009" y="168236"/>
                  </a:lnTo>
                  <a:cubicBezTo>
                    <a:pt x="801594" y="128651"/>
                    <a:pt x="801594" y="69274"/>
                    <a:pt x="762009" y="29689"/>
                  </a:cubicBezTo>
                  <a:close/>
                </a:path>
              </a:pathLst>
            </a:custGeom>
            <a:solidFill>
              <a:srgbClr val="19BEDE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AD1E867-2551-F630-5D96-CD8BE1000171}"/>
                </a:ext>
              </a:extLst>
            </p:cNvPr>
            <p:cNvSpPr/>
            <p:nvPr/>
          </p:nvSpPr>
          <p:spPr>
            <a:xfrm>
              <a:off x="20249020" y="6392709"/>
              <a:ext cx="791698" cy="791698"/>
            </a:xfrm>
            <a:custGeom>
              <a:avLst/>
              <a:gdLst>
                <a:gd name="connsiteX0" fmla="*/ 29689 w 791698"/>
                <a:gd name="connsiteY0" fmla="*/ 762009 h 791698"/>
                <a:gd name="connsiteX1" fmla="*/ 98962 w 791698"/>
                <a:gd name="connsiteY1" fmla="*/ 791698 h 791698"/>
                <a:gd name="connsiteX2" fmla="*/ 168236 w 791698"/>
                <a:gd name="connsiteY2" fmla="*/ 762009 h 791698"/>
                <a:gd name="connsiteX3" fmla="*/ 395849 w 791698"/>
                <a:gd name="connsiteY3" fmla="*/ 534396 h 791698"/>
                <a:gd name="connsiteX4" fmla="*/ 623462 w 791698"/>
                <a:gd name="connsiteY4" fmla="*/ 762009 h 791698"/>
                <a:gd name="connsiteX5" fmla="*/ 762009 w 791698"/>
                <a:gd name="connsiteY5" fmla="*/ 762009 h 791698"/>
                <a:gd name="connsiteX6" fmla="*/ 762009 w 791698"/>
                <a:gd name="connsiteY6" fmla="*/ 623462 h 791698"/>
                <a:gd name="connsiteX7" fmla="*/ 534396 w 791698"/>
                <a:gd name="connsiteY7" fmla="*/ 395849 h 791698"/>
                <a:gd name="connsiteX8" fmla="*/ 762009 w 791698"/>
                <a:gd name="connsiteY8" fmla="*/ 168236 h 791698"/>
                <a:gd name="connsiteX9" fmla="*/ 762009 w 791698"/>
                <a:gd name="connsiteY9" fmla="*/ 29689 h 791698"/>
                <a:gd name="connsiteX10" fmla="*/ 623462 w 791698"/>
                <a:gd name="connsiteY10" fmla="*/ 29689 h 791698"/>
                <a:gd name="connsiteX11" fmla="*/ 395849 w 791698"/>
                <a:gd name="connsiteY11" fmla="*/ 257302 h 791698"/>
                <a:gd name="connsiteX12" fmla="*/ 168236 w 791698"/>
                <a:gd name="connsiteY12" fmla="*/ 29689 h 791698"/>
                <a:gd name="connsiteX13" fmla="*/ 29689 w 791698"/>
                <a:gd name="connsiteY13" fmla="*/ 29689 h 791698"/>
                <a:gd name="connsiteX14" fmla="*/ 29689 w 791698"/>
                <a:gd name="connsiteY14" fmla="*/ 168236 h 791698"/>
                <a:gd name="connsiteX15" fmla="*/ 257302 w 791698"/>
                <a:gd name="connsiteY15" fmla="*/ 395849 h 791698"/>
                <a:gd name="connsiteX16" fmla="*/ 29689 w 791698"/>
                <a:gd name="connsiteY16" fmla="*/ 623462 h 791698"/>
                <a:gd name="connsiteX17" fmla="*/ 29689 w 791698"/>
                <a:gd name="connsiteY17" fmla="*/ 762009 h 79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1698" h="791698">
                  <a:moveTo>
                    <a:pt x="29689" y="762009"/>
                  </a:moveTo>
                  <a:cubicBezTo>
                    <a:pt x="49481" y="781802"/>
                    <a:pt x="74222" y="791698"/>
                    <a:pt x="98962" y="791698"/>
                  </a:cubicBezTo>
                  <a:cubicBezTo>
                    <a:pt x="123703" y="791698"/>
                    <a:pt x="148443" y="781802"/>
                    <a:pt x="168236" y="762009"/>
                  </a:cubicBezTo>
                  <a:lnTo>
                    <a:pt x="395849" y="534396"/>
                  </a:lnTo>
                  <a:lnTo>
                    <a:pt x="623462" y="762009"/>
                  </a:lnTo>
                  <a:cubicBezTo>
                    <a:pt x="663047" y="801594"/>
                    <a:pt x="722424" y="801594"/>
                    <a:pt x="762009" y="762009"/>
                  </a:cubicBezTo>
                  <a:cubicBezTo>
                    <a:pt x="801594" y="722424"/>
                    <a:pt x="801594" y="663047"/>
                    <a:pt x="762009" y="623462"/>
                  </a:cubicBezTo>
                  <a:lnTo>
                    <a:pt x="534396" y="395849"/>
                  </a:lnTo>
                  <a:lnTo>
                    <a:pt x="762009" y="168236"/>
                  </a:lnTo>
                  <a:cubicBezTo>
                    <a:pt x="801594" y="128651"/>
                    <a:pt x="801594" y="69274"/>
                    <a:pt x="762009" y="29689"/>
                  </a:cubicBezTo>
                  <a:cubicBezTo>
                    <a:pt x="722424" y="-9896"/>
                    <a:pt x="663047" y="-9896"/>
                    <a:pt x="623462" y="29689"/>
                  </a:cubicBezTo>
                  <a:lnTo>
                    <a:pt x="395849" y="257302"/>
                  </a:lnTo>
                  <a:lnTo>
                    <a:pt x="168236" y="29689"/>
                  </a:lnTo>
                  <a:cubicBezTo>
                    <a:pt x="128651" y="-9896"/>
                    <a:pt x="69274" y="-9896"/>
                    <a:pt x="29689" y="29689"/>
                  </a:cubicBezTo>
                  <a:cubicBezTo>
                    <a:pt x="-9896" y="69274"/>
                    <a:pt x="-9896" y="128651"/>
                    <a:pt x="29689" y="168236"/>
                  </a:cubicBezTo>
                  <a:lnTo>
                    <a:pt x="257302" y="395849"/>
                  </a:lnTo>
                  <a:lnTo>
                    <a:pt x="29689" y="623462"/>
                  </a:lnTo>
                  <a:cubicBezTo>
                    <a:pt x="-9896" y="663047"/>
                    <a:pt x="-9896" y="722424"/>
                    <a:pt x="29689" y="762009"/>
                  </a:cubicBezTo>
                  <a:close/>
                </a:path>
              </a:pathLst>
            </a:custGeom>
            <a:solidFill>
              <a:srgbClr val="19BEDE"/>
            </a:solidFill>
            <a:ln w="49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C2AA6169-1632-D391-00EB-58AB1846EDA6}"/>
              </a:ext>
            </a:extLst>
          </p:cNvPr>
          <p:cNvSpPr txBox="1"/>
          <p:nvPr/>
        </p:nvSpPr>
        <p:spPr>
          <a:xfrm>
            <a:off x="1035184" y="2901071"/>
            <a:ext cx="16355323" cy="663029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89335" lvl="1" defTabSz="914400">
              <a:lnSpc>
                <a:spcPct val="150000"/>
              </a:lnSpc>
              <a:spcBef>
                <a:spcPts val="115"/>
              </a:spcBef>
            </a:pPr>
            <a:r>
              <a:rPr lang="el-GR" sz="3200" b="1" kern="0" dirty="0">
                <a:solidFill>
                  <a:srgbClr val="19BEDE"/>
                </a:solidFill>
                <a:latin typeface="Trebuchet MS"/>
              </a:rPr>
              <a:t>Εξειδικεύονται πόροι για:</a:t>
            </a:r>
          </a:p>
        </p:txBody>
      </p:sp>
    </p:spTree>
    <p:extLst>
      <p:ext uri="{BB962C8B-B14F-4D97-AF65-F5344CB8AC3E}">
        <p14:creationId xmlns:p14="http://schemas.microsoft.com/office/powerpoint/2010/main" val="296567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D874CBC-9939-59B7-AF98-A5F89DCD41B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4579739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ctr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ΣΥΓΚΕΝΤΡΩΤΙΚΑ ΣΤΟΙΧΕΙΑ 1</a:t>
            </a:r>
            <a:r>
              <a:rPr lang="el-GR" u="heavy" kern="0" spc="-12" baseline="30000" dirty="0">
                <a:uFill>
                  <a:solidFill>
                    <a:srgbClr val="6ABD45"/>
                  </a:solidFill>
                </a:uFill>
              </a:rPr>
              <a:t>ης</a:t>
            </a: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 ΕΞΕΙΔΙΚΕΥΣΗΣ</a:t>
            </a:r>
          </a:p>
        </p:txBody>
      </p:sp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id="{6B916306-FB92-9E93-027B-B18F61A4B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670157"/>
              </p:ext>
            </p:extLst>
          </p:nvPr>
        </p:nvGraphicFramePr>
        <p:xfrm>
          <a:off x="8686801" y="5263571"/>
          <a:ext cx="13504266" cy="677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8">
            <a:extLst>
              <a:ext uri="{FF2B5EF4-FFF2-40B4-BE49-F238E27FC236}">
                <a16:creationId xmlns:a16="http://schemas.microsoft.com/office/drawing/2014/main" id="{5F7E7681-2B70-054C-667A-80C0A90B58FC}"/>
              </a:ext>
            </a:extLst>
          </p:cNvPr>
          <p:cNvSpPr txBox="1"/>
          <p:nvPr/>
        </p:nvSpPr>
        <p:spPr>
          <a:xfrm>
            <a:off x="855090" y="3672556"/>
            <a:ext cx="22614510" cy="1414517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3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Κοινοτικής Συνδρομής (ΚΣ) </a:t>
            </a:r>
            <a:r>
              <a:rPr lang="el-GR" sz="3200" b="1" kern="0" dirty="0">
                <a:solidFill>
                  <a:srgbClr val="414042"/>
                </a:solidFill>
                <a:latin typeface="Trebuchet MS"/>
              </a:rPr>
              <a:t>1.089,2 εκ.€ 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3"/>
              </a:buBlip>
            </a:pPr>
            <a:r>
              <a:rPr lang="el-GR" sz="3200" kern="0" dirty="0">
                <a:solidFill>
                  <a:srgbClr val="414042"/>
                </a:solidFill>
                <a:latin typeface="Trebuchet MS"/>
              </a:rPr>
              <a:t>Συγχρηματοδοτούμενης Δημόσιας Δαπάνης (ΣΔΔ) </a:t>
            </a:r>
            <a:r>
              <a:rPr lang="el-GR" sz="3200" b="1" kern="0" dirty="0">
                <a:solidFill>
                  <a:srgbClr val="414042"/>
                </a:solidFill>
                <a:latin typeface="Trebuchet MS"/>
              </a:rPr>
              <a:t>1.314,</a:t>
            </a:r>
            <a:r>
              <a:rPr lang="en-US" sz="3200" b="1" kern="0" dirty="0">
                <a:solidFill>
                  <a:srgbClr val="414042"/>
                </a:solidFill>
                <a:latin typeface="Trebuchet MS"/>
              </a:rPr>
              <a:t>2</a:t>
            </a:r>
            <a:r>
              <a:rPr lang="el-GR" sz="3200" b="1" kern="0" dirty="0">
                <a:solidFill>
                  <a:srgbClr val="414042"/>
                </a:solidFill>
                <a:latin typeface="Trebuchet MS"/>
              </a:rPr>
              <a:t> εκ.€</a:t>
            </a:r>
            <a:endParaRPr lang="el-GR" sz="3200" kern="0" dirty="0">
              <a:solidFill>
                <a:srgbClr val="414042"/>
              </a:solidFill>
              <a:latin typeface="Trebuchet MS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681DC6F2-5156-66EA-9505-F9DAE55CBDCA}"/>
              </a:ext>
            </a:extLst>
          </p:cNvPr>
          <p:cNvSpPr txBox="1"/>
          <p:nvPr/>
        </p:nvSpPr>
        <p:spPr>
          <a:xfrm>
            <a:off x="1035184" y="2901071"/>
            <a:ext cx="16355323" cy="663029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89335" lvl="1" defTabSz="914400">
              <a:lnSpc>
                <a:spcPct val="150000"/>
              </a:lnSpc>
              <a:spcBef>
                <a:spcPts val="115"/>
              </a:spcBef>
            </a:pPr>
            <a:r>
              <a:rPr lang="el-GR" sz="3200" b="1" kern="0" dirty="0">
                <a:solidFill>
                  <a:srgbClr val="19BEDE"/>
                </a:solidFill>
                <a:latin typeface="Trebuchet MS"/>
              </a:rPr>
              <a:t>Εξειδικεύονται πόροι ύψους: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7BDB9-C407-2A9A-AA1C-9EC2C87BDF7B}"/>
              </a:ext>
            </a:extLst>
          </p:cNvPr>
          <p:cNvSpPr txBox="1"/>
          <p:nvPr/>
        </p:nvSpPr>
        <p:spPr>
          <a:xfrm>
            <a:off x="855090" y="10444635"/>
            <a:ext cx="12120112" cy="740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335" lvl="1" defTabSz="914400">
              <a:lnSpc>
                <a:spcPct val="150000"/>
              </a:lnSpc>
              <a:spcBef>
                <a:spcPts val="115"/>
              </a:spcBef>
            </a:pPr>
            <a:r>
              <a:rPr lang="el-GR" sz="3200" b="1" kern="0" dirty="0">
                <a:solidFill>
                  <a:srgbClr val="19BEDE"/>
                </a:solidFill>
                <a:latin typeface="Trebuchet MS"/>
              </a:rPr>
              <a:t>Συνολική Εξειδίκευση: </a:t>
            </a:r>
            <a:r>
              <a:rPr lang="el-GR" sz="3200" b="1" kern="0" dirty="0">
                <a:latin typeface="Trebuchet MS"/>
              </a:rPr>
              <a:t>59% </a:t>
            </a:r>
            <a:r>
              <a:rPr lang="el-GR" sz="3200" kern="0" dirty="0">
                <a:latin typeface="Trebuchet MS"/>
              </a:rPr>
              <a:t>της</a:t>
            </a:r>
            <a:r>
              <a:rPr lang="el-GR" sz="3200" b="1" kern="0" dirty="0">
                <a:latin typeface="Trebuchet MS"/>
              </a:rPr>
              <a:t> ΣΔΔ </a:t>
            </a:r>
            <a:r>
              <a:rPr lang="el-GR" sz="3200" kern="0" dirty="0">
                <a:latin typeface="Trebuchet MS"/>
              </a:rPr>
              <a:t>του Προγράμματος</a:t>
            </a:r>
          </a:p>
        </p:txBody>
      </p:sp>
    </p:spTree>
    <p:extLst>
      <p:ext uri="{BB962C8B-B14F-4D97-AF65-F5344CB8AC3E}">
        <p14:creationId xmlns:p14="http://schemas.microsoft.com/office/powerpoint/2010/main" val="197858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D874CBC-9939-59B7-AF98-A5F89DCD41B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4579739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ΔΡΑΣΕΙΣ ΠΟΥ ΕΞΕΙΔΙΚΕΥΟΝΤΑΙ</a:t>
            </a:r>
            <a:r>
              <a:rPr lang="en-US" u="heavy" kern="0" spc="-12" dirty="0">
                <a:uFill>
                  <a:solidFill>
                    <a:srgbClr val="6ABD45"/>
                  </a:solidFill>
                </a:uFill>
              </a:rPr>
              <a:t> </a:t>
            </a:r>
            <a:r>
              <a:rPr lang="en-US" sz="3200" u="heavy" kern="0" spc="-12" dirty="0">
                <a:uFill>
                  <a:solidFill>
                    <a:srgbClr val="6ABD45"/>
                  </a:solidFill>
                </a:uFill>
              </a:rPr>
              <a:t>(1/2)</a:t>
            </a:r>
            <a:endParaRPr lang="el-GR" sz="3200" u="heavy" kern="0" spc="-12" dirty="0">
              <a:uFill>
                <a:solidFill>
                  <a:srgbClr val="6ABD45"/>
                </a:solidFill>
              </a:uFill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3754C82-4574-FE82-3A42-9A09988E40EB}"/>
              </a:ext>
            </a:extLst>
          </p:cNvPr>
          <p:cNvSpPr txBox="1"/>
          <p:nvPr/>
        </p:nvSpPr>
        <p:spPr>
          <a:xfrm>
            <a:off x="1206600" y="2154341"/>
            <a:ext cx="21049551" cy="8636494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546535" lvl="1" indent="-457200" defTabSz="914400">
              <a:lnSpc>
                <a:spcPct val="150000"/>
              </a:lnSpc>
              <a:spcBef>
                <a:spcPts val="36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1 (441,9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n-US" sz="2400" kern="0" dirty="0">
                <a:solidFill>
                  <a:srgbClr val="414042"/>
                </a:solidFill>
                <a:latin typeface="Trebuchet MS"/>
              </a:rPr>
              <a:t> </a:t>
            </a: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1.1. Νέες / επεκτάσεις γραμμών Μετρό Αθήνας και Θεσσαλονίκης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n-US" sz="2400" kern="0" dirty="0">
                <a:solidFill>
                  <a:srgbClr val="414042"/>
                </a:solidFill>
                <a:latin typeface="Trebuchet MS"/>
              </a:rPr>
              <a:t> </a:t>
            </a: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1.2. Αναβάθμιση τροχαίου υλικού 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3 (15,0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n-US" sz="2400" kern="0" dirty="0">
                <a:solidFill>
                  <a:srgbClr val="414042"/>
                </a:solidFill>
                <a:latin typeface="Trebuchet MS"/>
              </a:rPr>
              <a:t> </a:t>
            </a: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3.1. Ανάπτυξη προαστιακού Σιδηροδρομικού Δικτύου εκτός ΔΕΔ-Μ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4 (239,9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n-US" sz="2400" kern="0" dirty="0">
                <a:solidFill>
                  <a:srgbClr val="414042"/>
                </a:solidFill>
                <a:latin typeface="Trebuchet MS"/>
              </a:rPr>
              <a:t> </a:t>
            </a: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4.1: Ολοκλήρωση σιδηροδρομικού ΠΑΘΕ/Π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n-US" sz="2400" kern="0" dirty="0">
                <a:solidFill>
                  <a:srgbClr val="414042"/>
                </a:solidFill>
                <a:latin typeface="Trebuchet MS"/>
              </a:rPr>
              <a:t> </a:t>
            </a: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4.2: Εγκατάσταση σύγχρονων συστημάτων σηματοδότησης, τηλεπικοινωνιών και διαχείρισης στο κεντρικό σιδηροδρομικό ΔΕΔ-Μ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5 (56,3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5.2: Κατασκευή ελλειπόντων τμημάτων του κεντρικού οδικού ΔΕΔ-Μ</a:t>
            </a:r>
            <a:endParaRPr lang="en-US" sz="2400" kern="0" dirty="0">
              <a:solidFill>
                <a:srgbClr val="414042"/>
              </a:solidFill>
              <a:latin typeface="Trebuchet MS"/>
            </a:endParaRP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6 (190,7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6.1. Κατασκευή / αναβάθμιση αναλυτικού οδικού ΔΕΔ-Μ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6.2: Παρεμβάσεις βελτίωσης οδικής ασφάλειας Αττικής</a:t>
            </a:r>
          </a:p>
        </p:txBody>
      </p:sp>
    </p:spTree>
    <p:extLst>
      <p:ext uri="{BB962C8B-B14F-4D97-AF65-F5344CB8AC3E}">
        <p14:creationId xmlns:p14="http://schemas.microsoft.com/office/powerpoint/2010/main" val="242839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D874CBC-9939-59B7-AF98-A5F89DCD41B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14579739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ΔΡΑΣΕΙΣ ΠΟΥ ΕΞΕΙΔΙΚΕΥΟΝΤΑΙ</a:t>
            </a:r>
            <a:r>
              <a:rPr lang="en-US" u="heavy" kern="0" spc="-12" dirty="0">
                <a:uFill>
                  <a:solidFill>
                    <a:srgbClr val="6ABD45"/>
                  </a:solidFill>
                </a:uFill>
              </a:rPr>
              <a:t> </a:t>
            </a:r>
            <a:r>
              <a:rPr lang="en-US" sz="3200" u="heavy" kern="0" spc="-12" dirty="0">
                <a:uFill>
                  <a:solidFill>
                    <a:srgbClr val="6ABD45"/>
                  </a:solidFill>
                </a:uFill>
              </a:rPr>
              <a:t>(2/2)</a:t>
            </a:r>
            <a:endParaRPr lang="el-GR" sz="3200" u="heavy" kern="0" spc="-12" dirty="0">
              <a:uFill>
                <a:solidFill>
                  <a:srgbClr val="6ABD45"/>
                </a:solidFill>
              </a:uFill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3754C82-4574-FE82-3A42-9A09988E40EB}"/>
              </a:ext>
            </a:extLst>
          </p:cNvPr>
          <p:cNvSpPr txBox="1"/>
          <p:nvPr/>
        </p:nvSpPr>
        <p:spPr>
          <a:xfrm>
            <a:off x="1206599" y="2249591"/>
            <a:ext cx="21049551" cy="8069672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546535" lvl="1" indent="-457200" defTabSz="914400">
              <a:lnSpc>
                <a:spcPct val="150000"/>
              </a:lnSpc>
              <a:spcBef>
                <a:spcPts val="115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7 (192,7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7.1: Οδικές συνδέσεις με λιμένες 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7.2: Σιδηροδρομικές συνδέσεις με λιμένες και αεροδρόμια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8 (101,0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8.1. Ανάπτυξη νησιωτικών λιμενικών υποδομών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9 (57,9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9.1: Συστήματα ναυσιπλοΐας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10 (15,7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10.1 Επιστημονική και τεχνική υποστήριξη των Δικαιούχων του Προγράμματος</a:t>
            </a:r>
          </a:p>
          <a:p>
            <a:pPr marL="546535" lvl="1" indent="-457200" defTabSz="914400">
              <a:lnSpc>
                <a:spcPct val="15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l-GR" sz="2800" b="1" kern="0" dirty="0">
                <a:solidFill>
                  <a:srgbClr val="414042"/>
                </a:solidFill>
                <a:latin typeface="Trebuchet MS"/>
              </a:rPr>
              <a:t>ΠΡΟΤΕΡΑΙΟΤΗΤΑ 11 (3,0 εκ. €)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11.2 : Υποστήριξη της λειτουργίας της Διαχειριστικής Αρχής</a:t>
            </a:r>
          </a:p>
          <a:p>
            <a:pPr marL="1457437" lvl="2" indent="-457200" defTabSz="914400">
              <a:lnSpc>
                <a:spcPct val="150000"/>
              </a:lnSpc>
              <a:spcBef>
                <a:spcPts val="115"/>
              </a:spcBef>
              <a:buClr>
                <a:srgbClr val="92D050"/>
              </a:buClr>
              <a:buFont typeface="Wingdings" panose="05000000000000000000" pitchFamily="2" charset="2"/>
              <a:buChar char=""/>
            </a:pPr>
            <a:r>
              <a:rPr lang="el-GR" sz="2400" kern="0" dirty="0">
                <a:solidFill>
                  <a:srgbClr val="414042"/>
                </a:solidFill>
                <a:latin typeface="Trebuchet MS"/>
              </a:rPr>
              <a:t>Δράση 11.3 : Υποστήριξη λειτουργίας των Επιτελικών Δομών</a:t>
            </a:r>
          </a:p>
        </p:txBody>
      </p:sp>
    </p:spTree>
    <p:extLst>
      <p:ext uri="{BB962C8B-B14F-4D97-AF65-F5344CB8AC3E}">
        <p14:creationId xmlns:p14="http://schemas.microsoft.com/office/powerpoint/2010/main" val="41872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D874CBC-9939-59B7-AF98-A5F89DCD41B9}"/>
              </a:ext>
            </a:extLst>
          </p:cNvPr>
          <p:cNvSpPr txBox="1">
            <a:spLocks/>
          </p:cNvSpPr>
          <p:nvPr/>
        </p:nvSpPr>
        <p:spPr>
          <a:xfrm>
            <a:off x="1206600" y="915229"/>
            <a:ext cx="22185410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ctr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ΠΡΟΓΡΑΜΜΑΤΙΣΜΟΣ ΠΡΟΣΚΛΗΣΕΩΝ: Βασικές παραδοχές</a:t>
            </a:r>
            <a:endParaRPr lang="el-GR" sz="3200" u="heavy" kern="0" spc="-12" dirty="0">
              <a:uFill>
                <a:solidFill>
                  <a:srgbClr val="6ABD45"/>
                </a:solidFill>
              </a:uFill>
            </a:endParaRPr>
          </a:p>
        </p:txBody>
      </p:sp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2C4DD434-2799-9A54-127D-4F2BBD7DFBB2}"/>
              </a:ext>
            </a:extLst>
          </p:cNvPr>
          <p:cNvGraphicFramePr/>
          <p:nvPr/>
        </p:nvGraphicFramePr>
        <p:xfrm>
          <a:off x="1735370" y="3312886"/>
          <a:ext cx="12850549" cy="782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A00A18B-BC50-B53C-6A29-1EB726AEFB79}"/>
              </a:ext>
            </a:extLst>
          </p:cNvPr>
          <p:cNvSpPr txBox="1"/>
          <p:nvPr/>
        </p:nvSpPr>
        <p:spPr>
          <a:xfrm>
            <a:off x="16118925" y="4211655"/>
            <a:ext cx="417102" cy="6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D15DB-9254-24B5-EBB9-4F0B301AADAD}"/>
              </a:ext>
            </a:extLst>
          </p:cNvPr>
          <p:cNvSpPr txBox="1"/>
          <p:nvPr/>
        </p:nvSpPr>
        <p:spPr>
          <a:xfrm>
            <a:off x="16118925" y="6745390"/>
            <a:ext cx="417102" cy="6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03A24E-43C2-C973-2EEE-F0F8464A30A1}"/>
              </a:ext>
            </a:extLst>
          </p:cNvPr>
          <p:cNvSpPr txBox="1"/>
          <p:nvPr/>
        </p:nvSpPr>
        <p:spPr>
          <a:xfrm>
            <a:off x="16118925" y="9601200"/>
            <a:ext cx="417102" cy="6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E529C-87CF-742B-9735-8AC39BE0E6E1}"/>
              </a:ext>
            </a:extLst>
          </p:cNvPr>
          <p:cNvSpPr txBox="1"/>
          <p:nvPr/>
        </p:nvSpPr>
        <p:spPr>
          <a:xfrm>
            <a:off x="15082167" y="2415800"/>
            <a:ext cx="2907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dirty="0">
                <a:solidFill>
                  <a:srgbClr val="2AB6CE"/>
                </a:solidFill>
              </a:rPr>
              <a:t>Πλήθος </a:t>
            </a:r>
          </a:p>
          <a:p>
            <a:pPr algn="ctr"/>
            <a:r>
              <a:rPr lang="el-GR" sz="3600" b="1" dirty="0">
                <a:solidFill>
                  <a:srgbClr val="2AB6CE"/>
                </a:solidFill>
              </a:rPr>
              <a:t>προσκλήσεων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3021D-AD98-1B39-3E8A-3AED8C151D50}"/>
              </a:ext>
            </a:extLst>
          </p:cNvPr>
          <p:cNvSpPr txBox="1"/>
          <p:nvPr/>
        </p:nvSpPr>
        <p:spPr>
          <a:xfrm>
            <a:off x="19345741" y="2415800"/>
            <a:ext cx="4340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2AB6CE"/>
                </a:solidFill>
              </a:rPr>
              <a:t>Υποβολή προτάσεων </a:t>
            </a:r>
          </a:p>
          <a:p>
            <a:pPr algn="ctr"/>
            <a:r>
              <a:rPr lang="el-GR" sz="3600" b="1" dirty="0">
                <a:solidFill>
                  <a:srgbClr val="2AB6CE"/>
                </a:solidFill>
              </a:rPr>
              <a:t>για έργα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E8A44-1184-A9AE-C4D6-E10B3645127C}"/>
              </a:ext>
            </a:extLst>
          </p:cNvPr>
          <p:cNvSpPr txBox="1"/>
          <p:nvPr/>
        </p:nvSpPr>
        <p:spPr>
          <a:xfrm>
            <a:off x="19588162" y="3616129"/>
            <a:ext cx="3803848" cy="20467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ΜΕΤΡΟ Αθηνών,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Ασφάλεια Ναυσιπλοΐας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Υποστήριξη Δικαιούχων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Υποστήριξη Επιτελικών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BED96-1468-2908-FD95-24CB9DF5E081}"/>
              </a:ext>
            </a:extLst>
          </p:cNvPr>
          <p:cNvSpPr txBox="1"/>
          <p:nvPr/>
        </p:nvSpPr>
        <p:spPr>
          <a:xfrm>
            <a:off x="19831707" y="6353907"/>
            <a:ext cx="3803847" cy="1538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Οδικά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Οδική Ασφάλεια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Λιμενικές υποδομές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A3C7A3-AEFB-4688-27D2-65DBE53FC630}"/>
              </a:ext>
            </a:extLst>
          </p:cNvPr>
          <p:cNvSpPr txBox="1"/>
          <p:nvPr/>
        </p:nvSpPr>
        <p:spPr>
          <a:xfrm>
            <a:off x="19815083" y="8774461"/>
            <a:ext cx="3841355" cy="30623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Συρμοί &amp; Τροχαίο υλικό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Σιδηροδρομικά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Οδικά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 err="1"/>
              <a:t>Πολυτροπικές</a:t>
            </a:r>
            <a:r>
              <a:rPr lang="el-GR" sz="2800" dirty="0"/>
              <a:t> Συνδέσεις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/>
              <a:t>Προαστιακός</a:t>
            </a:r>
            <a:endParaRPr lang="el-GR" sz="2800" dirty="0"/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l-GR" sz="2800" dirty="0"/>
              <a:t>Υποστήριξη ΔΑ</a:t>
            </a:r>
          </a:p>
        </p:txBody>
      </p:sp>
    </p:spTree>
    <p:extLst>
      <p:ext uri="{BB962C8B-B14F-4D97-AF65-F5344CB8AC3E}">
        <p14:creationId xmlns:p14="http://schemas.microsoft.com/office/powerpoint/2010/main" val="14310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BDB00DD7-5798-96D9-5CC0-CAA9A4B0A5CB}"/>
              </a:ext>
            </a:extLst>
          </p:cNvPr>
          <p:cNvSpPr txBox="1">
            <a:spLocks/>
          </p:cNvSpPr>
          <p:nvPr/>
        </p:nvSpPr>
        <p:spPr>
          <a:xfrm>
            <a:off x="1206599" y="333353"/>
            <a:ext cx="21985910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ctr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 ΧΡΟΝΟΔΙΑΓΡΑΜΜΑ ΠΡΟΓΡΑΜΜΑΤΙΣΜΕΝΩΝ ΠΡΟΣΚΛΗΣΕΩΝ </a:t>
            </a:r>
            <a:r>
              <a:rPr lang="el-GR" sz="3200" u="heavy" kern="0" spc="-12" dirty="0">
                <a:uFill>
                  <a:solidFill>
                    <a:srgbClr val="6ABD45"/>
                  </a:solidFill>
                </a:uFill>
              </a:rPr>
              <a:t>(1/2)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8190D236-7162-01CA-BD36-9DA6BDBBD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19350"/>
              </p:ext>
            </p:extLst>
          </p:nvPr>
        </p:nvGraphicFramePr>
        <p:xfrm>
          <a:off x="3881887" y="1271082"/>
          <a:ext cx="16347282" cy="11317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061">
                  <a:extLst>
                    <a:ext uri="{9D8B030D-6E8A-4147-A177-3AD203B41FA5}">
                      <a16:colId xmlns:a16="http://schemas.microsoft.com/office/drawing/2014/main" val="1643175567"/>
                    </a:ext>
                  </a:extLst>
                </a:gridCol>
                <a:gridCol w="616694">
                  <a:extLst>
                    <a:ext uri="{9D8B030D-6E8A-4147-A177-3AD203B41FA5}">
                      <a16:colId xmlns:a16="http://schemas.microsoft.com/office/drawing/2014/main" val="1319978285"/>
                    </a:ext>
                  </a:extLst>
                </a:gridCol>
                <a:gridCol w="960894">
                  <a:extLst>
                    <a:ext uri="{9D8B030D-6E8A-4147-A177-3AD203B41FA5}">
                      <a16:colId xmlns:a16="http://schemas.microsoft.com/office/drawing/2014/main" val="3022858821"/>
                    </a:ext>
                  </a:extLst>
                </a:gridCol>
                <a:gridCol w="2754362">
                  <a:extLst>
                    <a:ext uri="{9D8B030D-6E8A-4147-A177-3AD203B41FA5}">
                      <a16:colId xmlns:a16="http://schemas.microsoft.com/office/drawing/2014/main" val="679913915"/>
                    </a:ext>
                  </a:extLst>
                </a:gridCol>
                <a:gridCol w="1138278">
                  <a:extLst>
                    <a:ext uri="{9D8B030D-6E8A-4147-A177-3AD203B41FA5}">
                      <a16:colId xmlns:a16="http://schemas.microsoft.com/office/drawing/2014/main" val="2508517916"/>
                    </a:ext>
                  </a:extLst>
                </a:gridCol>
                <a:gridCol w="1138278">
                  <a:extLst>
                    <a:ext uri="{9D8B030D-6E8A-4147-A177-3AD203B41FA5}">
                      <a16:colId xmlns:a16="http://schemas.microsoft.com/office/drawing/2014/main" val="2764903951"/>
                    </a:ext>
                  </a:extLst>
                </a:gridCol>
                <a:gridCol w="1941414">
                  <a:extLst>
                    <a:ext uri="{9D8B030D-6E8A-4147-A177-3AD203B41FA5}">
                      <a16:colId xmlns:a16="http://schemas.microsoft.com/office/drawing/2014/main" val="2670794321"/>
                    </a:ext>
                  </a:extLst>
                </a:gridCol>
                <a:gridCol w="1548905">
                  <a:extLst>
                    <a:ext uri="{9D8B030D-6E8A-4147-A177-3AD203B41FA5}">
                      <a16:colId xmlns:a16="http://schemas.microsoft.com/office/drawing/2014/main" val="2967333397"/>
                    </a:ext>
                  </a:extLst>
                </a:gridCol>
                <a:gridCol w="1009959">
                  <a:extLst>
                    <a:ext uri="{9D8B030D-6E8A-4147-A177-3AD203B41FA5}">
                      <a16:colId xmlns:a16="http://schemas.microsoft.com/office/drawing/2014/main" val="1817402180"/>
                    </a:ext>
                  </a:extLst>
                </a:gridCol>
                <a:gridCol w="1009959">
                  <a:extLst>
                    <a:ext uri="{9D8B030D-6E8A-4147-A177-3AD203B41FA5}">
                      <a16:colId xmlns:a16="http://schemas.microsoft.com/office/drawing/2014/main" val="1537837247"/>
                    </a:ext>
                  </a:extLst>
                </a:gridCol>
                <a:gridCol w="1009959">
                  <a:extLst>
                    <a:ext uri="{9D8B030D-6E8A-4147-A177-3AD203B41FA5}">
                      <a16:colId xmlns:a16="http://schemas.microsoft.com/office/drawing/2014/main" val="225935223"/>
                    </a:ext>
                  </a:extLst>
                </a:gridCol>
                <a:gridCol w="1009959">
                  <a:extLst>
                    <a:ext uri="{9D8B030D-6E8A-4147-A177-3AD203B41FA5}">
                      <a16:colId xmlns:a16="http://schemas.microsoft.com/office/drawing/2014/main" val="4181744099"/>
                    </a:ext>
                  </a:extLst>
                </a:gridCol>
                <a:gridCol w="869560">
                  <a:extLst>
                    <a:ext uri="{9D8B030D-6E8A-4147-A177-3AD203B41FA5}">
                      <a16:colId xmlns:a16="http://schemas.microsoft.com/office/drawing/2014/main" val="2398096438"/>
                    </a:ext>
                  </a:extLst>
                </a:gridCol>
              </a:tblGrid>
              <a:tr h="5247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ΣΤΟΧΟΣ ΠΟΛΙΤΙΚΗΣ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ΕΙΔΙΚΟΣ ΣΤΟΧΟΣ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ΠΕΔΙΟ ΠΑΡΕΜΒΑΣΗΣ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ΠΡΟΓΡΑΜΜΑ "ΜΕΤΑΦΟΡΕΣ" 2021-2027</a:t>
                      </a:r>
                      <a:br>
                        <a:rPr lang="el-GR" sz="1000">
                          <a:effectLst/>
                        </a:rPr>
                      </a:br>
                      <a:r>
                        <a:rPr lang="el-GR" sz="1000">
                          <a:effectLst/>
                        </a:rPr>
                        <a:t>Προτεραιότητα / Δράσεις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ΔΙΑΘΕΣΙΜΟΙ ΠΟΡΟΙ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Εξειδίκευση</a:t>
                      </a:r>
                      <a:br>
                        <a:rPr lang="el-GR" sz="1000">
                          <a:effectLst/>
                        </a:rPr>
                      </a:br>
                      <a:r>
                        <a:rPr lang="el-GR" sz="1000">
                          <a:effectLst/>
                        </a:rPr>
                        <a:t>Συνολική Δημόσια Δαπάνη (ευρώ)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Τίτλος Πρόσκλησης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 dirty="0">
                          <a:effectLst/>
                        </a:rPr>
                        <a:t>Δυνητικοί Δικαιούχοι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 dirty="0">
                          <a:effectLst/>
                        </a:rPr>
                        <a:t>Προγραμματισμός Προσκλήσεων 2023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047715"/>
                  </a:ext>
                </a:extLst>
              </a:tr>
              <a:tr h="52395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Συνολική Δημόσια Δαπάνη (ευρώ)</a:t>
                      </a:r>
                      <a:endParaRPr lang="el-GR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Q1</a:t>
                      </a:r>
                      <a:endParaRPr lang="el-GR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Q2</a:t>
                      </a:r>
                      <a:endParaRPr lang="el-GR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Q3</a:t>
                      </a:r>
                      <a:endParaRPr lang="el-GR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Q4</a:t>
                      </a:r>
                      <a:endParaRPr lang="el-GR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Λήξη πρόσκλησης</a:t>
                      </a:r>
                      <a:endParaRPr lang="el-GR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0752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4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5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7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extLst>
                  <a:ext uri="{0D108BD9-81ED-4DB2-BD59-A6C34878D82A}">
                    <a16:rowId xmlns:a16="http://schemas.microsoft.com/office/drawing/2014/main" val="360665036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01: Βιώσιμες αστικές μεταφορές σταθερής τροχιάς - ΤΑΜΕΙΟ ΣΥΝΟΧΗΣ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501.915.518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441.915.518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extLst>
                  <a:ext uri="{0D108BD9-81ED-4DB2-BD59-A6C34878D82A}">
                    <a16:rowId xmlns:a16="http://schemas.microsoft.com/office/drawing/2014/main" val="3377871497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1.1: Νέες / επεκτάσεις γραμμών ΜΕΤΡΟ Αθήνας και Θεσ/κης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380.115.518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320.115.518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Βιώσιμες αστικές μεταφορές: Νέες / επεκτάσεις γραμμών ΜΕΤΡΟ Αθήνας και Θεσ/κης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ΑΤΤΙΚΟ ΜΕΤΡΟ ΑΕ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320.115.518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133320122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1.2: Αναβάθμιση στόλου και τροχαίου υλικού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121.800.000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121.800.000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Βιώσιμες αστικές μεταφορές: Αναβάθμιση στόλου και τροχαίου υλικού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ΑΤΤΙΚΟ ΜΕΤΡΟ ΑΕ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121.800.000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3855822563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02: Βιώσιμες αστικές μεταφορές (εκτός μέσων σταθερής τροχιάς) - ΤΑΜΕΙΟ ΣΥΝΟΧΗΣ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256.000.000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3223580833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82 / 85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2.1: Αναβάθμιση συστήματος αστικών μεταφορών σε Αθήνα και Θεσ/κη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156.000.000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165235213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2.2: Αναβάθμιση συστήματος αστικών μεταφορών σε άλλους ΟΤΑ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100.000.000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462082280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03: Ανάπτυξη υπεραστικού / προαστιακού σιδηροδρομικού δικτύου - ΕΤΠΑ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87.100.000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1113713953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3.1: Ανάπτυξη  προαστιακού σιδηροδρομικού δικτύου εκτός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Ανάπτυξη  προαστιακού σιδηροδρομικού δικτύου εκτός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ΕΡΓΟΣΕ ΑΕ / ΟΣΕ ΑΕ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2174954900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217139128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96 / 97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3.2: Ανάπτυξη υπεραστικού  σιδηροδρομικού δικτύου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72.100.000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487838260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72.100.000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994981088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04: Ολοκλήρωση / αναβάθμιση κεντρικού σιδηροδρομικού ΔΕΔ-Μ - ΤΑΜΕΙΟ ΣΥΝΟΧΗΣ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239.879.126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239.879.126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3055178452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4.1: Ολοκλήρωση σιδηροδρομικού ΠΑΘΕ/Π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138.700.000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138.700.000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Ολοκλήρωση σιδηροδρομικού ΠΑΘΕ/Π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ΕΡΓΟΣΕ ΑΕ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138.700.000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3334105861"/>
                  </a:ext>
                </a:extLst>
              </a:tr>
              <a:tr h="878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105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4.2: Εγκατάσταση σύγρονων συστημάτων σηματοδότησης, τηλεπικοινωνιών και διαχείρισης στο κεντρικό σιδηροδρομικό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101.179.126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101.179.126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Εγκατάσταση σύγρονων συστημάτων σηματοδότησης, τηλεπικοινωνιών και διαχείρισης στο κεντρικό σιδηροδρομικό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ΕΡΓΟΣΕ ΑΕ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101.179.126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434604132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05: Κατασκευή κρίσιμων ελλειπόντων τμημάτων οδικού ΔΕΔ-Μ - ΤΑΜΕΙΟ ΣΥΝΟΧΗΣ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411.300.000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56.300.000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4148097156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Δράση5.1: Κατασκευή ελλειπόντων τμημάτων του αναλυτικού οδικού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355.000.000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916511802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87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5.2: Κατασκευή ελλειπόντων τμημάτων του κεντρικού οδικού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56.300.000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56.300.000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Κατασκευή ελλειπόντων τμημάτων του κεντρικού οδικού ΔΕΔ-Μ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ΥΠΥΜΕ/ΓΔΣΥ/Δ13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56.300.000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2116829768"/>
                  </a:ext>
                </a:extLst>
              </a:tr>
              <a:tr h="701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06:  Κατασκευή / Αναβάθμιση περιφερειακών τμημάτων αναλυτικού οδικού ΔΕΔ-Μ και συνδέσεων - Οδική ασφάλεια - ΕΤΠΑ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241.696.359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190.735.294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2633211217"/>
                  </a:ext>
                </a:extLst>
              </a:tr>
              <a:tr h="52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6.1: Κατασκευή / Αναβάθμιση αναλυτικού οδικού ΔΕΔ-Μ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165.735.294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165.735.294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Κατασκευή / Αναβάθμιση αναλυτικού οδικού ΔΕΔ-Μ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ΥΠΥΜΕ/ΕΥΔΕ ΚΣΣΥ, ΥΠΥΜΕ/Δ13, </a:t>
                      </a:r>
                      <a:br>
                        <a:rPr lang="el-GR" sz="900">
                          <a:effectLst/>
                        </a:rPr>
                      </a:br>
                      <a:r>
                        <a:rPr lang="el-GR" sz="900">
                          <a:effectLst/>
                        </a:rPr>
                        <a:t>ΕΓΝΑΤΙΑ ΟΔΟΣ ΑΕ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165.735.294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2650328251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165.735.294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165.735.294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1174609107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91 / 119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6.2: Παρεμβάσεις βελτίωσης οδικής ασφάλειας Αττικής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Παρεμβάσεις βελτίωσης οδικής ασφάλειας Αττικής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ΥΠΥΜΕ/Διεύθυνση Οδικών Υποδομών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864168778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25.000.000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3849837626"/>
                  </a:ext>
                </a:extLst>
              </a:tr>
              <a:tr h="346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93 / 119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6.3: Παρεμβάσεις βελτίωσης οδικής ασφάλειας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50.961.065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3549819699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48.461.065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763454327"/>
                  </a:ext>
                </a:extLst>
              </a:tr>
              <a:tr h="196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2.500.000 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>
                          <a:effectLst/>
                        </a:rPr>
                        <a:t> 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000" dirty="0">
                          <a:effectLst/>
                        </a:rPr>
                        <a:t> 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65" marR="65165" marT="0" marB="0" anchor="b"/>
                </a:tc>
                <a:extLst>
                  <a:ext uri="{0D108BD9-81ED-4DB2-BD59-A6C34878D82A}">
                    <a16:rowId xmlns:a16="http://schemas.microsoft.com/office/drawing/2014/main" val="194221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87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353FD870-B30B-EE52-C2CA-F2C8F77E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95890"/>
              </p:ext>
            </p:extLst>
          </p:nvPr>
        </p:nvGraphicFramePr>
        <p:xfrm>
          <a:off x="3893763" y="1423216"/>
          <a:ext cx="16839860" cy="1119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411">
                  <a:extLst>
                    <a:ext uri="{9D8B030D-6E8A-4147-A177-3AD203B41FA5}">
                      <a16:colId xmlns:a16="http://schemas.microsoft.com/office/drawing/2014/main" val="3930910382"/>
                    </a:ext>
                  </a:extLst>
                </a:gridCol>
                <a:gridCol w="635275">
                  <a:extLst>
                    <a:ext uri="{9D8B030D-6E8A-4147-A177-3AD203B41FA5}">
                      <a16:colId xmlns:a16="http://schemas.microsoft.com/office/drawing/2014/main" val="1841236652"/>
                    </a:ext>
                  </a:extLst>
                </a:gridCol>
                <a:gridCol w="989848">
                  <a:extLst>
                    <a:ext uri="{9D8B030D-6E8A-4147-A177-3AD203B41FA5}">
                      <a16:colId xmlns:a16="http://schemas.microsoft.com/office/drawing/2014/main" val="2320642289"/>
                    </a:ext>
                  </a:extLst>
                </a:gridCol>
                <a:gridCol w="2837358">
                  <a:extLst>
                    <a:ext uri="{9D8B030D-6E8A-4147-A177-3AD203B41FA5}">
                      <a16:colId xmlns:a16="http://schemas.microsoft.com/office/drawing/2014/main" val="2534717272"/>
                    </a:ext>
                  </a:extLst>
                </a:gridCol>
                <a:gridCol w="1172577">
                  <a:extLst>
                    <a:ext uri="{9D8B030D-6E8A-4147-A177-3AD203B41FA5}">
                      <a16:colId xmlns:a16="http://schemas.microsoft.com/office/drawing/2014/main" val="718807132"/>
                    </a:ext>
                  </a:extLst>
                </a:gridCol>
                <a:gridCol w="1172577">
                  <a:extLst>
                    <a:ext uri="{9D8B030D-6E8A-4147-A177-3AD203B41FA5}">
                      <a16:colId xmlns:a16="http://schemas.microsoft.com/office/drawing/2014/main" val="1482998185"/>
                    </a:ext>
                  </a:extLst>
                </a:gridCol>
                <a:gridCol w="1999914">
                  <a:extLst>
                    <a:ext uri="{9D8B030D-6E8A-4147-A177-3AD203B41FA5}">
                      <a16:colId xmlns:a16="http://schemas.microsoft.com/office/drawing/2014/main" val="2739439922"/>
                    </a:ext>
                  </a:extLst>
                </a:gridCol>
                <a:gridCol w="1595577">
                  <a:extLst>
                    <a:ext uri="{9D8B030D-6E8A-4147-A177-3AD203B41FA5}">
                      <a16:colId xmlns:a16="http://schemas.microsoft.com/office/drawing/2014/main" val="413429777"/>
                    </a:ext>
                  </a:extLst>
                </a:gridCol>
                <a:gridCol w="1040390">
                  <a:extLst>
                    <a:ext uri="{9D8B030D-6E8A-4147-A177-3AD203B41FA5}">
                      <a16:colId xmlns:a16="http://schemas.microsoft.com/office/drawing/2014/main" val="968464413"/>
                    </a:ext>
                  </a:extLst>
                </a:gridCol>
                <a:gridCol w="1040390">
                  <a:extLst>
                    <a:ext uri="{9D8B030D-6E8A-4147-A177-3AD203B41FA5}">
                      <a16:colId xmlns:a16="http://schemas.microsoft.com/office/drawing/2014/main" val="1794758821"/>
                    </a:ext>
                  </a:extLst>
                </a:gridCol>
                <a:gridCol w="1040390">
                  <a:extLst>
                    <a:ext uri="{9D8B030D-6E8A-4147-A177-3AD203B41FA5}">
                      <a16:colId xmlns:a16="http://schemas.microsoft.com/office/drawing/2014/main" val="219068738"/>
                    </a:ext>
                  </a:extLst>
                </a:gridCol>
                <a:gridCol w="1040390">
                  <a:extLst>
                    <a:ext uri="{9D8B030D-6E8A-4147-A177-3AD203B41FA5}">
                      <a16:colId xmlns:a16="http://schemas.microsoft.com/office/drawing/2014/main" val="2936578585"/>
                    </a:ext>
                  </a:extLst>
                </a:gridCol>
                <a:gridCol w="895763">
                  <a:extLst>
                    <a:ext uri="{9D8B030D-6E8A-4147-A177-3AD203B41FA5}">
                      <a16:colId xmlns:a16="http://schemas.microsoft.com/office/drawing/2014/main" val="2236658365"/>
                    </a:ext>
                  </a:extLst>
                </a:gridCol>
              </a:tblGrid>
              <a:tr h="3478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ΣΤΟΧΟΣ ΠΟΛΙΤΙΚΗΣ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ΕΙΔΙΚΟΣ ΣΤΟΧΟΣ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ΠΕΔΙΟ ΠΑΡΕΜΒΑΣΗΣ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ΠΡΟΓΡΑΜΜΑ "ΜΕΤΑΦΟΡΕΣ" 2021-2027</a:t>
                      </a:r>
                      <a:br>
                        <a:rPr lang="el-GR" sz="1100" dirty="0">
                          <a:effectLst/>
                        </a:rPr>
                      </a:br>
                      <a:r>
                        <a:rPr lang="el-GR" sz="1100" dirty="0">
                          <a:effectLst/>
                        </a:rPr>
                        <a:t>Προτεραιότητα / Δράσεις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ΔΙΑΘΕΣΙΜΟΙ ΠΟΡΟΙ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Εξειδίκευση</a:t>
                      </a:r>
                      <a:br>
                        <a:rPr lang="el-GR" sz="1100">
                          <a:effectLst/>
                        </a:rPr>
                      </a:br>
                      <a:r>
                        <a:rPr lang="el-GR" sz="1100">
                          <a:effectLst/>
                        </a:rPr>
                        <a:t>Συνολική Δημόσια Δαπάνη (ευρώ)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Τίτλος Πρόσκλησης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Δυνητικοί Δικαιούχοι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Προγραμματισμός Προσκλήσεων 2023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01902"/>
                  </a:ext>
                </a:extLst>
              </a:tr>
              <a:tr h="72965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Συνολική Δημόσια Δαπάνη (ευρώ)</a:t>
                      </a:r>
                      <a:endParaRPr lang="el-G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Q1</a:t>
                      </a:r>
                      <a:endParaRPr lang="el-G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Q2</a:t>
                      </a:r>
                      <a:endParaRPr lang="el-G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Q3</a:t>
                      </a:r>
                      <a:endParaRPr lang="el-G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Q4</a:t>
                      </a:r>
                      <a:endParaRPr lang="el-G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dirty="0">
                          <a:solidFill>
                            <a:schemeClr val="bg1"/>
                          </a:solidFill>
                          <a:effectLst/>
                        </a:rPr>
                        <a:t>Λήξη πρόσκλησης</a:t>
                      </a:r>
                      <a:endParaRPr lang="el-G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355664"/>
                  </a:ext>
                </a:extLst>
              </a:tr>
              <a:tr h="151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4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8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7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800">
                          <a:effectLst/>
                        </a:rPr>
                        <a:t>13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extLst>
                  <a:ext uri="{0D108BD9-81ED-4DB2-BD59-A6C34878D82A}">
                    <a16:rowId xmlns:a16="http://schemas.microsoft.com/office/drawing/2014/main" val="2110490931"/>
                  </a:ext>
                </a:extLst>
              </a:tr>
              <a:tr h="347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07: Πολυτροπικές συνδέσεις μεταφορών - ΕΤΠΑ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192.732.570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192.732.570 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4203217953"/>
                  </a:ext>
                </a:extLst>
              </a:tr>
              <a:tr h="347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7.1: Οδικές συνδέσεις με λιμένες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35.200.000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35.200.000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Πολυτροπικές Οδικές συνδέσεις με λιμένες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ΕΓΝΑΤΙΑ ΟΔΟΣ Α.Ε.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35.200.000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1158760230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35.200.000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35.200.000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798205260"/>
                  </a:ext>
                </a:extLst>
              </a:tr>
              <a:tr h="52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96 / 99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7.2: Σιδηροδρομικές συνδέσεις με λιμένες και αεροδρόμια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157.532.570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157.532.570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Πολυτροπικές Σιδηροδρομικές συνδέσεις με λιμένες και αεροδρόμια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ΕΡΓΟΣΕ Α.Ε., ΟΣΕ Α.Ε.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157.532.570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4254002402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83.000.000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83.000.000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1878267598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74.532.570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74.532.570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96753990"/>
                  </a:ext>
                </a:extLst>
              </a:tr>
              <a:tr h="347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08: Συνδεσιμότητα και προσβασιμότητα των νησιών - ΕΤΠΑ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181.000.000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4048508781"/>
                  </a:ext>
                </a:extLst>
              </a:tr>
              <a:tr h="801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dirty="0">
                          <a:effectLst/>
                        </a:rPr>
                        <a:t>3.2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113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8.1: Ανάπτυξη νησιωτικών λιμενικών υποδομών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Ανάπτυξη νησιωτικών λιμενικών υποδομών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ΥΠΥΜΕ/</a:t>
                      </a:r>
                      <a:r>
                        <a:rPr lang="el-GR" sz="1100">
                          <a:effectLst/>
                        </a:rPr>
                        <a:t> </a:t>
                      </a:r>
                      <a:r>
                        <a:rPr lang="el-GR" sz="1000">
                          <a:effectLst/>
                        </a:rPr>
                        <a:t>Διεύθυνση Λιμενικών Υποδομών (Δ20), ΔΗΜΟΤΙΚΑ ΛΙΜΕΝΙΚΑ ΤΑΜΕΙΑ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462601134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91.000.000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570028538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10.000.000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1929719918"/>
                  </a:ext>
                </a:extLst>
              </a:tr>
              <a:tr h="52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46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8.2: Βελτίωση προσβασιμοτητας των νησιών με ανάπτυξη συστήματος θαλασσιων συγκοινωνιων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80.000.000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09369653"/>
                  </a:ext>
                </a:extLst>
              </a:tr>
              <a:tr h="207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50.000.000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720684293"/>
                  </a:ext>
                </a:extLst>
              </a:tr>
              <a:tr h="207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30.000.000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108790273"/>
                  </a:ext>
                </a:extLst>
              </a:tr>
              <a:tr h="347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ΣΠ 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09:  Συστήματα ασφάλειας ναυσιπλοΐας και αεροναυτιλίας - ΤΑΜΕΙΟ ΣΥΝΟΧΗΣ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88.907.042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57.907.042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1720901841"/>
                  </a:ext>
                </a:extLst>
              </a:tr>
              <a:tr h="70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113 / 119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9.1: Συστήματα ναυσιπλοΐας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57.907.042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57.907.042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Συστήματα ναυσιπλοΐας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ΥΝΑΝΠ/ Αρχηγείο Λιμενικού Σώματος, Ινστιτούτο Έρευνας και Τεχνολογίας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57.907.042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807164368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118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9.2: Συστήματα αεροναυτιλίας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462454549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10: Τεχνική Βοήθεια -ΤΑΜΕΙΟ ΣΥΝΟΧΗΣ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19.205.149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15.705.149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242818622"/>
                  </a:ext>
                </a:extLst>
              </a:tr>
              <a:tr h="52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180 / 181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10.1: Επιστημονική και τεχνική υποστήριξη των δικαιούχων του Προγράμματος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15.705.149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15.705.149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Επιστημονική και τεχνική υποστήριξη των δικαιούχων του Προγράμματος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Δικαιούχοι του Προγράμματος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15.705.149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675403504"/>
                  </a:ext>
                </a:extLst>
              </a:tr>
              <a:tr h="52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182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10.2: Επάρκεια και υλικοτεχνική υποστήριξη των δικαιούχων και λοιπών φορέων που σχετίζονται με το Πρόγραμμα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481496673"/>
                  </a:ext>
                </a:extLst>
              </a:tr>
              <a:tr h="703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179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10.3: Πληροφόρηση κοινού, φορέων, κοινωνικών εταίρων, δυνητικών δικαιούχων και διάχυση καλών πρακτικών στο πλαίσιο των αρμοδιοτήτων της Διαχειριστικής Αρχής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3.000.000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767310353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Π 11: Τεχνική Βοήθεια -ΕΤΠΑ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4.355.522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3.013.314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346386196"/>
                  </a:ext>
                </a:extLst>
              </a:tr>
              <a:tr h="347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180 / 181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11.1: Τεχνική και επιστημονική υποστήριξη της Διαχειριστικής Αρχής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1.342.208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314334145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548.468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55319359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793.740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520956667"/>
                  </a:ext>
                </a:extLst>
              </a:tr>
              <a:tr h="347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180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11.2: Υποστήριξη της λειτουργίας της Διαχειριστικής Αρχής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2.013.313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2.013.313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Υποστήριξη της λειτουργίας της Διαχειριστικής Αρχής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ΕΥΔ/ΕΠ ΥΜΕΠΕΡΑΑ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2.013.313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528952838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822.703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822.703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2311836626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1.190.610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1.190.610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1827209713"/>
                  </a:ext>
                </a:extLst>
              </a:tr>
              <a:tr h="347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182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Δράση 11.3: Υποστήριξη λειτουργίας των Επιτελικών Δομών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1.000.001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1.000.001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Υποστήριξη λειτουργίας των Επιτελικών Δομών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Αρμόδιες ΕΔ ΕΣΠΑ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1.000.001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31.12.2029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744607204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Λιγότερο Ανεπτυγμένες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408.632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408.632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208670380"/>
                  </a:ext>
                </a:extLst>
              </a:tr>
              <a:tr h="17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ΕΤΠΑ Περιφέρειες σε Μετάβαση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591.369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591.369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b"/>
                </a:tc>
                <a:extLst>
                  <a:ext uri="{0D108BD9-81ED-4DB2-BD59-A6C34878D82A}">
                    <a16:rowId xmlns:a16="http://schemas.microsoft.com/office/drawing/2014/main" val="322721867"/>
                  </a:ext>
                </a:extLst>
              </a:tr>
              <a:tr h="425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ΣΥΝΟΛΟ ΠΡΟΓΡΑΜΜΑΤΟΣ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2.224.091.286 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1.314.188.013 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 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 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394.727.710 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291.735.294 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352.645.883 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275.079.126 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effectLst/>
                        </a:rPr>
                        <a:t> </a:t>
                      </a:r>
                      <a:endParaRPr lang="el-G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6" marR="65886" marT="0" marB="0" anchor="ctr"/>
                </a:tc>
                <a:extLst>
                  <a:ext uri="{0D108BD9-81ED-4DB2-BD59-A6C34878D82A}">
                    <a16:rowId xmlns:a16="http://schemas.microsoft.com/office/drawing/2014/main" val="816916490"/>
                  </a:ext>
                </a:extLst>
              </a:tr>
            </a:tbl>
          </a:graphicData>
        </a:graphic>
      </p:graphicFrame>
      <p:sp>
        <p:nvSpPr>
          <p:cNvPr id="4" name="object 7">
            <a:extLst>
              <a:ext uri="{FF2B5EF4-FFF2-40B4-BE49-F238E27FC236}">
                <a16:creationId xmlns:a16="http://schemas.microsoft.com/office/drawing/2014/main" id="{A5094302-CD1F-0BB4-9F1E-3A813B98FC1F}"/>
              </a:ext>
            </a:extLst>
          </p:cNvPr>
          <p:cNvSpPr txBox="1">
            <a:spLocks/>
          </p:cNvSpPr>
          <p:nvPr/>
        </p:nvSpPr>
        <p:spPr>
          <a:xfrm>
            <a:off x="1206599" y="333353"/>
            <a:ext cx="21985910" cy="968907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6185" b="1" i="0">
                <a:solidFill>
                  <a:srgbClr val="00BDDE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5403" marR="0" lvl="0" indent="0" algn="ctr" defTabSz="91440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heavy" kern="0" spc="-12" dirty="0">
                <a:uFill>
                  <a:solidFill>
                    <a:srgbClr val="6ABD45"/>
                  </a:solidFill>
                </a:uFill>
              </a:rPr>
              <a:t> ΧΡΟΝΟΔΙΑΓΡΑΜΜΑ ΠΡΟΓΡΑΜΜΑΤΙΣΜΕΝΩΝ ΠΡΟΣΚΛΗΣΕΩΝ </a:t>
            </a:r>
            <a:r>
              <a:rPr lang="el-GR" sz="3200" u="heavy" kern="0" spc="-12" dirty="0">
                <a:uFill>
                  <a:solidFill>
                    <a:srgbClr val="6ABD45"/>
                  </a:solidFill>
                </a:uFill>
              </a:rPr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799436141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1933</Words>
  <Application>Microsoft Office PowerPoint</Application>
  <PresentationFormat>Προσαρμογή</PresentationFormat>
  <Paragraphs>874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Trebuchet MS</vt:lpstr>
      <vt:lpstr>Wingdings</vt:lpstr>
      <vt:lpstr>Προσαρμοσμένη σχεδίαση</vt:lpstr>
      <vt:lpstr>1_Προσαρμοσμένη σχεδίαση</vt:lpstr>
      <vt:lpstr>base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George Doukas</cp:lastModifiedBy>
  <cp:revision>180</cp:revision>
  <cp:lastPrinted>2022-11-15T07:56:16Z</cp:lastPrinted>
  <dcterms:created xsi:type="dcterms:W3CDTF">2022-06-03T15:25:51Z</dcterms:created>
  <dcterms:modified xsi:type="dcterms:W3CDTF">2022-11-23T08:07:28Z</dcterms:modified>
</cp:coreProperties>
</file>