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2" r:id="rId3"/>
    <p:sldId id="273" r:id="rId4"/>
    <p:sldId id="274" r:id="rId5"/>
    <p:sldId id="275" r:id="rId6"/>
    <p:sldId id="276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E1E"/>
    <a:srgbClr val="2A42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8;&#917;&#922;&#913;%20%202021-2027\&#917;&#961;&#969;&#964;&#951;&#956;&#945;&#964;&#959;&#955;&#972;&#947;&#953;&#959;%20&#947;&#953;&#945;%20&#916;&#917;&#920;%20-%20&#928;&#917;&#922;&#913;%202021-2027_results_new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8;&#917;&#922;&#913;%20%202021-2027\&#917;&#961;&#969;&#964;&#951;&#956;&#945;&#964;&#959;&#955;&#972;&#947;&#953;&#959;%20&#947;&#953;&#945;%20&#916;&#917;&#920;%20-%20&#928;&#917;&#922;&#913;%202021-2027_results_new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8;&#917;&#922;&#913;%20%202021-2027\&#917;&#961;&#969;&#964;&#951;&#956;&#945;&#964;&#959;&#955;&#972;&#947;&#953;&#959;%20&#947;&#953;&#945;%20&#916;&#917;&#920;%20-%20&#928;&#917;&#922;&#913;%202021-2027_results_new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8;&#917;&#922;&#913;%20%202021-2027\&#917;&#961;&#969;&#964;&#951;&#956;&#945;&#964;&#959;&#955;&#972;&#947;&#953;&#959;%20&#947;&#953;&#945;%20&#916;&#917;&#920;%20-%20&#928;&#917;&#922;&#913;%202021-2027_results_new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8;&#917;&#922;&#913;%20%202021-2027\&#917;&#961;&#969;&#964;&#951;&#956;&#945;&#964;&#959;&#955;&#972;&#947;&#953;&#959;%20&#947;&#953;&#945;%20&#916;&#917;&#920;%20-%20&#928;&#917;&#922;&#913;%202021-2027_results_new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8;&#917;&#922;&#913;%20%202021-2027\&#917;&#961;&#969;&#964;&#951;&#956;&#945;&#964;&#959;&#955;&#972;&#947;&#953;&#959;%20&#947;&#953;&#945;%20&#916;&#917;&#920;%20-%20&#928;&#917;&#922;&#913;%202021-2027_results_new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8;&#917;&#922;&#913;%20%202021-2027\&#917;&#961;&#969;&#964;&#951;&#956;&#945;&#964;&#959;&#955;&#972;&#947;&#953;&#959;%20&#947;&#953;&#945;%20&#916;&#917;&#920;%20-%20&#928;&#917;&#922;&#913;%202021-2027_results_new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8;&#917;&#922;&#913;%20%202021-2027\&#917;&#961;&#969;&#964;&#951;&#956;&#945;&#964;&#959;&#955;&#972;&#947;&#953;&#959;%20&#947;&#953;&#945;%20&#916;&#917;&#920;%20-%20&#928;&#917;&#922;&#913;%202021-2027_results_new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8;&#917;&#922;&#913;%20%202021-2027\&#917;&#961;&#969;&#964;&#951;&#956;&#945;&#964;&#959;&#955;&#972;&#947;&#953;&#959;%20&#947;&#953;&#945;%20&#916;&#917;&#920;%20-%20&#928;&#917;&#922;&#913;%202021-2027_results_new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8;&#917;&#922;&#913;%20%202021-2027\&#917;&#961;&#969;&#964;&#951;&#956;&#945;&#964;&#959;&#955;&#972;&#947;&#953;&#959;%20&#947;&#953;&#945;%20&#916;&#917;&#920;%20-%20&#928;&#917;&#922;&#913;%202021-2027_results_new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8;&#917;&#922;&#913;%20%202021-2027\&#917;&#961;&#969;&#964;&#951;&#956;&#945;&#964;&#959;&#955;&#972;&#947;&#953;&#959;%20&#947;&#953;&#945;%20&#916;&#917;&#920;%20-%20&#928;&#917;&#922;&#913;%202021-2027_results_new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8;&#917;&#922;&#913;%20%202021-2027\&#917;&#961;&#969;&#964;&#951;&#956;&#945;&#964;&#959;&#955;&#972;&#947;&#953;&#959;%20&#947;&#953;&#945;%20&#916;&#917;&#920;%20-%20&#928;&#917;&#922;&#913;%202021-2027_results_new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8;&#917;&#922;&#913;%20%202021-2027\&#917;&#961;&#969;&#964;&#951;&#956;&#945;&#964;&#959;&#955;&#972;&#947;&#953;&#959;%20&#947;&#953;&#945;%20&#916;&#917;&#920;%20-%20&#928;&#917;&#922;&#913;%202021-2027_results_new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8;&#917;&#922;&#913;%20%202021-2027\&#917;&#961;&#969;&#964;&#951;&#956;&#945;&#964;&#959;&#955;&#972;&#947;&#953;&#959;%20&#947;&#953;&#945;%20&#916;&#917;&#920;%20-%20&#928;&#917;&#922;&#913;%202021-2027_results_new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8;&#917;&#922;&#913;%20%202021-2027\&#917;&#961;&#969;&#964;&#951;&#956;&#945;&#964;&#959;&#955;&#972;&#947;&#953;&#959;%20&#947;&#953;&#945;%20&#916;&#917;&#920;%20-%20&#928;&#917;&#922;&#913;%202021-2027_results_new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600" b="1"/>
              <a:t>Φύλο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7FB-4932-89B0-F4EB74F50E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7FB-4932-89B0-F4EB74F50E2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Φύλλο1!$A$2:$B$2</c:f>
              <c:strCache>
                <c:ptCount val="2"/>
                <c:pt idx="0">
                  <c:v>Άνδρας </c:v>
                </c:pt>
                <c:pt idx="1">
                  <c:v>Γυναίκα </c:v>
                </c:pt>
              </c:strCache>
            </c:strRef>
          </c:cat>
          <c:val>
            <c:numRef>
              <c:f>Φύλλο1!$A$3:$B$3</c:f>
              <c:numCache>
                <c:formatCode>0%</c:formatCode>
                <c:ptCount val="2"/>
                <c:pt idx="0">
                  <c:v>0.46703296703296704</c:v>
                </c:pt>
                <c:pt idx="1">
                  <c:v>0.53021978021978022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FB-4932-89B0-F4EB74F50E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Φύλο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Ηλικία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Φύλλο1!$A$44:$G$44</c:f>
              <c:strCache>
                <c:ptCount val="7"/>
                <c:pt idx="0">
                  <c:v>Ανακύκλωση</c:v>
                </c:pt>
                <c:pt idx="1">
                  <c:v>Ανάπτυξη Ανανεώσιμων Πηγών Ενέργειας </c:v>
                </c:pt>
                <c:pt idx="2">
                  <c:v>Αφαλατώσεις </c:v>
                </c:pt>
                <c:pt idx="3">
                  <c:v>Ηλεκρική Διασύνδεση Νησιών  </c:v>
                </c:pt>
                <c:pt idx="4">
                  <c:v>Κίνηση με Ποδήλατο </c:v>
                </c:pt>
                <c:pt idx="5">
                  <c:v>Πρόγραμμα "ΕΞΟΙΚΟΝΟΜΩ"</c:v>
                </c:pt>
                <c:pt idx="6">
                  <c:v>Υποστήριξη Επιχειρήσεων για Ενεργειακή Απόδοση </c:v>
                </c:pt>
              </c:strCache>
            </c:strRef>
          </c:cat>
          <c:val>
            <c:numRef>
              <c:f>Φύλλο1!$A$45:$G$45</c:f>
              <c:numCache>
                <c:formatCode>0%</c:formatCode>
                <c:ptCount val="7"/>
                <c:pt idx="0">
                  <c:v>0.12912087912087913</c:v>
                </c:pt>
                <c:pt idx="1">
                  <c:v>0.29945054945054944</c:v>
                </c:pt>
                <c:pt idx="2">
                  <c:v>1.6483516483516484E-2</c:v>
                </c:pt>
                <c:pt idx="3">
                  <c:v>7.9670329670329665E-2</c:v>
                </c:pt>
                <c:pt idx="4">
                  <c:v>5.21978021978022E-2</c:v>
                </c:pt>
                <c:pt idx="5">
                  <c:v>0.29395604395604397</c:v>
                </c:pt>
                <c:pt idx="6">
                  <c:v>0.12912087912087913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2D-43FA-A5F7-6AD8F68C1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11746904"/>
        <c:axId val="711748216"/>
      </c:barChart>
      <c:catAx>
        <c:axId val="711746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11748216"/>
        <c:crosses val="autoZero"/>
        <c:auto val="1"/>
        <c:lblAlgn val="ctr"/>
        <c:lblOffset val="100"/>
        <c:noMultiLvlLbl val="0"/>
      </c:catAx>
      <c:valAx>
        <c:axId val="7117482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11746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Φύλο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Ηλικία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Φύλλο1!$A$63:$G$63</c:f>
              <c:strCache>
                <c:ptCount val="7"/>
                <c:pt idx="0">
                  <c:v>E-mail</c:v>
                </c:pt>
                <c:pt idx="1">
                  <c:v>Ενημερωτικά Έντυπα</c:v>
                </c:pt>
                <c:pt idx="2">
                  <c:v>Επίσημες Ιστοσελίδες Υπουργείων - ΕΣΠΑ</c:v>
                </c:pt>
                <c:pt idx="3">
                  <c:v>Μέσα Κοινωνικής Δικτύωσης </c:v>
                </c:pt>
                <c:pt idx="4">
                  <c:v>Ενημερωτικές Ιστοσελίδες </c:v>
                </c:pt>
                <c:pt idx="5">
                  <c:v>Ενηεμρωτικές Εκδηλώσεις </c:v>
                </c:pt>
                <c:pt idx="6">
                  <c:v>ΜΜΕ (τύπος, ραδιόφωνο, τηλεόραση)</c:v>
                </c:pt>
              </c:strCache>
            </c:strRef>
          </c:cat>
          <c:val>
            <c:numRef>
              <c:f>Φύλλο1!$A$64:$G$64</c:f>
              <c:numCache>
                <c:formatCode>0%</c:formatCode>
                <c:ptCount val="7"/>
                <c:pt idx="0">
                  <c:v>2.7472527472527472E-2</c:v>
                </c:pt>
                <c:pt idx="1">
                  <c:v>2.197802197802198E-2</c:v>
                </c:pt>
                <c:pt idx="2">
                  <c:v>7.6923076923076927E-2</c:v>
                </c:pt>
                <c:pt idx="3">
                  <c:v>0.24175824175824176</c:v>
                </c:pt>
                <c:pt idx="4">
                  <c:v>0.39010989010989011</c:v>
                </c:pt>
                <c:pt idx="5">
                  <c:v>6.5934065934065936E-2</c:v>
                </c:pt>
                <c:pt idx="6">
                  <c:v>0.16208791208791209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CC-47DB-B914-CDD6C35018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1391936"/>
        <c:axId val="711193272"/>
      </c:barChart>
      <c:catAx>
        <c:axId val="551391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11193272"/>
        <c:crosses val="autoZero"/>
        <c:auto val="1"/>
        <c:lblAlgn val="ctr"/>
        <c:lblOffset val="100"/>
        <c:noMultiLvlLbl val="0"/>
      </c:catAx>
      <c:valAx>
        <c:axId val="7111932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51391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600" b="1" dirty="0"/>
              <a:t>Ηλικία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0D7-4912-862B-AB8C0F769B4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0D7-4912-862B-AB8C0F769B4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0D7-4912-862B-AB8C0F769B4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0D7-4912-862B-AB8C0F769B4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0D7-4912-862B-AB8C0F769B4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0D7-4912-862B-AB8C0F769B4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Φύλλο1!$G$2:$L$2</c:f>
              <c:strCache>
                <c:ptCount val="6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Άνω των 65</c:v>
                </c:pt>
              </c:strCache>
            </c:strRef>
          </c:cat>
          <c:val>
            <c:numRef>
              <c:f>Φύλλο1!$G$3:$L$3</c:f>
              <c:numCache>
                <c:formatCode>0%</c:formatCode>
                <c:ptCount val="6"/>
                <c:pt idx="0">
                  <c:v>0.1043956043956044</c:v>
                </c:pt>
                <c:pt idx="1">
                  <c:v>0.21703296703296704</c:v>
                </c:pt>
                <c:pt idx="2">
                  <c:v>0.21703296703296704</c:v>
                </c:pt>
                <c:pt idx="3">
                  <c:v>0.26648351648351648</c:v>
                </c:pt>
                <c:pt idx="4">
                  <c:v>0.14010989010989011</c:v>
                </c:pt>
                <c:pt idx="5">
                  <c:v>3.5714285714285712E-2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0D7-4912-862B-AB8C0F769B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600" b="1"/>
              <a:t>Ιδιότητα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Φύλλο1!$N$2:$S$2</c:f>
              <c:strCache>
                <c:ptCount val="6"/>
                <c:pt idx="0">
                  <c:v>Άνεργος </c:v>
                </c:pt>
                <c:pt idx="1">
                  <c:v>Ελεύθερος Επαγγελματίας </c:v>
                </c:pt>
                <c:pt idx="2">
                  <c:v>Εργαζόμενος στον Δημόσιο Τομέα </c:v>
                </c:pt>
                <c:pt idx="3">
                  <c:v>Εργαζόμενος στον Ιδιωτικό  Τομέα </c:v>
                </c:pt>
                <c:pt idx="4">
                  <c:v>Φοιτητής </c:v>
                </c:pt>
                <c:pt idx="5">
                  <c:v>Συνταξιούχος </c:v>
                </c:pt>
              </c:strCache>
            </c:strRef>
          </c:cat>
          <c:val>
            <c:numRef>
              <c:f>Φύλλο1!$N$3:$S$3</c:f>
              <c:numCache>
                <c:formatCode>0%</c:formatCode>
                <c:ptCount val="6"/>
                <c:pt idx="0">
                  <c:v>6.3186813186813184E-2</c:v>
                </c:pt>
                <c:pt idx="1">
                  <c:v>0.19230769230769232</c:v>
                </c:pt>
                <c:pt idx="2">
                  <c:v>0.35439560439560441</c:v>
                </c:pt>
                <c:pt idx="3">
                  <c:v>0.26098901098901101</c:v>
                </c:pt>
                <c:pt idx="4">
                  <c:v>9.0659340659340656E-2</c:v>
                </c:pt>
                <c:pt idx="5">
                  <c:v>3.8461538461538464E-2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63-4CCC-A91A-EB3D860057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03761792"/>
        <c:axId val="613594384"/>
      </c:barChart>
      <c:catAx>
        <c:axId val="603761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613594384"/>
        <c:crosses val="autoZero"/>
        <c:auto val="1"/>
        <c:lblAlgn val="ctr"/>
        <c:lblOffset val="100"/>
        <c:noMultiLvlLbl val="0"/>
      </c:catAx>
      <c:valAx>
        <c:axId val="613594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603761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Φύλο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Ηλικία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431-4C70-81C8-59BB9BB3E3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431-4C70-81C8-59BB9BB3E31F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31-4C70-81C8-59BB9BB3E31F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31-4C70-81C8-59BB9BB3E3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Φύλλο1!$A$23:$B$23</c:f>
              <c:strCache>
                <c:ptCount val="2"/>
                <c:pt idx="0">
                  <c:v>Ναι </c:v>
                </c:pt>
                <c:pt idx="1">
                  <c:v>Όχι</c:v>
                </c:pt>
              </c:strCache>
            </c:strRef>
          </c:cat>
          <c:val>
            <c:numRef>
              <c:f>Φύλλο1!$A$24:$B$24</c:f>
              <c:numCache>
                <c:formatCode>0%</c:formatCode>
                <c:ptCount val="2"/>
                <c:pt idx="0">
                  <c:v>0.88461538461538458</c:v>
                </c:pt>
                <c:pt idx="1">
                  <c:v>0.11538461538461539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31-4C70-81C8-59BB9BB3E3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Φύλο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Ηλικία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Φύλλο1!$G$23:$M$23</c:f>
              <c:strCache>
                <c:ptCount val="7"/>
                <c:pt idx="0">
                  <c:v>Αντιπλημμυρικά Έργα</c:v>
                </c:pt>
                <c:pt idx="1">
                  <c:v>Έργα Αστικής Αναζωογόνησης </c:v>
                </c:pt>
                <c:pt idx="2">
                  <c:v>Ενεργειακά Έργα </c:v>
                </c:pt>
                <c:pt idx="3">
                  <c:v>Έργα Αστικής Κινητικότητας </c:v>
                </c:pt>
                <c:pt idx="4">
                  <c:v>Έργα Διαχείρισης Αστικών Λυμάτων και Πόσιμου Νερού  </c:v>
                </c:pt>
                <c:pt idx="5">
                  <c:v>Έργα Διαχείρισης Στερεών Αποβλήτων και Κυκλικής Οικονομίας </c:v>
                </c:pt>
                <c:pt idx="6">
                  <c:v>Έργα Προστασίας της Βιοποικιλότητας </c:v>
                </c:pt>
              </c:strCache>
            </c:strRef>
          </c:cat>
          <c:val>
            <c:numRef>
              <c:f>Φύλλο1!$G$24:$M$24</c:f>
              <c:numCache>
                <c:formatCode>0%</c:formatCode>
                <c:ptCount val="7"/>
                <c:pt idx="0">
                  <c:v>0.15934065934065933</c:v>
                </c:pt>
                <c:pt idx="1">
                  <c:v>9.3406593406593408E-2</c:v>
                </c:pt>
                <c:pt idx="2">
                  <c:v>0.39010989010989011</c:v>
                </c:pt>
                <c:pt idx="3">
                  <c:v>5.4945054945054944E-2</c:v>
                </c:pt>
                <c:pt idx="4">
                  <c:v>6.3186813186813184E-2</c:v>
                </c:pt>
                <c:pt idx="5">
                  <c:v>0.15659340659340659</c:v>
                </c:pt>
                <c:pt idx="6">
                  <c:v>7.4175824175824176E-2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76-44F8-970A-EC842A0C30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7794080"/>
        <c:axId val="417791456"/>
      </c:barChart>
      <c:catAx>
        <c:axId val="417794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17791456"/>
        <c:crosses val="autoZero"/>
        <c:auto val="1"/>
        <c:lblAlgn val="ctr"/>
        <c:lblOffset val="100"/>
        <c:noMultiLvlLbl val="0"/>
      </c:catAx>
      <c:valAx>
        <c:axId val="417791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1779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CFFDB2-07A5-4A22-A8A1-936092C7F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3E1FA7F-B256-4437-B2C8-3934A3E4D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63D5208-7357-4E58-8183-D0CD69835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7D723DF-8A44-4D02-86F4-8FA40888F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4F2A37C-674D-4B1B-8291-C72FD8464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9967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64A4B5-641F-479C-941C-2CFFD5EA9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BCC28F9-3055-4BCF-AE57-DAC7C837A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4CD1A8A-8B10-4FD5-B0FF-A1AE7AC89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BA7F6A4-B7DE-4D36-89A9-E569C050B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D2F24A8-5446-4E7D-ADCE-E87A4399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179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71D3D1F-486E-4CEC-9BB2-B000E3D9E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27EACED-09EC-48C7-B691-3A8EA48D4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90F87D0-148E-41D0-A5C9-632BD0348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10D5989-4B59-4256-9D46-709471E88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D61B10-E71E-4D9F-9EC7-7E61C813A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704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AE7D5D-7F72-43F0-9A3B-BDD04A392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2A95C9-E84D-400A-84FB-9C910CC9E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561DDC4-7C70-4EA0-995D-FC66DFC3F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261D693-ED78-415A-992F-390AEA53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A98D75D-2AF7-4E57-9E62-2D257BAC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7225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087638-A31E-4D9B-A893-497C477CC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7A8CBBF-72B7-40B1-8413-E385D2692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23283C1-5964-4C76-A158-E38B400DD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15907CE-FF83-4374-B5CB-87BB335DB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8F336EB-656D-474B-B9DA-237046773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977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874ECB-6439-4A84-B9A5-74A1EB1BC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DCCDEB-E673-44AA-BB17-A38995C784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5F61E18-F6F0-4CD7-A57D-026A80D50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F1EB52B-4535-4860-9EB9-F5A028762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F4D5C97-1C74-4A64-A136-4E11C17BE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C52FF31-C732-4C69-8A19-49DDF0431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351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92481B-1FFF-4178-A5AF-0CE2F3F5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3E21836-2C3A-41DD-AF0D-189EBC0B4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9440A0B-0262-48B5-B1F3-D120A166A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709F8FE-1D1F-4242-9E0D-FBEF270CB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E4854D9-1C99-4A88-9ED3-A4FB79DEB0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8DB1A35-5B57-4EE8-9C5C-EFBB73AA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A6284D9-1A81-476F-9047-D6DCA812C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650396A-EF89-467A-B629-2E301875D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047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08C170-521B-4556-8D8F-31A7A8C5F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7FB3944C-2845-4A73-95C9-1ACBFD5ED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21493B56-B773-430D-9966-FDD8DD256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ABC7CCC-6D3C-4F9D-BE14-8F55448B8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595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520BA7E-970C-49EE-B1F4-92624D325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A68376D-401F-489A-88DB-7B820059A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2260569-0202-487D-B91C-90E809D55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58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B28CD4-F065-4F12-A3E5-8D810943D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D2501F-DD45-48D6-B4FE-3EEEDB5B6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BF091DE-16A3-4D91-9D0F-F1B75E625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D8C68AE-1B39-4D62-B31A-6BCAEAEB3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853F9F9-6B7F-44AF-B15F-0EA6468CE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38C6D7F-B323-4F90-B891-A119A0CC5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448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6392E2-6721-4609-A1F9-9100F6BC2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E1944AE-728F-428D-B82B-D3191208DE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F26F033-7969-4A2C-80A5-0CAF798AF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F46A76D-4894-456B-A7D8-51D42D4A6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AF57E03-7E04-4DB4-92D1-CF9FAFDB9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726AEB8-F927-4C22-986E-13C774E5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355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40DA495-F02B-4BBF-B258-116792FC3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69191DF-C5F0-46F2-8D25-77024FDA4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D9B35FA-E913-4BE8-A371-7A22D4E469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52B67EE-CB7E-4D6A-B66B-DE717AAC7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435B5BF-73A2-4BA0-9928-6423964A87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02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4E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4" name="Freeform: Shape 81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194" name="Picture 2" descr="Εικόνα που περιέχει στατικός&#10;&#10;Περιγραφή που δημιουργήθηκε αυτόματα">
            <a:extLst>
              <a:ext uri="{FF2B5EF4-FFF2-40B4-BE49-F238E27FC236}">
                <a16:creationId xmlns:a16="http://schemas.microsoft.com/office/drawing/2014/main" id="{3134DB63-FE58-4D5C-A3C7-DCA1D7BF66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6" r="24316" b="1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Τίτλος 1">
            <a:extLst>
              <a:ext uri="{FF2B5EF4-FFF2-40B4-BE49-F238E27FC236}">
                <a16:creationId xmlns:a16="http://schemas.microsoft.com/office/drawing/2014/main" id="{262AECBD-E26B-0254-1731-32A7BC6F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593274" cy="288911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Ερωτημ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ατολόγιο</a:t>
            </a:r>
            <a:b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l-G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Πρόγραμμα</a:t>
            </a:r>
            <a:b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ΠΕΚΑ</a:t>
            </a:r>
            <a:r>
              <a:rPr lang="el-G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2021-2027</a:t>
            </a:r>
            <a:b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l-G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3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ΔΕΘ </a:t>
            </a:r>
            <a:b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</a:t>
            </a:r>
            <a:r>
              <a:rPr lang="el-GR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πτεμβρίου 202</a:t>
            </a:r>
            <a:r>
              <a:rPr lang="el-GR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8" name="Θέση περιεχομένου 2">
            <a:extLst>
              <a:ext uri="{FF2B5EF4-FFF2-40B4-BE49-F238E27FC236}">
                <a16:creationId xmlns:a16="http://schemas.microsoft.com/office/drawing/2014/main" id="{D48E1029-5FDC-8BCD-D5F6-03DC577DB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4614" y="5275149"/>
            <a:ext cx="4087305" cy="4794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sz="2000" dirty="0"/>
              <a:t>Σύνοψη αποτελεσμάτων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507637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Τίτλος 1">
            <a:extLst>
              <a:ext uri="{FF2B5EF4-FFF2-40B4-BE49-F238E27FC236}">
                <a16:creationId xmlns:a16="http://schemas.microsoft.com/office/drawing/2014/main" id="{5C7710EE-8F5F-430C-8AAE-D7AC1E42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11123319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z="2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Γενικά στοιχεία:</a:t>
            </a:r>
            <a:endParaRPr lang="en-US" sz="29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Γράφημα 4">
            <a:extLst>
              <a:ext uri="{FF2B5EF4-FFF2-40B4-BE49-F238E27FC236}">
                <a16:creationId xmlns:a16="http://schemas.microsoft.com/office/drawing/2014/main" id="{E1F1FA47-3AEE-0930-9A70-3A28111F59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2146945"/>
              </p:ext>
            </p:extLst>
          </p:nvPr>
        </p:nvGraphicFramePr>
        <p:xfrm>
          <a:off x="108956" y="2743448"/>
          <a:ext cx="3012968" cy="2999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Γράφημα 5">
            <a:extLst>
              <a:ext uri="{FF2B5EF4-FFF2-40B4-BE49-F238E27FC236}">
                <a16:creationId xmlns:a16="http://schemas.microsoft.com/office/drawing/2014/main" id="{102F4A85-2817-A28D-3547-1EDF14EA2C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5191032"/>
              </p:ext>
            </p:extLst>
          </p:nvPr>
        </p:nvGraphicFramePr>
        <p:xfrm>
          <a:off x="2657856" y="2743448"/>
          <a:ext cx="4353515" cy="2999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E483787-BD09-1AAC-E9C6-2CACC6D9186E}"/>
              </a:ext>
            </a:extLst>
          </p:cNvPr>
          <p:cNvSpPr txBox="1"/>
          <p:nvPr/>
        </p:nvSpPr>
        <p:spPr>
          <a:xfrm>
            <a:off x="420043" y="1780032"/>
            <a:ext cx="44445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364 απαντήσεις </a:t>
            </a:r>
          </a:p>
        </p:txBody>
      </p:sp>
      <p:graphicFrame>
        <p:nvGraphicFramePr>
          <p:cNvPr id="2" name="Γράφημα 1">
            <a:extLst>
              <a:ext uri="{FF2B5EF4-FFF2-40B4-BE49-F238E27FC236}">
                <a16:creationId xmlns:a16="http://schemas.microsoft.com/office/drawing/2014/main" id="{9F56F9FB-2EF0-46D1-2F5D-E15FAE28F5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2098972"/>
              </p:ext>
            </p:extLst>
          </p:nvPr>
        </p:nvGraphicFramePr>
        <p:xfrm>
          <a:off x="6424028" y="2741802"/>
          <a:ext cx="5292100" cy="2951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8848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Τίτλος 1">
            <a:extLst>
              <a:ext uri="{FF2B5EF4-FFF2-40B4-BE49-F238E27FC236}">
                <a16:creationId xmlns:a16="http://schemas.microsoft.com/office/drawing/2014/main" id="{5C7710EE-8F5F-430C-8AAE-D7AC1E42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64" y="248038"/>
            <a:ext cx="11789663" cy="11592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z="2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1. Γνωρίζετε ότι η Ευρωπαϊκή Ένωση χρηματοδοτεί έργα για την προστασία του Περιβάλλοντος &amp; την προσαρμογή στην Κλιματική Αλλαγή από το </a:t>
            </a:r>
            <a:r>
              <a:rPr lang="el-GR" sz="29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ΕΣΠΑ</a:t>
            </a:r>
            <a:r>
              <a:rPr lang="el-GR" sz="2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2021-2027; </a:t>
            </a:r>
            <a:endParaRPr lang="en-US" sz="29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Γράφημα 4">
            <a:extLst>
              <a:ext uri="{FF2B5EF4-FFF2-40B4-BE49-F238E27FC236}">
                <a16:creationId xmlns:a16="http://schemas.microsoft.com/office/drawing/2014/main" id="{E1F1FA47-3AEE-0930-9A70-3A28111F59CD}"/>
              </a:ext>
            </a:extLst>
          </p:cNvPr>
          <p:cNvGraphicFramePr>
            <a:graphicFrameLocks/>
          </p:cNvGraphicFramePr>
          <p:nvPr/>
        </p:nvGraphicFramePr>
        <p:xfrm>
          <a:off x="420043" y="2743448"/>
          <a:ext cx="3012968" cy="2999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Γράφημα 5">
            <a:extLst>
              <a:ext uri="{FF2B5EF4-FFF2-40B4-BE49-F238E27FC236}">
                <a16:creationId xmlns:a16="http://schemas.microsoft.com/office/drawing/2014/main" id="{102F4A85-2817-A28D-3547-1EDF14EA2CEA}"/>
              </a:ext>
            </a:extLst>
          </p:cNvPr>
          <p:cNvGraphicFramePr>
            <a:graphicFrameLocks/>
          </p:cNvGraphicFramePr>
          <p:nvPr/>
        </p:nvGraphicFramePr>
        <p:xfrm>
          <a:off x="3267456" y="2743448"/>
          <a:ext cx="3743916" cy="2999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Γράφημα 1">
            <a:extLst>
              <a:ext uri="{FF2B5EF4-FFF2-40B4-BE49-F238E27FC236}">
                <a16:creationId xmlns:a16="http://schemas.microsoft.com/office/drawing/2014/main" id="{C8959F4B-E3DB-E70A-65E1-A81E5AE986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5606954"/>
              </p:ext>
            </p:extLst>
          </p:nvPr>
        </p:nvGraphicFramePr>
        <p:xfrm>
          <a:off x="1597152" y="2072640"/>
          <a:ext cx="7876032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917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Τίτλος 1">
            <a:extLst>
              <a:ext uri="{FF2B5EF4-FFF2-40B4-BE49-F238E27FC236}">
                <a16:creationId xmlns:a16="http://schemas.microsoft.com/office/drawing/2014/main" id="{5C7710EE-8F5F-430C-8AAE-D7AC1E42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42" y="89799"/>
            <a:ext cx="11795762" cy="132189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z="2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2. Το πρόγραμμα «Περιβάλλον &amp; Κλιματική Αλλαγή»  εγκρίθηκε τον Αύγουστο 2022. Ποια είναι η πιο σημαντική κατηγορία έργων στην οποία πιστεύετε ότι θα πρέπει να δοθεί έμφαση στο Πρόγραμμα Περιβάλλον &amp; Κλιματική Αλλαγή;</a:t>
            </a:r>
            <a:endParaRPr lang="en-US" sz="29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Γράφημα 4">
            <a:extLst>
              <a:ext uri="{FF2B5EF4-FFF2-40B4-BE49-F238E27FC236}">
                <a16:creationId xmlns:a16="http://schemas.microsoft.com/office/drawing/2014/main" id="{E1F1FA47-3AEE-0930-9A70-3A28111F59CD}"/>
              </a:ext>
            </a:extLst>
          </p:cNvPr>
          <p:cNvGraphicFramePr>
            <a:graphicFrameLocks/>
          </p:cNvGraphicFramePr>
          <p:nvPr/>
        </p:nvGraphicFramePr>
        <p:xfrm>
          <a:off x="420043" y="2743448"/>
          <a:ext cx="3012968" cy="2999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Γράφημα 5">
            <a:extLst>
              <a:ext uri="{FF2B5EF4-FFF2-40B4-BE49-F238E27FC236}">
                <a16:creationId xmlns:a16="http://schemas.microsoft.com/office/drawing/2014/main" id="{102F4A85-2817-A28D-3547-1EDF14EA2CEA}"/>
              </a:ext>
            </a:extLst>
          </p:cNvPr>
          <p:cNvGraphicFramePr>
            <a:graphicFrameLocks/>
          </p:cNvGraphicFramePr>
          <p:nvPr/>
        </p:nvGraphicFramePr>
        <p:xfrm>
          <a:off x="3267456" y="2743448"/>
          <a:ext cx="3743916" cy="2999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Γράφημα 2">
            <a:extLst>
              <a:ext uri="{FF2B5EF4-FFF2-40B4-BE49-F238E27FC236}">
                <a16:creationId xmlns:a16="http://schemas.microsoft.com/office/drawing/2014/main" id="{7D57A606-C031-2ABC-D5F5-20A58211C9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4354961"/>
              </p:ext>
            </p:extLst>
          </p:nvPr>
        </p:nvGraphicFramePr>
        <p:xfrm>
          <a:off x="237742" y="2084832"/>
          <a:ext cx="11710417" cy="436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7454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Τίτλος 1">
            <a:extLst>
              <a:ext uri="{FF2B5EF4-FFF2-40B4-BE49-F238E27FC236}">
                <a16:creationId xmlns:a16="http://schemas.microsoft.com/office/drawing/2014/main" id="{5C7710EE-8F5F-430C-8AAE-D7AC1E42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42" y="89799"/>
            <a:ext cx="11795762" cy="132189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z="2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3. Ποια δράση θεωρείτε ότι είναι περισσότερο σημαντική για τον πολίτη </a:t>
            </a:r>
            <a:endParaRPr lang="en-US" sz="29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Γράφημα 4">
            <a:extLst>
              <a:ext uri="{FF2B5EF4-FFF2-40B4-BE49-F238E27FC236}">
                <a16:creationId xmlns:a16="http://schemas.microsoft.com/office/drawing/2014/main" id="{E1F1FA47-3AEE-0930-9A70-3A28111F59CD}"/>
              </a:ext>
            </a:extLst>
          </p:cNvPr>
          <p:cNvGraphicFramePr>
            <a:graphicFrameLocks/>
          </p:cNvGraphicFramePr>
          <p:nvPr/>
        </p:nvGraphicFramePr>
        <p:xfrm>
          <a:off x="420043" y="2743448"/>
          <a:ext cx="3012968" cy="2999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Γράφημα 5">
            <a:extLst>
              <a:ext uri="{FF2B5EF4-FFF2-40B4-BE49-F238E27FC236}">
                <a16:creationId xmlns:a16="http://schemas.microsoft.com/office/drawing/2014/main" id="{102F4A85-2817-A28D-3547-1EDF14EA2CEA}"/>
              </a:ext>
            </a:extLst>
          </p:cNvPr>
          <p:cNvGraphicFramePr>
            <a:graphicFrameLocks/>
          </p:cNvGraphicFramePr>
          <p:nvPr/>
        </p:nvGraphicFramePr>
        <p:xfrm>
          <a:off x="3267456" y="2743448"/>
          <a:ext cx="3743916" cy="2999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Γράφημα 1">
            <a:extLst>
              <a:ext uri="{FF2B5EF4-FFF2-40B4-BE49-F238E27FC236}">
                <a16:creationId xmlns:a16="http://schemas.microsoft.com/office/drawing/2014/main" id="{4CAA3E21-4559-F872-1EFE-9458C16C3D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6787197"/>
              </p:ext>
            </p:extLst>
          </p:nvPr>
        </p:nvGraphicFramePr>
        <p:xfrm>
          <a:off x="420043" y="1901952"/>
          <a:ext cx="11351914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80339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Τίτλος 1">
            <a:extLst>
              <a:ext uri="{FF2B5EF4-FFF2-40B4-BE49-F238E27FC236}">
                <a16:creationId xmlns:a16="http://schemas.microsoft.com/office/drawing/2014/main" id="{5C7710EE-8F5F-430C-8AAE-D7AC1E42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42" y="89799"/>
            <a:ext cx="11795762" cy="132189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z="2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4. Πώς θα θέλατε να ενημερώνεστε για τα έργα και τις δράσεις του </a:t>
            </a:r>
            <a:r>
              <a:rPr lang="el-GR" sz="29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ΕΣΠΑ</a:t>
            </a:r>
            <a:r>
              <a:rPr lang="el-GR" sz="2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;</a:t>
            </a:r>
            <a:endParaRPr lang="en-US" sz="29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Γράφημα 4">
            <a:extLst>
              <a:ext uri="{FF2B5EF4-FFF2-40B4-BE49-F238E27FC236}">
                <a16:creationId xmlns:a16="http://schemas.microsoft.com/office/drawing/2014/main" id="{E1F1FA47-3AEE-0930-9A70-3A28111F59CD}"/>
              </a:ext>
            </a:extLst>
          </p:cNvPr>
          <p:cNvGraphicFramePr>
            <a:graphicFrameLocks/>
          </p:cNvGraphicFramePr>
          <p:nvPr/>
        </p:nvGraphicFramePr>
        <p:xfrm>
          <a:off x="420043" y="2743448"/>
          <a:ext cx="3012968" cy="2999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Γράφημα 5">
            <a:extLst>
              <a:ext uri="{FF2B5EF4-FFF2-40B4-BE49-F238E27FC236}">
                <a16:creationId xmlns:a16="http://schemas.microsoft.com/office/drawing/2014/main" id="{102F4A85-2817-A28D-3547-1EDF14EA2CEA}"/>
              </a:ext>
            </a:extLst>
          </p:cNvPr>
          <p:cNvGraphicFramePr>
            <a:graphicFrameLocks/>
          </p:cNvGraphicFramePr>
          <p:nvPr/>
        </p:nvGraphicFramePr>
        <p:xfrm>
          <a:off x="3267456" y="2743448"/>
          <a:ext cx="3743916" cy="2999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Γράφημα 2">
            <a:extLst>
              <a:ext uri="{FF2B5EF4-FFF2-40B4-BE49-F238E27FC236}">
                <a16:creationId xmlns:a16="http://schemas.microsoft.com/office/drawing/2014/main" id="{8D3B80FF-782B-65C2-EF6B-3992B4085F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3709266"/>
              </p:ext>
            </p:extLst>
          </p:nvPr>
        </p:nvGraphicFramePr>
        <p:xfrm>
          <a:off x="420043" y="2057400"/>
          <a:ext cx="11442773" cy="4465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9621385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</TotalTime>
  <Words>134</Words>
  <Application>Microsoft Office PowerPoint</Application>
  <PresentationFormat>Ευρεία οθόνη</PresentationFormat>
  <Paragraphs>21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Ερωτηματολόγιο   Πρόγραμμα ΠΕΚΑ 2021-2027  86η ΔΕΘ  (10-18 Σεπτεμβρίου 2022)</vt:lpstr>
      <vt:lpstr>Γενικά στοιχεία:</vt:lpstr>
      <vt:lpstr>1. Γνωρίζετε ότι η Ευρωπαϊκή Ένωση χρηματοδοτεί έργα για την προστασία του Περιβάλλοντος &amp; την προσαρμογή στην Κλιματική Αλλαγή από το ΕΣΠΑ 2021-2027; </vt:lpstr>
      <vt:lpstr>2. Το πρόγραμμα «Περιβάλλον &amp; Κλιματική Αλλαγή»  εγκρίθηκε τον Αύγουστο 2022. Ποια είναι η πιο σημαντική κατηγορία έργων στην οποία πιστεύετε ότι θα πρέπει να δοθεί έμφαση στο Πρόγραμμα Περιβάλλον &amp; Κλιματική Αλλαγή;</vt:lpstr>
      <vt:lpstr>3. Ποια δράση θεωρείτε ότι είναι περισσότερο σημαντική για τον πολίτη </vt:lpstr>
      <vt:lpstr>4. Πώς θα θέλατε να ενημερώνεστε για τα έργα και τις δράσεις του ΕΣΠΑ;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ΡΕΝΤΖΕΠΕΡΗ ΒΑΣΙΛΙΚΗ</dc:creator>
  <cp:lastModifiedBy>ΡΕΝΤΖΕΠΕΡΗ ΒΑΣΙΛΙΚΗ</cp:lastModifiedBy>
  <cp:revision>32</cp:revision>
  <dcterms:created xsi:type="dcterms:W3CDTF">2021-09-20T07:35:14Z</dcterms:created>
  <dcterms:modified xsi:type="dcterms:W3CDTF">2022-09-27T11:26:42Z</dcterms:modified>
</cp:coreProperties>
</file>