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10_2909611B.xml" ContentType="application/vnd.ms-powerpoint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omments/modernComment_109_909C5EF4.xml" ContentType="application/vnd.ms-powerpoint.comment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omments/modernComment_10B_5527AC19.xml" ContentType="application/vnd.ms-powerpoint.comment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2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7D1788C-E827-0C0C-EA15-60F60277DF2C}" name="ΕΥΔ/ΕΠ-ΥΜΕΠΕΡΑΑ" initials="ΧΔ" userId="ΕΥΔ/ΕΠ-ΥΜΕΠΕΡΑΑ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4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4;&#917;&#932;&#913;&#934;&#927;&#929;&#917;&#931;%202021-2027\&#917;&#961;&#969;&#964;&#951;&#956;&#945;&#964;&#959;&#955;&#972;&#947;&#953;&#959;%20&#947;&#953;&#945;%20&#916;&#917;&#920;%20-%20&#924;&#917;&#932;&#913;&#934;&#927;&#929;&#917;&#931;%202021-2027_results_new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4;&#917;&#932;&#913;&#934;&#927;&#929;&#917;&#931;%202021-2027\&#917;&#961;&#969;&#964;&#951;&#956;&#945;&#964;&#959;&#955;&#972;&#947;&#953;&#959;%20&#947;&#953;&#945;%20&#916;&#917;&#920;%20-%20&#924;&#917;&#932;&#913;&#934;&#927;&#929;&#917;&#931;%202021-2027_results_new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4;&#917;&#932;&#913;&#934;&#927;&#929;&#917;&#931;%202021-2027\&#917;&#961;&#969;&#964;&#951;&#956;&#945;&#964;&#959;&#955;&#972;&#947;&#953;&#959;%20&#947;&#953;&#945;%20&#916;&#917;&#920;%20-%20&#924;&#917;&#932;&#913;&#934;&#927;&#929;&#917;&#931;%202021-2027_results_new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4;&#917;&#932;&#913;&#934;&#927;&#929;&#917;&#931;%202021-2027\&#917;&#961;&#969;&#964;&#951;&#956;&#945;&#964;&#959;&#955;&#972;&#947;&#953;&#959;%20&#947;&#953;&#945;%20&#916;&#917;&#920;%20-%20&#924;&#917;&#932;&#913;&#934;&#927;&#929;&#917;&#931;%202021-2027_results_new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4;&#917;&#932;&#913;&#934;&#927;&#929;&#917;&#931;%202021-2027\&#917;&#961;&#969;&#964;&#951;&#956;&#945;&#964;&#959;&#955;&#972;&#947;&#953;&#959;%20&#947;&#953;&#945;%20&#916;&#917;&#920;%20-%20&#924;&#917;&#932;&#913;&#934;&#927;&#929;&#917;&#931;%202021-2027_results_new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4;&#917;&#932;&#913;&#934;&#927;&#929;&#917;&#931;%202021-2027\&#917;&#961;&#969;&#964;&#951;&#956;&#945;&#964;&#959;&#955;&#972;&#947;&#953;&#959;%20&#947;&#953;&#945;%20&#916;&#917;&#920;%20-%20&#924;&#917;&#932;&#913;&#934;&#927;&#929;&#917;&#931;%202021-2027_results_new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4;&#917;&#932;&#913;&#934;&#927;&#929;&#917;&#931;%202021-2027\&#917;&#961;&#969;&#964;&#951;&#956;&#945;&#964;&#959;&#955;&#972;&#947;&#953;&#959;%20&#947;&#953;&#945;%20&#916;&#917;&#920;%20-%20&#924;&#917;&#932;&#913;&#934;&#927;&#929;&#917;&#931;%202021-2027_results_new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4;&#917;&#932;&#913;&#934;&#927;&#929;&#917;&#931;%202021-2027\&#917;&#961;&#969;&#964;&#951;&#956;&#945;&#964;&#959;&#955;&#972;&#947;&#953;&#959;%20&#947;&#953;&#945;%20&#916;&#917;&#920;%20-%20&#924;&#917;&#932;&#913;&#934;&#927;&#929;&#917;&#931;%202021-2027_results_new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4;&#917;&#932;&#913;&#934;&#927;&#929;&#917;&#931;%202021-2027\&#917;&#961;&#969;&#964;&#951;&#956;&#945;&#964;&#959;&#955;&#972;&#947;&#953;&#959;%20&#947;&#953;&#945;%20&#916;&#917;&#920;%20-%20&#924;&#917;&#932;&#913;&#934;&#927;&#929;&#917;&#931;%202021-2027_results_new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thrileonsrv01\&#913;&#961;&#967;&#949;&#943;&#945;%20&#933;&#924;&#917;&#928;&#917;&#929;&#913;&#913;\&#928;.&#928;%2014-20\&#917;2%20&#917;&#928;-&#933;&#924;&#917;&#928;&#917;&#929;&#913;&#913;\&#917;2.11%20&#916;&#919;&#924;&#927;&#931;&#921;&#927;&#932;&#919;&#932;&#913;\&#917;2.11.06%20&#917;&#934;&#913;&#929;&#924;.%20&#917;&#928;&#921;&#922;.%20&#931;&#935;&#917;&#916;&#921;&#927;&#933;\2022_&#916;&#917;&#920;\03_&#917;&#961;&#969;&#964;&#951;&#956;&#945;&#964;&#959;&#955;&#972;&#947;&#953;&#959;\&#924;&#917;&#932;&#913;&#934;&#927;&#929;&#917;&#931;%202021-2027\&#917;&#961;&#969;&#964;&#951;&#956;&#945;&#964;&#959;&#955;&#972;&#947;&#953;&#959;%20&#947;&#953;&#945;%20&#916;&#917;&#920;%20-%20&#924;&#917;&#932;&#913;&#934;&#927;&#929;&#917;&#931;%202021-2027_results_new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600" b="1" dirty="0"/>
              <a:t>Φύλο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9FB-42A7-9383-DCEE1CD4DC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9FB-42A7-9383-DCEE1CD4DC1F}"/>
              </c:ext>
            </c:extLst>
          </c:dPt>
          <c:dLbls>
            <c:dLbl>
              <c:idx val="0"/>
              <c:layout>
                <c:manualLayout>
                  <c:x val="-0.23998463778401091"/>
                  <c:y val="-2.6909846717214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9FB-42A7-9383-DCEE1CD4DC1F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FB-42A7-9383-DCEE1CD4DC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Φύλλο1!$G$51:$H$51</c:f>
              <c:strCache>
                <c:ptCount val="2"/>
                <c:pt idx="0">
                  <c:v>Γυναίκα </c:v>
                </c:pt>
                <c:pt idx="1">
                  <c:v>Άνδρας </c:v>
                </c:pt>
              </c:strCache>
            </c:strRef>
          </c:cat>
          <c:val>
            <c:numRef>
              <c:f>Φύλλο1!$G$52:$H$52</c:f>
              <c:numCache>
                <c:formatCode>0.00%</c:formatCode>
                <c:ptCount val="2"/>
                <c:pt idx="0">
                  <c:v>0.50213675213675213</c:v>
                </c:pt>
                <c:pt idx="1">
                  <c:v>0.49786324786324787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FB-42A7-9383-DCEE1CD4DC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52277583504053"/>
          <c:y val="2.9179461836313453E-2"/>
          <c:w val="0.77265770390132249"/>
          <c:h val="0.8945115458347310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Φύλλο1!$A$70:$F$70</c:f>
              <c:strCache>
                <c:ptCount val="6"/>
                <c:pt idx="0">
                  <c:v>Μέσα Κοινωνικής Δικτύωσης </c:v>
                </c:pt>
                <c:pt idx="1">
                  <c:v>Διαδίκτυο - Ιστοσελίδες </c:v>
                </c:pt>
                <c:pt idx="2">
                  <c:v>Ενημερωτικές Εκδηλώσεις </c:v>
                </c:pt>
                <c:pt idx="3">
                  <c:v>ΜΜΕ</c:v>
                </c:pt>
                <c:pt idx="4">
                  <c:v>Email</c:v>
                </c:pt>
                <c:pt idx="5">
                  <c:v>Όλα </c:v>
                </c:pt>
              </c:strCache>
            </c:strRef>
          </c:cat>
          <c:val>
            <c:numRef>
              <c:f>Φύλλο1!$A$71:$F$71</c:f>
              <c:numCache>
                <c:formatCode>0.00%</c:formatCode>
                <c:ptCount val="6"/>
                <c:pt idx="0">
                  <c:v>0.31623931623931623</c:v>
                </c:pt>
                <c:pt idx="1">
                  <c:v>0.44444444444444442</c:v>
                </c:pt>
                <c:pt idx="2">
                  <c:v>8.5470085470085472E-2</c:v>
                </c:pt>
                <c:pt idx="3">
                  <c:v>0.10897435897435898</c:v>
                </c:pt>
                <c:pt idx="4">
                  <c:v>2.3504273504273504E-2</c:v>
                </c:pt>
                <c:pt idx="5">
                  <c:v>1.9230769230769232E-2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B8-4499-87B3-18E47C5C5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9330152"/>
        <c:axId val="789272096"/>
      </c:barChart>
      <c:catAx>
        <c:axId val="789330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89272096"/>
        <c:crosses val="autoZero"/>
        <c:auto val="1"/>
        <c:lblAlgn val="ctr"/>
        <c:lblOffset val="100"/>
        <c:noMultiLvlLbl val="0"/>
      </c:catAx>
      <c:valAx>
        <c:axId val="789272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89330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600" b="1" dirty="0"/>
              <a:t>Ηλικία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19-4481-8C08-1E413C6A29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19-4481-8C08-1E413C6A29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119-4481-8C08-1E413C6A29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119-4481-8C08-1E413C6A29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Φύλλο1!$M$51:$P$51</c:f>
              <c:strCache>
                <c:ptCount val="4"/>
                <c:pt idx="0">
                  <c:v>18-30</c:v>
                </c:pt>
                <c:pt idx="1">
                  <c:v>31-45</c:v>
                </c:pt>
                <c:pt idx="2">
                  <c:v>46-60</c:v>
                </c:pt>
                <c:pt idx="3">
                  <c:v>Άνω των 60</c:v>
                </c:pt>
              </c:strCache>
            </c:strRef>
          </c:cat>
          <c:val>
            <c:numRef>
              <c:f>Φύλλο1!$M$52:$P$52</c:f>
              <c:numCache>
                <c:formatCode>0.00%</c:formatCode>
                <c:ptCount val="4"/>
                <c:pt idx="0">
                  <c:v>0.23504273504273504</c:v>
                </c:pt>
                <c:pt idx="1">
                  <c:v>0.32051282051282054</c:v>
                </c:pt>
                <c:pt idx="2">
                  <c:v>0.38675213675213677</c:v>
                </c:pt>
                <c:pt idx="3">
                  <c:v>4.9145299145299144E-2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119-4481-8C08-1E413C6A29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600" b="1"/>
              <a:t>Ιδιότητα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Φύλλο1!$R$51:$W$51</c:f>
              <c:strCache>
                <c:ptCount val="6"/>
                <c:pt idx="0">
                  <c:v>Άνεργος </c:v>
                </c:pt>
                <c:pt idx="1">
                  <c:v>Ελεύθερος Επαγγελματίας </c:v>
                </c:pt>
                <c:pt idx="2">
                  <c:v>Εργαζόμενος στον Δημόσιο Τομέα </c:v>
                </c:pt>
                <c:pt idx="3">
                  <c:v>Εργαζόμενος στον Ιδιωτικό Τομέα </c:v>
                </c:pt>
                <c:pt idx="4">
                  <c:v>Συνταξιούχος </c:v>
                </c:pt>
                <c:pt idx="5">
                  <c:v>Φοιτητής </c:v>
                </c:pt>
              </c:strCache>
            </c:strRef>
          </c:cat>
          <c:val>
            <c:numRef>
              <c:f>Φύλλο1!$R$52:$W$52</c:f>
              <c:numCache>
                <c:formatCode>0.00%</c:formatCode>
                <c:ptCount val="6"/>
                <c:pt idx="0">
                  <c:v>4.4871794871794872E-2</c:v>
                </c:pt>
                <c:pt idx="1">
                  <c:v>0.21153846153846154</c:v>
                </c:pt>
                <c:pt idx="2">
                  <c:v>0.33119658119658119</c:v>
                </c:pt>
                <c:pt idx="3">
                  <c:v>0.25</c:v>
                </c:pt>
                <c:pt idx="4">
                  <c:v>3.2051282051282048E-2</c:v>
                </c:pt>
                <c:pt idx="5">
                  <c:v>0.13034188034188035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DA-4EB9-B836-A67496FFC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93830008"/>
        <c:axId val="793830336"/>
      </c:barChart>
      <c:catAx>
        <c:axId val="793830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93830336"/>
        <c:crosses val="autoZero"/>
        <c:auto val="1"/>
        <c:lblAlgn val="ctr"/>
        <c:lblOffset val="100"/>
        <c:noMultiLvlLbl val="0"/>
      </c:catAx>
      <c:valAx>
        <c:axId val="793830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93830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Φύλλο1!$A$3:$F$3</c:f>
              <c:strCache>
                <c:ptCount val="6"/>
                <c:pt idx="0">
                  <c:v>Μετρό </c:v>
                </c:pt>
                <c:pt idx="1">
                  <c:v>Ηλεκτρικά Λεωφορεία</c:v>
                </c:pt>
                <c:pt idx="2">
                  <c:v>Ηλεκτρικός Σιδηρόδρομος </c:v>
                </c:pt>
                <c:pt idx="3">
                  <c:v>Οδικές Μεταφορές </c:v>
                </c:pt>
                <c:pt idx="4">
                  <c:v>Ποδήλατο - Πατίνι</c:v>
                </c:pt>
                <c:pt idx="5">
                  <c:v>Πόδια </c:v>
                </c:pt>
              </c:strCache>
            </c:strRef>
          </c:cat>
          <c:val>
            <c:numRef>
              <c:f>Φύλλο1!$A$4:$F$4</c:f>
              <c:numCache>
                <c:formatCode>0.00%</c:formatCode>
                <c:ptCount val="6"/>
                <c:pt idx="0">
                  <c:v>0.63034188034188032</c:v>
                </c:pt>
                <c:pt idx="1">
                  <c:v>0.67307692307692313</c:v>
                </c:pt>
                <c:pt idx="2">
                  <c:v>0.34829059829059827</c:v>
                </c:pt>
                <c:pt idx="3">
                  <c:v>2.564102564102564E-2</c:v>
                </c:pt>
                <c:pt idx="4">
                  <c:v>9.8290598290598288E-2</c:v>
                </c:pt>
                <c:pt idx="5">
                  <c:v>1.0683760683760684E-2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54-42D0-9104-A93A0D25EA5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5176176"/>
        <c:axId val="575175192"/>
      </c:barChart>
      <c:catAx>
        <c:axId val="57517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75175192"/>
        <c:crosses val="autoZero"/>
        <c:auto val="1"/>
        <c:lblAlgn val="ctr"/>
        <c:lblOffset val="100"/>
        <c:noMultiLvlLbl val="0"/>
      </c:catAx>
      <c:valAx>
        <c:axId val="575175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75176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0">
          <a:solidFill>
            <a:schemeClr val="tx1"/>
          </a:solidFill>
        </a:defRPr>
      </a:pPr>
      <a:endParaRPr lang="el-G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AB9-4B21-AB09-7976685907A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AB9-4B21-AB09-7976685907A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Φύλλο1!$J$27:$K$27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Φύλλο1!$J$28:$K$28</c:f>
              <c:numCache>
                <c:formatCode>0.00%</c:formatCode>
                <c:ptCount val="2"/>
                <c:pt idx="0">
                  <c:v>0.42307692307692307</c:v>
                </c:pt>
                <c:pt idx="1">
                  <c:v>0.57692307692307687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B9-4B21-AB09-7976685907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079506880154683"/>
          <c:y val="0.88866900183415243"/>
          <c:w val="0.14657137447960722"/>
          <c:h val="9.41674946217643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Φύλλο1!$J$3:$N$3</c:f>
              <c:strCache>
                <c:ptCount val="5"/>
                <c:pt idx="0">
                  <c:v>Μετρό</c:v>
                </c:pt>
                <c:pt idx="1">
                  <c:v>Σιδηρόδρομος </c:v>
                </c:pt>
                <c:pt idx="2">
                  <c:v>Ηλεκτρικά λεωφορεία - αυτοκίνητα</c:v>
                </c:pt>
                <c:pt idx="3">
                  <c:v>Ποδήλατο-Πατίνι </c:v>
                </c:pt>
                <c:pt idx="4">
                  <c:v>Πόδια</c:v>
                </c:pt>
              </c:strCache>
            </c:strRef>
          </c:cat>
          <c:val>
            <c:numRef>
              <c:f>Φύλλο1!$J$4:$N$4</c:f>
              <c:numCache>
                <c:formatCode>0.00%</c:formatCode>
                <c:ptCount val="5"/>
                <c:pt idx="0">
                  <c:v>0.48529411764705882</c:v>
                </c:pt>
                <c:pt idx="1">
                  <c:v>0.29901960784313725</c:v>
                </c:pt>
                <c:pt idx="2">
                  <c:v>6.8627450980392163E-2</c:v>
                </c:pt>
                <c:pt idx="3">
                  <c:v>0.13235294117647059</c:v>
                </c:pt>
                <c:pt idx="4">
                  <c:v>1.4705882352941176E-2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07-4690-9848-CC059CC7D6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5450104"/>
        <c:axId val="696338616"/>
      </c:barChart>
      <c:catAx>
        <c:axId val="575450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96338616"/>
        <c:crosses val="autoZero"/>
        <c:auto val="1"/>
        <c:lblAlgn val="ctr"/>
        <c:lblOffset val="100"/>
        <c:noMultiLvlLbl val="0"/>
      </c:catAx>
      <c:valAx>
        <c:axId val="696338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75450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AEB-4237-82D9-4912BEAC5B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AEB-4237-82D9-4912BEAC5B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AEB-4237-82D9-4912BEAC5BD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Φύλλο1!$A$27:$C$27</c:f>
              <c:strCache>
                <c:ptCount val="3"/>
                <c:pt idx="0">
                  <c:v>Θετική </c:v>
                </c:pt>
                <c:pt idx="1">
                  <c:v>Αρνητική </c:v>
                </c:pt>
                <c:pt idx="2">
                  <c:v>Ουδέτερη </c:v>
                </c:pt>
              </c:strCache>
            </c:strRef>
          </c:cat>
          <c:val>
            <c:numRef>
              <c:f>Φύλλο1!$A$28:$C$28</c:f>
              <c:numCache>
                <c:formatCode>0.00%</c:formatCode>
                <c:ptCount val="3"/>
                <c:pt idx="0">
                  <c:v>0.9358974358974359</c:v>
                </c:pt>
                <c:pt idx="1">
                  <c:v>1.0683760683760684E-2</c:v>
                </c:pt>
                <c:pt idx="2">
                  <c:v>5.3418803418803416E-2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AEB-4237-82D9-4912BEAC5B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19-4867-BE71-E211678E4F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019-4867-BE71-E211678E4F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019-4867-BE71-E211678E4F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Φύλλο1!$A$48:$C$48</c:f>
              <c:strCache>
                <c:ptCount val="3"/>
                <c:pt idx="0">
                  <c:v>Εθνικό Παρατηρητήριο Οδικής Ασφάλειας</c:v>
                </c:pt>
                <c:pt idx="1">
                  <c:v>Παρακολούθηση παραβατικότητας</c:v>
                </c:pt>
                <c:pt idx="2">
                  <c:v>Επικοινωνιακή καμπάνια πανελλαδικής εμβέλειας</c:v>
                </c:pt>
              </c:strCache>
            </c:strRef>
          </c:cat>
          <c:val>
            <c:numRef>
              <c:f>Φύλλο1!$A$49:$C$49</c:f>
              <c:numCache>
                <c:formatCode>0.00%</c:formatCode>
                <c:ptCount val="3"/>
                <c:pt idx="0">
                  <c:v>0.1047008547008547</c:v>
                </c:pt>
                <c:pt idx="1">
                  <c:v>0.41666666666666669</c:v>
                </c:pt>
                <c:pt idx="2">
                  <c:v>0.47863247863247865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19-4867-BE71-E211678E4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58086209529975"/>
          <c:y val="2.8525479767124273E-2"/>
          <c:w val="0.79558972461699806"/>
          <c:h val="0.8865633759792999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Φύλλο1!$Q$3:$Y$3</c:f>
              <c:strCache>
                <c:ptCount val="9"/>
                <c:pt idx="0">
                  <c:v>Αστικές συγκοινωνίες </c:v>
                </c:pt>
                <c:pt idx="1">
                  <c:v>Μετρό</c:v>
                </c:pt>
                <c:pt idx="2">
                  <c:v>Οδική Ασφάλεια</c:v>
                </c:pt>
                <c:pt idx="3">
                  <c:v>Πράσινες Μεταφορές </c:v>
                </c:pt>
                <c:pt idx="4">
                  <c:v>Σιδηροδρομικά έργα </c:v>
                </c:pt>
                <c:pt idx="5">
                  <c:v>Λιμενικά έργα </c:v>
                </c:pt>
                <c:pt idx="6">
                  <c:v>Οδικά έργα </c:v>
                </c:pt>
                <c:pt idx="7">
                  <c:v>Αεροναυτιλία </c:v>
                </c:pt>
                <c:pt idx="8">
                  <c:v>Όλα</c:v>
                </c:pt>
              </c:strCache>
            </c:strRef>
          </c:cat>
          <c:val>
            <c:numRef>
              <c:f>Φύλλο1!$Q$4:$Y$4</c:f>
              <c:numCache>
                <c:formatCode>0.00%</c:formatCode>
                <c:ptCount val="9"/>
                <c:pt idx="0">
                  <c:v>0.1858974358974359</c:v>
                </c:pt>
                <c:pt idx="1">
                  <c:v>6.1965811965811968E-2</c:v>
                </c:pt>
                <c:pt idx="2">
                  <c:v>4.05982905982906E-2</c:v>
                </c:pt>
                <c:pt idx="3">
                  <c:v>2.7777777777777776E-2</c:v>
                </c:pt>
                <c:pt idx="4">
                  <c:v>4.4871794871794872E-2</c:v>
                </c:pt>
                <c:pt idx="5">
                  <c:v>3.6324786324786328E-2</c:v>
                </c:pt>
                <c:pt idx="6">
                  <c:v>5.9829059829059832E-2</c:v>
                </c:pt>
                <c:pt idx="7">
                  <c:v>8.5470085470085479E-3</c:v>
                </c:pt>
                <c:pt idx="8">
                  <c:v>2.1367521367521368E-2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1B-4244-B03E-A3000834F0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0926856"/>
        <c:axId val="440927512"/>
      </c:barChart>
      <c:catAx>
        <c:axId val="440926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40927512"/>
        <c:crosses val="autoZero"/>
        <c:auto val="1"/>
        <c:lblAlgn val="ctr"/>
        <c:lblOffset val="100"/>
        <c:noMultiLvlLbl val="0"/>
      </c:catAx>
      <c:valAx>
        <c:axId val="440927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40926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09_909C5EF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73A4ECB-B937-47A1-A240-AB767AF1D1DF}" authorId="{B7D1788C-E827-0C0C-EA15-60F60277DF2C}" created="2022-09-27T06:24:49.391">
    <pc:sldMkLst xmlns:pc="http://schemas.microsoft.com/office/powerpoint/2013/main/command">
      <pc:docMk/>
      <pc:sldMk cId="2426167028" sldId="265"/>
    </pc:sldMkLst>
    <p188:txBody>
      <a:bodyPr/>
      <a:lstStyle/>
      <a:p>
        <a:r>
          <a:rPr lang="el-GR"/>
          <a:t>Επειδή η ερώτηση ήταν πολλαπλών απαντήσεων θα ήθελα να δούμε εάν υπάρχει διαφορετική αποτύπωση του γραφήματος. Προς συζήτηση</a:t>
        </a:r>
      </a:p>
    </p188:txBody>
  </p188:cm>
</p188:cmLst>
</file>

<file path=ppt/comments/modernComment_10B_5527AC1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FCE99C7-36E4-4854-8B39-25D9CA2A9061}" authorId="{B7D1788C-E827-0C0C-EA15-60F60277DF2C}" created="2022-09-27T06:45:14.145">
    <pc:sldMkLst xmlns:pc="http://schemas.microsoft.com/office/powerpoint/2013/main/command">
      <pc:docMk/>
      <pc:sldMk cId="1428663321" sldId="267"/>
    </pc:sldMkLst>
    <p188:txBody>
      <a:bodyPr/>
      <a:lstStyle/>
      <a:p>
        <a:r>
          <a:rPr lang="el-GR"/>
          <a:t>Μπορείς να αναδιαμορφώσεις το μπαρόγραμμα επί του 100% των απαντήσεων που ήταν θετικές;, δηλαδή να "κλείνει" στο 100%.
</a:t>
        </a:r>
      </a:p>
    </p188:txBody>
  </p188:cm>
</p188:cmLst>
</file>

<file path=ppt/comments/modernComment_110_2909611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265F69A-6C78-40D1-9E22-571E3CCFEF2B}" authorId="{B7D1788C-E827-0C0C-EA15-60F60277DF2C}" created="2022-09-27T06:42:48.78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688480539" sldId="272"/>
      <ac:graphicFrameMk id="2" creationId="{5A9291BB-A1A7-0BDB-3C9E-8C93F0BF7209}"/>
    </ac:deMkLst>
    <p188:txBody>
      <a:bodyPr/>
      <a:lstStyle/>
      <a:p>
        <a:r>
          <a:rPr lang="el-GR"/>
          <a:t>Αν μπορείς, άλλαξε το χρώμα του μπαρογράμματος στην "ιδιότητα" χωρίς να αξιοποιήσεις κάποιο από τα χρώματα της πίτας. 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CFFDB2-07A5-4A22-A8A1-936092C7F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3E1FA7F-B256-4437-B2C8-3934A3E4D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63D5208-7357-4E58-8183-D0CD69835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7D723DF-8A44-4D02-86F4-8FA40888F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4F2A37C-674D-4B1B-8291-C72FD846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996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64A4B5-641F-479C-941C-2CFFD5EA9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BCC28F9-3055-4BCF-AE57-DAC7C837A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4CD1A8A-8B10-4FD5-B0FF-A1AE7AC89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BA7F6A4-B7DE-4D36-89A9-E569C050B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D2F24A8-5446-4E7D-ADCE-E87A4399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179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71D3D1F-486E-4CEC-9BB2-B000E3D9E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27EACED-09EC-48C7-B691-3A8EA48D4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90F87D0-148E-41D0-A5C9-632BD0348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10D5989-4B59-4256-9D46-709471E8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D61B10-E71E-4D9F-9EC7-7E61C813A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704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AE7D5D-7F72-43F0-9A3B-BDD04A392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2A95C9-E84D-400A-84FB-9C910CC9E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561DDC4-7C70-4EA0-995D-FC66DFC3F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261D693-ED78-415A-992F-390AEA53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A98D75D-2AF7-4E57-9E62-2D257BAC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722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087638-A31E-4D9B-A893-497C477CC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7A8CBBF-72B7-40B1-8413-E385D2692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23283C1-5964-4C76-A158-E38B400DD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15907CE-FF83-4374-B5CB-87BB335DB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F336EB-656D-474B-B9DA-237046773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977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874ECB-6439-4A84-B9A5-74A1EB1BC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DCCDEB-E673-44AA-BB17-A38995C784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5F61E18-F6F0-4CD7-A57D-026A80D50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F1EB52B-4535-4860-9EB9-F5A028762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F4D5C97-1C74-4A64-A136-4E11C17BE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C52FF31-C732-4C69-8A19-49DDF0431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351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92481B-1FFF-4178-A5AF-0CE2F3F5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3E21836-2C3A-41DD-AF0D-189EBC0B4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9440A0B-0262-48B5-B1F3-D120A166A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709F8FE-1D1F-4242-9E0D-FBEF270CB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E4854D9-1C99-4A88-9ED3-A4FB79DEB0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8DB1A35-5B57-4EE8-9C5C-EFBB73AA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A6284D9-1A81-476F-9047-D6DCA812C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650396A-EF89-467A-B629-2E301875D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047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08C170-521B-4556-8D8F-31A7A8C5F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FB3944C-2845-4A73-95C9-1ACBFD5E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21493B56-B773-430D-9966-FDD8DD25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ABC7CCC-6D3C-4F9D-BE14-8F55448B8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595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520BA7E-970C-49EE-B1F4-92624D325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A68376D-401F-489A-88DB-7B820059A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2260569-0202-487D-B91C-90E809D55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58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B28CD4-F065-4F12-A3E5-8D810943D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D2501F-DD45-48D6-B4FE-3EEEDB5B6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BF091DE-16A3-4D91-9D0F-F1B75E625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D8C68AE-1B39-4D62-B31A-6BCAEAEB3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853F9F9-6B7F-44AF-B15F-0EA6468CE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38C6D7F-B323-4F90-B891-A119A0CC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448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6392E2-6721-4609-A1F9-9100F6BC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E1944AE-728F-428D-B82B-D3191208D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F26F033-7969-4A2C-80A5-0CAF798AF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F46A76D-4894-456B-A7D8-51D42D4A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AF57E03-7E04-4DB4-92D1-CF9FAFDB9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726AEB8-F927-4C22-986E-13C774E5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355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40DA495-F02B-4BBF-B258-116792FC3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69191DF-C5F0-46F2-8D25-77024FDA4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D9B35FA-E913-4BE8-A371-7A22D4E469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B2094-94DA-4B94-90D7-5278320EEF87}" type="datetimeFigureOut">
              <a:rPr lang="el-GR" smtClean="0"/>
              <a:t>27/9/2022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52B67EE-CB7E-4D6A-B66B-DE717AAC7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435B5BF-73A2-4BA0-9928-6423964A8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2C271-BF88-402A-9724-AF4577394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02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microsoft.com/office/2018/10/relationships/comments" Target="../comments/modernComment_110_2909611B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microsoft.com/office/2018/10/relationships/comments" Target="../comments/modernComment_109_909C5EF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microsoft.com/office/2018/10/relationships/comments" Target="../comments/modernComment_10B_5527AC1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CF31F7-B61C-4294-BE4F-0ACF4E2DC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984443"/>
            <a:ext cx="4593274" cy="288911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en-US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Ερωτημ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ατολόγιο</a:t>
            </a:r>
            <a:br>
              <a:rPr lang="el-G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l-G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Πρόγραμμα </a:t>
            </a:r>
            <a:br>
              <a:rPr lang="el-G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ΜΕΤΑΦΟΡΕΣ 2021-2027</a:t>
            </a:r>
            <a:br>
              <a:rPr lang="el-G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l-G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3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ΔΕΘ </a:t>
            </a:r>
            <a:b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</a:t>
            </a:r>
            <a:r>
              <a:rPr lang="el-GR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πτεμβρίου 202</a:t>
            </a:r>
            <a:r>
              <a:rPr lang="el-GR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8199" name="Θέση περιεχομένου 2">
            <a:extLst>
              <a:ext uri="{FF2B5EF4-FFF2-40B4-BE49-F238E27FC236}">
                <a16:creationId xmlns:a16="http://schemas.microsoft.com/office/drawing/2014/main" id="{65F32490-C1CE-471F-96B1-229E1B373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614" y="5275149"/>
            <a:ext cx="4087305" cy="4794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sz="2000" dirty="0"/>
              <a:t>Σύνοψη αποτελεσμάτων </a:t>
            </a:r>
            <a:endParaRPr lang="en-US" sz="2000" dirty="0"/>
          </a:p>
        </p:txBody>
      </p:sp>
      <p:sp>
        <p:nvSpPr>
          <p:cNvPr id="8204" name="Freeform: Shape 81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194" name="Picture 2" descr="Εικόνα που περιέχει στατικός&#10;&#10;Περιγραφή που δημιουργήθηκε αυτόματα">
            <a:extLst>
              <a:ext uri="{FF2B5EF4-FFF2-40B4-BE49-F238E27FC236}">
                <a16:creationId xmlns:a16="http://schemas.microsoft.com/office/drawing/2014/main" id="{3134DB63-FE58-4D5C-A3C7-DCA1D7BF66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6" r="24316" b="1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7637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7710EE-8F5F-430C-8AAE-D7AC1E42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11123319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Γενικά στοιχεία:</a:t>
            </a:r>
            <a:endParaRPr lang="en-US" sz="3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Γράφημα 1">
            <a:extLst>
              <a:ext uri="{FF2B5EF4-FFF2-40B4-BE49-F238E27FC236}">
                <a16:creationId xmlns:a16="http://schemas.microsoft.com/office/drawing/2014/main" id="{5A9291BB-A1A7-0BDB-3C9E-8C93F0BF72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442182"/>
              </p:ext>
            </p:extLst>
          </p:nvPr>
        </p:nvGraphicFramePr>
        <p:xfrm>
          <a:off x="207264" y="2996478"/>
          <a:ext cx="2840736" cy="2747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Γράφημα 2">
            <a:extLst>
              <a:ext uri="{FF2B5EF4-FFF2-40B4-BE49-F238E27FC236}">
                <a16:creationId xmlns:a16="http://schemas.microsoft.com/office/drawing/2014/main" id="{E8B39395-ED74-4E3C-CF55-CC43359558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9426682"/>
              </p:ext>
            </p:extLst>
          </p:nvPr>
        </p:nvGraphicFramePr>
        <p:xfrm>
          <a:off x="3100979" y="2996478"/>
          <a:ext cx="2840737" cy="2739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2404193-4732-AE5B-704C-A7749B5C32AA}"/>
              </a:ext>
            </a:extLst>
          </p:cNvPr>
          <p:cNvSpPr txBox="1"/>
          <p:nvPr/>
        </p:nvSpPr>
        <p:spPr>
          <a:xfrm>
            <a:off x="420043" y="1780032"/>
            <a:ext cx="44445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468  απαντήσεις </a:t>
            </a:r>
          </a:p>
        </p:txBody>
      </p:sp>
      <p:graphicFrame>
        <p:nvGraphicFramePr>
          <p:cNvPr id="6" name="Γράφημα 5">
            <a:extLst>
              <a:ext uri="{FF2B5EF4-FFF2-40B4-BE49-F238E27FC236}">
                <a16:creationId xmlns:a16="http://schemas.microsoft.com/office/drawing/2014/main" id="{B8D50E95-0BD7-0928-122C-C0B929E5A9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3005462"/>
              </p:ext>
            </p:extLst>
          </p:nvPr>
        </p:nvGraphicFramePr>
        <p:xfrm>
          <a:off x="6250286" y="2996478"/>
          <a:ext cx="5572746" cy="260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8848053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7710EE-8F5F-430C-8AAE-D7AC1E42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11123319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el-GR" sz="3700" dirty="0" err="1">
                <a:solidFill>
                  <a:srgbClr val="FFFFFF"/>
                </a:solidFill>
              </a:rPr>
              <a:t>Ποιές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θεωρ</a:t>
            </a:r>
            <a:r>
              <a:rPr lang="el-GR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είτε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ότι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είν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αι «Πράσινες Μεταφορές;</a:t>
            </a:r>
            <a:r>
              <a:rPr lang="el-GR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37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(δυνατότητα πολλαπλών απαντήσεων)</a:t>
            </a:r>
            <a:endParaRPr lang="en-US" sz="37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Γράφημα 6">
            <a:extLst>
              <a:ext uri="{FF2B5EF4-FFF2-40B4-BE49-F238E27FC236}">
                <a16:creationId xmlns:a16="http://schemas.microsoft.com/office/drawing/2014/main" id="{0E34A9FB-0CBD-65E3-8212-2C08483055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4144203"/>
              </p:ext>
            </p:extLst>
          </p:nvPr>
        </p:nvGraphicFramePr>
        <p:xfrm>
          <a:off x="513346" y="1809750"/>
          <a:ext cx="11309685" cy="4591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616702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7710EE-8F5F-430C-8AAE-D7AC1E42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11363950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2.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Χρησιμο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ποιείτε κάποια από τα είδη «Πράσινων Μεταφορών»;</a:t>
            </a:r>
          </a:p>
        </p:txBody>
      </p:sp>
      <p:graphicFrame>
        <p:nvGraphicFramePr>
          <p:cNvPr id="2" name="Γράφημα 1">
            <a:extLst>
              <a:ext uri="{FF2B5EF4-FFF2-40B4-BE49-F238E27FC236}">
                <a16:creationId xmlns:a16="http://schemas.microsoft.com/office/drawing/2014/main" id="{27B93D06-C217-96A2-2FC9-8880BFD0C9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6191898"/>
              </p:ext>
            </p:extLst>
          </p:nvPr>
        </p:nvGraphicFramePr>
        <p:xfrm>
          <a:off x="1315453" y="2057399"/>
          <a:ext cx="8919410" cy="4407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2053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7710EE-8F5F-430C-8AAE-D7AC1E42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1106006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2α.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Αν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χρησιμο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ποιείτε κάποια από τα είδη "Πράσινων Μεταφορών", ποια είναι αυτά;</a:t>
            </a:r>
          </a:p>
        </p:txBody>
      </p:sp>
      <p:graphicFrame>
        <p:nvGraphicFramePr>
          <p:cNvPr id="2" name="Γράφημα 1">
            <a:extLst>
              <a:ext uri="{FF2B5EF4-FFF2-40B4-BE49-F238E27FC236}">
                <a16:creationId xmlns:a16="http://schemas.microsoft.com/office/drawing/2014/main" id="{6EA069DB-363C-208B-FDB1-9B136FC07A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6770530"/>
              </p:ext>
            </p:extLst>
          </p:nvPr>
        </p:nvGraphicFramePr>
        <p:xfrm>
          <a:off x="390144" y="1754980"/>
          <a:ext cx="11472671" cy="485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866332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2" name="Rectangle 206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4" name="Rectangle 2063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Rectangle 2065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Rectangle 2067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7710EE-8F5F-430C-8AAE-D7AC1E42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11107276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3.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Ποι</a:t>
            </a:r>
            <a:r>
              <a:rPr lang="el-GR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ά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είναι η γνώμη σας για την αξιοποίηση των ηλεκτρικών λεωφορείων ως ΜΜΜ;</a:t>
            </a:r>
          </a:p>
        </p:txBody>
      </p:sp>
      <p:graphicFrame>
        <p:nvGraphicFramePr>
          <p:cNvPr id="2" name="Γράφημα 1">
            <a:extLst>
              <a:ext uri="{FF2B5EF4-FFF2-40B4-BE49-F238E27FC236}">
                <a16:creationId xmlns:a16="http://schemas.microsoft.com/office/drawing/2014/main" id="{D8799552-7E9A-614E-8712-1E4BA020FA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90389"/>
              </p:ext>
            </p:extLst>
          </p:nvPr>
        </p:nvGraphicFramePr>
        <p:xfrm>
          <a:off x="1267327" y="1978397"/>
          <a:ext cx="9256294" cy="4294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72678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Rectangle 308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5" name="Rectangle 308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7710EE-8F5F-430C-8AAE-D7AC1E42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1" y="248038"/>
            <a:ext cx="11363951" cy="11592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4.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Ποι</a:t>
            </a:r>
            <a:r>
              <a:rPr lang="el-GR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ά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από τις παρακάτω παρεμβάσεις θεωρείτε ότι είναι η πιο κρίσιμη για τη μείωση των τροχαίων ατυχημάτων;</a:t>
            </a:r>
          </a:p>
        </p:txBody>
      </p:sp>
      <p:graphicFrame>
        <p:nvGraphicFramePr>
          <p:cNvPr id="2" name="Γράφημα 1">
            <a:extLst>
              <a:ext uri="{FF2B5EF4-FFF2-40B4-BE49-F238E27FC236}">
                <a16:creationId xmlns:a16="http://schemas.microsoft.com/office/drawing/2014/main" id="{831BCECF-E86A-3E04-1FC9-F17C32AC28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013183"/>
              </p:ext>
            </p:extLst>
          </p:nvPr>
        </p:nvGraphicFramePr>
        <p:xfrm>
          <a:off x="282616" y="2170308"/>
          <a:ext cx="11027068" cy="4439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3971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7710EE-8F5F-430C-8AAE-D7AC1E42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11235613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5.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Αν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θα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θέλ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ατε περισσότερη πληροφόρηση για κάποια από τις δράσεις του Προγράμματος, ποια θα ήταν αυτή;</a:t>
            </a:r>
          </a:p>
        </p:txBody>
      </p:sp>
      <p:graphicFrame>
        <p:nvGraphicFramePr>
          <p:cNvPr id="2" name="Γράφημα 1">
            <a:extLst>
              <a:ext uri="{FF2B5EF4-FFF2-40B4-BE49-F238E27FC236}">
                <a16:creationId xmlns:a16="http://schemas.microsoft.com/office/drawing/2014/main" id="{87497FFC-1CFA-5EF1-C0A0-3D89E9A3B1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228181"/>
              </p:ext>
            </p:extLst>
          </p:nvPr>
        </p:nvGraphicFramePr>
        <p:xfrm>
          <a:off x="274875" y="2157802"/>
          <a:ext cx="11660451" cy="4452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4817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Τίτλος 1">
            <a:extLst>
              <a:ext uri="{FF2B5EF4-FFF2-40B4-BE49-F238E27FC236}">
                <a16:creationId xmlns:a16="http://schemas.microsoft.com/office/drawing/2014/main" id="{5C7710EE-8F5F-430C-8AAE-D7AC1E420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11235613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6. Π</a:t>
            </a:r>
            <a:r>
              <a:rPr lang="el-GR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ώ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ς θα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θέλ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ατε να ενημερώνεστε για τα έργα και τις δράσεις του ΕΣΠΑ;</a:t>
            </a:r>
          </a:p>
        </p:txBody>
      </p:sp>
      <p:graphicFrame>
        <p:nvGraphicFramePr>
          <p:cNvPr id="3" name="Γράφημα 2">
            <a:extLst>
              <a:ext uri="{FF2B5EF4-FFF2-40B4-BE49-F238E27FC236}">
                <a16:creationId xmlns:a16="http://schemas.microsoft.com/office/drawing/2014/main" id="{B45790D6-3AE5-6BFD-6C3F-BE8E23FAF8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256107"/>
              </p:ext>
            </p:extLst>
          </p:nvPr>
        </p:nvGraphicFramePr>
        <p:xfrm>
          <a:off x="182880" y="1822348"/>
          <a:ext cx="11351395" cy="4787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294175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1883</TotalTime>
  <Words>153</Words>
  <Application>Microsoft Office PowerPoint</Application>
  <PresentationFormat>Ευρεία οθόνη</PresentationFormat>
  <Paragraphs>16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Θέμα του Office</vt:lpstr>
      <vt:lpstr>Ερωτηματολόγιο  Πρόγραμμα  ΜΕΤΑΦΟΡΕΣ 2021-2027  86η ΔΕΘ  (10-18 Σεπτεμβρίου 2022)</vt:lpstr>
      <vt:lpstr>Γενικά στοιχεία:</vt:lpstr>
      <vt:lpstr>1. Ποιές θεωρείτε ότι είναι «Πράσινες Μεταφορές; (δυνατότητα πολλαπλών απαντήσεων)</vt:lpstr>
      <vt:lpstr>2. Χρησιμοποιείτε κάποια από τα είδη «Πράσινων Μεταφορών»;</vt:lpstr>
      <vt:lpstr>2α. Αν χρησιμοποιείτε κάποια από τα είδη "Πράσινων Μεταφορών", ποια είναι αυτά;</vt:lpstr>
      <vt:lpstr>3. Ποιά είναι η γνώμη σας για την αξιοποίηση των ηλεκτρικών λεωφορείων ως ΜΜΜ;</vt:lpstr>
      <vt:lpstr>4. Ποιά από τις παρακάτω παρεμβάσεις θεωρείτε ότι είναι η πιο κρίσιμη για τη μείωση των τροχαίων ατυχημάτων;</vt:lpstr>
      <vt:lpstr>5. Αν θα θέλατε περισσότερη πληροφόρηση για κάποια από τις δράσεις του Προγράμματος, ποια θα ήταν αυτή;</vt:lpstr>
      <vt:lpstr>6. Πώς θα θέλατε να ενημερώνεστε για τα έργα και τις δράσεις του ΕΣΠΑ;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ΡΕΝΤΖΕΠΕΡΗ ΒΑΣΙΛΙΚΗ</dc:creator>
  <cp:lastModifiedBy>ΡΕΝΤΖΕΠΕΡΗ ΒΑΣΙΛΙΚΗ</cp:lastModifiedBy>
  <cp:revision>39</cp:revision>
  <dcterms:created xsi:type="dcterms:W3CDTF">2021-09-20T07:35:14Z</dcterms:created>
  <dcterms:modified xsi:type="dcterms:W3CDTF">2022-09-27T11:22:58Z</dcterms:modified>
</cp:coreProperties>
</file>