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355" r:id="rId4"/>
    <p:sldId id="358" r:id="rId5"/>
    <p:sldId id="324" r:id="rId6"/>
    <p:sldId id="325" r:id="rId7"/>
    <p:sldId id="364" r:id="rId8"/>
    <p:sldId id="368" r:id="rId9"/>
    <p:sldId id="360" r:id="rId10"/>
    <p:sldId id="363" r:id="rId11"/>
    <p:sldId id="367" r:id="rId12"/>
    <p:sldId id="369" r:id="rId13"/>
  </p:sldIdLst>
  <p:sldSz cx="9144000" cy="6858000" type="screen4x3"/>
  <p:notesSz cx="7010400" cy="92964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6F70"/>
    <a:srgbClr val="FFAC33"/>
    <a:srgbClr val="6B6B6B"/>
    <a:srgbClr val="FFD347"/>
    <a:srgbClr val="0099CC"/>
    <a:srgbClr val="0066CC"/>
    <a:srgbClr val="65A9D9"/>
    <a:srgbClr val="66CCFF"/>
    <a:srgbClr val="FFFFAF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88724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4DFB56-3DC1-4C32-A2F0-795DBC93E1C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5E0DBC17-F044-4C71-8603-21992D8B4B60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l-GR" sz="2000" b="1" dirty="0" smtClean="0">
              <a:solidFill>
                <a:srgbClr val="0070C0"/>
              </a:solidFill>
            </a:rPr>
            <a:t>44 ενταγμένα έργα συνολικής ΣΔΔ 145 εκ. €</a:t>
          </a:r>
          <a:endParaRPr lang="el-GR" sz="2000" b="1" dirty="0">
            <a:solidFill>
              <a:srgbClr val="0070C0"/>
            </a:solidFill>
          </a:endParaRPr>
        </a:p>
      </dgm:t>
    </dgm:pt>
    <dgm:pt modelId="{18FEA4EF-DFC3-4F98-8423-ABA5444E30E6}" type="parTrans" cxnId="{7CCC6D03-EFC7-4ABD-9479-9FD22C9C953E}">
      <dgm:prSet/>
      <dgm:spPr/>
      <dgm:t>
        <a:bodyPr/>
        <a:lstStyle/>
        <a:p>
          <a:endParaRPr lang="el-GR"/>
        </a:p>
      </dgm:t>
    </dgm:pt>
    <dgm:pt modelId="{545AA360-8FEE-4367-97AA-47024693626D}" type="sibTrans" cxnId="{7CCC6D03-EFC7-4ABD-9479-9FD22C9C953E}">
      <dgm:prSet/>
      <dgm:spPr/>
      <dgm:t>
        <a:bodyPr/>
        <a:lstStyle/>
        <a:p>
          <a:endParaRPr lang="el-GR"/>
        </a:p>
      </dgm:t>
    </dgm:pt>
    <dgm:pt modelId="{D06450FA-4E97-4DD8-A819-72A0DB19E5D6}">
      <dgm:prSet/>
      <dgm:spPr/>
      <dgm:t>
        <a:bodyPr/>
        <a:lstStyle/>
        <a:p>
          <a:pPr rtl="0">
            <a:lnSpc>
              <a:spcPct val="150000"/>
            </a:lnSpc>
            <a:spcBef>
              <a:spcPts val="600"/>
            </a:spcBef>
            <a:spcAft>
              <a:spcPts val="600"/>
            </a:spcAft>
          </a:pPr>
          <a:r>
            <a:rPr lang="el-GR" sz="1800" dirty="0" smtClean="0"/>
            <a:t>Τομέας Μεταφορών ΣΔΔ 16,5 εκ. €</a:t>
          </a:r>
          <a:br>
            <a:rPr lang="el-GR" sz="1800" dirty="0" smtClean="0"/>
          </a:br>
          <a:r>
            <a:rPr lang="el-GR" sz="1600" dirty="0" smtClean="0"/>
            <a:t>2 έργα υποδομών &amp; προμηθειών ΣΔΔ 16,5 εκ. €</a:t>
          </a:r>
          <a:endParaRPr lang="el-GR" sz="1600" dirty="0"/>
        </a:p>
      </dgm:t>
    </dgm:pt>
    <dgm:pt modelId="{C7425D4A-52D6-4067-80C3-E2CC32BBEBF1}" type="parTrans" cxnId="{F699832A-9EF8-4E7F-A754-9109E9049C09}">
      <dgm:prSet/>
      <dgm:spPr/>
      <dgm:t>
        <a:bodyPr/>
        <a:lstStyle/>
        <a:p>
          <a:endParaRPr lang="el-GR"/>
        </a:p>
      </dgm:t>
    </dgm:pt>
    <dgm:pt modelId="{AD82AD3E-21E5-4BD8-A264-5287C2D91CC0}" type="sibTrans" cxnId="{F699832A-9EF8-4E7F-A754-9109E9049C09}">
      <dgm:prSet/>
      <dgm:spPr/>
      <dgm:t>
        <a:bodyPr/>
        <a:lstStyle/>
        <a:p>
          <a:endParaRPr lang="el-GR"/>
        </a:p>
      </dgm:t>
    </dgm:pt>
    <dgm:pt modelId="{D3BC0607-AB44-4632-A913-1D4ED963102A}">
      <dgm:prSet custT="1"/>
      <dgm:spPr/>
      <dgm:t>
        <a:bodyPr/>
        <a:lstStyle/>
        <a:p>
          <a:pPr rtl="0">
            <a:lnSpc>
              <a:spcPct val="150000"/>
            </a:lnSpc>
            <a:spcBef>
              <a:spcPts val="600"/>
            </a:spcBef>
            <a:spcAft>
              <a:spcPts val="600"/>
            </a:spcAft>
          </a:pPr>
          <a:r>
            <a:rPr lang="el-GR" sz="1800" dirty="0" smtClean="0"/>
            <a:t>Τεχνική Βοήθεια  ΣΔΔ 0,8 εκ. €</a:t>
          </a:r>
          <a:br>
            <a:rPr lang="el-GR" sz="1800" dirty="0" smtClean="0"/>
          </a:br>
          <a:r>
            <a:rPr lang="el-GR" sz="1600" dirty="0" smtClean="0"/>
            <a:t>3 δράσεις (μελέτες ωρίμανσης έργων και  υποστήριξη του Παρατηρητηρίου της Εγνατίας Οδού)</a:t>
          </a:r>
          <a:endParaRPr lang="el-GR" sz="1600" dirty="0"/>
        </a:p>
      </dgm:t>
    </dgm:pt>
    <dgm:pt modelId="{968AE9C8-3E3D-4352-848E-86AD406BDD0A}" type="parTrans" cxnId="{96153079-278D-4DE0-BBDA-5BB1531FF079}">
      <dgm:prSet/>
      <dgm:spPr/>
      <dgm:t>
        <a:bodyPr/>
        <a:lstStyle/>
        <a:p>
          <a:endParaRPr lang="el-GR"/>
        </a:p>
      </dgm:t>
    </dgm:pt>
    <dgm:pt modelId="{11F4BA1E-9C54-4F8D-8C5E-728B68A62091}" type="sibTrans" cxnId="{96153079-278D-4DE0-BBDA-5BB1531FF079}">
      <dgm:prSet/>
      <dgm:spPr/>
      <dgm:t>
        <a:bodyPr/>
        <a:lstStyle/>
        <a:p>
          <a:endParaRPr lang="el-GR"/>
        </a:p>
      </dgm:t>
    </dgm:pt>
    <dgm:pt modelId="{B1CB8468-6C2E-425B-89AA-F3832308B988}">
      <dgm:prSet custT="1"/>
      <dgm:spPr/>
      <dgm:t>
        <a:bodyPr/>
        <a:lstStyle/>
        <a:p>
          <a:pPr rtl="0">
            <a:lnSpc>
              <a:spcPct val="150000"/>
            </a:lnSpc>
            <a:spcBef>
              <a:spcPts val="600"/>
            </a:spcBef>
            <a:spcAft>
              <a:spcPts val="600"/>
            </a:spcAft>
          </a:pPr>
          <a:r>
            <a:rPr lang="el-GR" sz="1800" dirty="0" smtClean="0"/>
            <a:t>Τομέας Περιβάλλοντος ΣΔΔ 127,7 εκ. €</a:t>
          </a:r>
          <a:br>
            <a:rPr lang="el-GR" sz="1800" dirty="0" smtClean="0"/>
          </a:br>
          <a:r>
            <a:rPr lang="el-GR" sz="1600" dirty="0" smtClean="0"/>
            <a:t>24 έργα υποδομών &amp; προμηθειών ΣΔΔ 119,4 εκ. €</a:t>
          </a:r>
          <a:br>
            <a:rPr lang="el-GR" sz="1600" dirty="0" smtClean="0"/>
          </a:br>
          <a:r>
            <a:rPr lang="el-GR" sz="1600" dirty="0" smtClean="0"/>
            <a:t>15 οριζόντιες δράσεις αρμοδιότητας ΥΠΕΝ ΣΔΔ 8,3 εκ. €</a:t>
          </a:r>
          <a:endParaRPr lang="el-GR" sz="1600" dirty="0"/>
        </a:p>
      </dgm:t>
    </dgm:pt>
    <dgm:pt modelId="{60B04556-21FB-4E40-B5BF-0EDDBF8EF9F0}" type="sibTrans" cxnId="{7CB931B1-4663-420E-9C13-A1A8C509E2DA}">
      <dgm:prSet/>
      <dgm:spPr/>
      <dgm:t>
        <a:bodyPr/>
        <a:lstStyle/>
        <a:p>
          <a:endParaRPr lang="el-GR"/>
        </a:p>
      </dgm:t>
    </dgm:pt>
    <dgm:pt modelId="{6C5C429E-81AA-433E-8735-34423AB4F733}" type="parTrans" cxnId="{7CB931B1-4663-420E-9C13-A1A8C509E2DA}">
      <dgm:prSet/>
      <dgm:spPr/>
      <dgm:t>
        <a:bodyPr/>
        <a:lstStyle/>
        <a:p>
          <a:endParaRPr lang="el-GR"/>
        </a:p>
      </dgm:t>
    </dgm:pt>
    <dgm:pt modelId="{16680DC7-5A5E-41E1-AA04-12E63DC1BEAD}">
      <dgm:prSet custT="1"/>
      <dgm:spPr/>
      <dgm:t>
        <a:bodyPr/>
        <a:lstStyle/>
        <a:p>
          <a:pPr rtl="0">
            <a:lnSpc>
              <a:spcPct val="150000"/>
            </a:lnSpc>
            <a:spcBef>
              <a:spcPts val="600"/>
            </a:spcBef>
            <a:spcAft>
              <a:spcPts val="600"/>
            </a:spcAft>
          </a:pPr>
          <a:endParaRPr lang="el-GR" sz="1800" dirty="0"/>
        </a:p>
      </dgm:t>
    </dgm:pt>
    <dgm:pt modelId="{F206F374-13FF-4A95-A744-85A770BBBA4D}" type="parTrans" cxnId="{5EC224FA-CADC-4114-BE0D-BE473C879163}">
      <dgm:prSet/>
      <dgm:spPr/>
      <dgm:t>
        <a:bodyPr/>
        <a:lstStyle/>
        <a:p>
          <a:endParaRPr lang="el-GR"/>
        </a:p>
      </dgm:t>
    </dgm:pt>
    <dgm:pt modelId="{888437D2-D5E7-44A5-8A59-468DDAA14DCB}" type="sibTrans" cxnId="{5EC224FA-CADC-4114-BE0D-BE473C879163}">
      <dgm:prSet/>
      <dgm:spPr/>
      <dgm:t>
        <a:bodyPr/>
        <a:lstStyle/>
        <a:p>
          <a:endParaRPr lang="el-GR"/>
        </a:p>
      </dgm:t>
    </dgm:pt>
    <dgm:pt modelId="{5FA9B88C-D572-4E5D-9D1B-E0FF406F9433}" type="pres">
      <dgm:prSet presAssocID="{0E4DFB56-3DC1-4C32-A2F0-795DBC93E1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8E09154B-C029-4640-979D-E52EBA4F564E}" type="pres">
      <dgm:prSet presAssocID="{5E0DBC17-F044-4C71-8603-21992D8B4B60}" presName="parentText" presStyleLbl="node1" presStyleIdx="0" presStyleCnt="1" custScaleY="232577" custLinFactNeighborY="-22924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29A9C9F-A066-4422-BDE7-ACBDD1433290}" type="pres">
      <dgm:prSet presAssocID="{5E0DBC17-F044-4C71-8603-21992D8B4B60}" presName="childText" presStyleLbl="revTx" presStyleIdx="0" presStyleCnt="1" custScaleY="180759" custLinFactNeighborX="0" custLinFactNeighborY="-19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019F041D-9AA9-4A2E-894E-B47102CDC041}" type="presOf" srcId="{D3BC0607-AB44-4632-A913-1D4ED963102A}" destId="{A29A9C9F-A066-4422-BDE7-ACBDD1433290}" srcOrd="0" destOrd="2" presId="urn:microsoft.com/office/officeart/2005/8/layout/vList2"/>
    <dgm:cxn modelId="{5F390E6F-48E1-4FD2-9BE7-EFE17359932A}" type="presOf" srcId="{0E4DFB56-3DC1-4C32-A2F0-795DBC93E1C3}" destId="{5FA9B88C-D572-4E5D-9D1B-E0FF406F9433}" srcOrd="0" destOrd="0" presId="urn:microsoft.com/office/officeart/2005/8/layout/vList2"/>
    <dgm:cxn modelId="{020171D8-80F4-432A-9971-16F80665FE50}" type="presOf" srcId="{5E0DBC17-F044-4C71-8603-21992D8B4B60}" destId="{8E09154B-C029-4640-979D-E52EBA4F564E}" srcOrd="0" destOrd="0" presId="urn:microsoft.com/office/officeart/2005/8/layout/vList2"/>
    <dgm:cxn modelId="{CB7BE08E-0A23-4B4E-B42F-2B4FE53D3130}" type="presOf" srcId="{B1CB8468-6C2E-425B-89AA-F3832308B988}" destId="{A29A9C9F-A066-4422-BDE7-ACBDD1433290}" srcOrd="0" destOrd="1" presId="urn:microsoft.com/office/officeart/2005/8/layout/vList2"/>
    <dgm:cxn modelId="{6867A561-74B6-40E8-B7A6-887670FBD2A5}" type="presOf" srcId="{16680DC7-5A5E-41E1-AA04-12E63DC1BEAD}" destId="{A29A9C9F-A066-4422-BDE7-ACBDD1433290}" srcOrd="0" destOrd="3" presId="urn:microsoft.com/office/officeart/2005/8/layout/vList2"/>
    <dgm:cxn modelId="{F699832A-9EF8-4E7F-A754-9109E9049C09}" srcId="{5E0DBC17-F044-4C71-8603-21992D8B4B60}" destId="{D06450FA-4E97-4DD8-A819-72A0DB19E5D6}" srcOrd="0" destOrd="0" parTransId="{C7425D4A-52D6-4067-80C3-E2CC32BBEBF1}" sibTransId="{AD82AD3E-21E5-4BD8-A264-5287C2D91CC0}"/>
    <dgm:cxn modelId="{96153079-278D-4DE0-BBDA-5BB1531FF079}" srcId="{5E0DBC17-F044-4C71-8603-21992D8B4B60}" destId="{D3BC0607-AB44-4632-A913-1D4ED963102A}" srcOrd="2" destOrd="0" parTransId="{968AE9C8-3E3D-4352-848E-86AD406BDD0A}" sibTransId="{11F4BA1E-9C54-4F8D-8C5E-728B68A62091}"/>
    <dgm:cxn modelId="{5EC224FA-CADC-4114-BE0D-BE473C879163}" srcId="{5E0DBC17-F044-4C71-8603-21992D8B4B60}" destId="{16680DC7-5A5E-41E1-AA04-12E63DC1BEAD}" srcOrd="3" destOrd="0" parTransId="{F206F374-13FF-4A95-A744-85A770BBBA4D}" sibTransId="{888437D2-D5E7-44A5-8A59-468DDAA14DCB}"/>
    <dgm:cxn modelId="{7CB931B1-4663-420E-9C13-A1A8C509E2DA}" srcId="{5E0DBC17-F044-4C71-8603-21992D8B4B60}" destId="{B1CB8468-6C2E-425B-89AA-F3832308B988}" srcOrd="1" destOrd="0" parTransId="{6C5C429E-81AA-433E-8735-34423AB4F733}" sibTransId="{60B04556-21FB-4E40-B5BF-0EDDBF8EF9F0}"/>
    <dgm:cxn modelId="{7CCC6D03-EFC7-4ABD-9479-9FD22C9C953E}" srcId="{0E4DFB56-3DC1-4C32-A2F0-795DBC93E1C3}" destId="{5E0DBC17-F044-4C71-8603-21992D8B4B60}" srcOrd="0" destOrd="0" parTransId="{18FEA4EF-DFC3-4F98-8423-ABA5444E30E6}" sibTransId="{545AA360-8FEE-4367-97AA-47024693626D}"/>
    <dgm:cxn modelId="{7A2307E3-729F-41F6-B84A-532F8CED340E}" type="presOf" srcId="{D06450FA-4E97-4DD8-A819-72A0DB19E5D6}" destId="{A29A9C9F-A066-4422-BDE7-ACBDD1433290}" srcOrd="0" destOrd="0" presId="urn:microsoft.com/office/officeart/2005/8/layout/vList2"/>
    <dgm:cxn modelId="{260284E1-009F-47DD-B700-6011C8653ABB}" type="presParOf" srcId="{5FA9B88C-D572-4E5D-9D1B-E0FF406F9433}" destId="{8E09154B-C029-4640-979D-E52EBA4F564E}" srcOrd="0" destOrd="0" presId="urn:microsoft.com/office/officeart/2005/8/layout/vList2"/>
    <dgm:cxn modelId="{0AF62136-7825-421D-B32D-61644DE520E2}" type="presParOf" srcId="{5FA9B88C-D572-4E5D-9D1B-E0FF406F9433}" destId="{A29A9C9F-A066-4422-BDE7-ACBDD143329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AFF61B2-BCD3-4808-8096-569C617E20DE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4FE717D-2AC3-4FED-9648-0E5A7149D5C1}">
      <dgm:prSet phldrT="[Κείμενο]" custT="1"/>
      <dgm:spPr/>
      <dgm:t>
        <a:bodyPr anchor="t"/>
        <a:lstStyle/>
        <a:p>
          <a:r>
            <a:rPr lang="el-GR" sz="1300" dirty="0" smtClean="0"/>
            <a:t>Έργα Διαχείρισης Στερεών και Υγρών Αποβλήτων Αρμοδιότητας ΕΥΔ/ΕΠ-ΥΜΕΠΕΡΑΑ και ΕΥΔ/ΕΠ-Περιφέρειας ΑΜΘ ως Ενδιάμεσος Φορέας του Προγράμματος</a:t>
          </a:r>
          <a:endParaRPr lang="el-GR" sz="1300" dirty="0"/>
        </a:p>
      </dgm:t>
    </dgm:pt>
    <dgm:pt modelId="{56E15B91-F292-4E26-AEB4-BCBAF1A9A7DB}" type="parTrans" cxnId="{4523380E-F157-4FAF-9BA7-19F124748C0F}">
      <dgm:prSet/>
      <dgm:spPr/>
      <dgm:t>
        <a:bodyPr/>
        <a:lstStyle/>
        <a:p>
          <a:endParaRPr lang="el-GR"/>
        </a:p>
      </dgm:t>
    </dgm:pt>
    <dgm:pt modelId="{1453AC3C-6A9D-42CB-AE6A-E8F018C5711F}" type="sibTrans" cxnId="{4523380E-F157-4FAF-9BA7-19F124748C0F}">
      <dgm:prSet/>
      <dgm:spPr/>
      <dgm:t>
        <a:bodyPr/>
        <a:lstStyle/>
        <a:p>
          <a:endParaRPr lang="el-GR"/>
        </a:p>
      </dgm:t>
    </dgm:pt>
    <dgm:pt modelId="{ADA9C36B-5AFB-4A22-958D-92A67302A225}" type="pres">
      <dgm:prSet presAssocID="{4AFF61B2-BCD3-4808-8096-569C617E20DE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l-GR"/>
        </a:p>
      </dgm:t>
    </dgm:pt>
    <dgm:pt modelId="{B2DC6EBD-700F-45E7-8DB4-FE8FC132BC62}" type="pres">
      <dgm:prSet presAssocID="{24FE717D-2AC3-4FED-9648-0E5A7149D5C1}" presName="root" presStyleCnt="0">
        <dgm:presLayoutVars>
          <dgm:chMax/>
          <dgm:chPref/>
        </dgm:presLayoutVars>
      </dgm:prSet>
      <dgm:spPr/>
    </dgm:pt>
    <dgm:pt modelId="{8C8A1795-54F1-4A3C-8481-B2D2B2AF1397}" type="pres">
      <dgm:prSet presAssocID="{24FE717D-2AC3-4FED-9648-0E5A7149D5C1}" presName="rootComposite" presStyleCnt="0">
        <dgm:presLayoutVars/>
      </dgm:prSet>
      <dgm:spPr/>
    </dgm:pt>
    <dgm:pt modelId="{F9FD60DC-9427-445A-9FB3-25CC7B08F7C6}" type="pres">
      <dgm:prSet presAssocID="{24FE717D-2AC3-4FED-9648-0E5A7149D5C1}" presName="ParentAccent" presStyleLbl="alignNode1" presStyleIdx="0" presStyleCnt="1" custScaleX="114226" custScaleY="53898" custLinFactY="-77697" custLinFactNeighborY="-100000"/>
      <dgm:spPr/>
    </dgm:pt>
    <dgm:pt modelId="{F35DD572-2562-45A3-95D7-1521E020FA86}" type="pres">
      <dgm:prSet presAssocID="{24FE717D-2AC3-4FED-9648-0E5A7149D5C1}" presName="ParentSmallAccent" presStyleLbl="fgAcc1" presStyleIdx="0" presStyleCnt="1" custScaleX="51241" custScaleY="51241" custLinFactX="-3071" custLinFactY="-128523" custLinFactNeighborX="-100000" custLinFactNeighborY="-200000"/>
      <dgm:spPr/>
    </dgm:pt>
    <dgm:pt modelId="{FD573F29-1E1C-4C66-AB25-543539F0AD0A}" type="pres">
      <dgm:prSet presAssocID="{24FE717D-2AC3-4FED-9648-0E5A7149D5C1}" presName="Parent" presStyleLbl="revTx" presStyleIdx="0" presStyleCnt="1" custScaleX="114050" custScaleY="96567" custLinFactNeighborX="138" custLinFactNeighborY="5296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6B7AB24-0E12-4A29-8D77-6E02AA6C25AF}" type="pres">
      <dgm:prSet presAssocID="{24FE717D-2AC3-4FED-9648-0E5A7149D5C1}" presName="childShape" presStyleCnt="0">
        <dgm:presLayoutVars>
          <dgm:chMax val="0"/>
          <dgm:chPref val="0"/>
        </dgm:presLayoutVars>
      </dgm:prSet>
      <dgm:spPr/>
    </dgm:pt>
  </dgm:ptLst>
  <dgm:cxnLst>
    <dgm:cxn modelId="{ABF7352B-3211-4A0E-A346-D03753EF051E}" type="presOf" srcId="{24FE717D-2AC3-4FED-9648-0E5A7149D5C1}" destId="{FD573F29-1E1C-4C66-AB25-543539F0AD0A}" srcOrd="0" destOrd="0" presId="urn:microsoft.com/office/officeart/2008/layout/SquareAccentList"/>
    <dgm:cxn modelId="{57B4B4ED-1B95-4D4C-A387-C653E98E95E7}" type="presOf" srcId="{4AFF61B2-BCD3-4808-8096-569C617E20DE}" destId="{ADA9C36B-5AFB-4A22-958D-92A67302A225}" srcOrd="0" destOrd="0" presId="urn:microsoft.com/office/officeart/2008/layout/SquareAccentList"/>
    <dgm:cxn modelId="{4523380E-F157-4FAF-9BA7-19F124748C0F}" srcId="{4AFF61B2-BCD3-4808-8096-569C617E20DE}" destId="{24FE717D-2AC3-4FED-9648-0E5A7149D5C1}" srcOrd="0" destOrd="0" parTransId="{56E15B91-F292-4E26-AEB4-BCBAF1A9A7DB}" sibTransId="{1453AC3C-6A9D-42CB-AE6A-E8F018C5711F}"/>
    <dgm:cxn modelId="{4F14E19D-6577-43A2-9961-B834FDA91178}" type="presParOf" srcId="{ADA9C36B-5AFB-4A22-958D-92A67302A225}" destId="{B2DC6EBD-700F-45E7-8DB4-FE8FC132BC62}" srcOrd="0" destOrd="0" presId="urn:microsoft.com/office/officeart/2008/layout/SquareAccentList"/>
    <dgm:cxn modelId="{9E6A13E0-ED1D-4FC3-99E2-4E357B705B7F}" type="presParOf" srcId="{B2DC6EBD-700F-45E7-8DB4-FE8FC132BC62}" destId="{8C8A1795-54F1-4A3C-8481-B2D2B2AF1397}" srcOrd="0" destOrd="0" presId="urn:microsoft.com/office/officeart/2008/layout/SquareAccentList"/>
    <dgm:cxn modelId="{D3C105EE-B2BB-49AB-AF25-2D0BAAA7D1B8}" type="presParOf" srcId="{8C8A1795-54F1-4A3C-8481-B2D2B2AF1397}" destId="{F9FD60DC-9427-445A-9FB3-25CC7B08F7C6}" srcOrd="0" destOrd="0" presId="urn:microsoft.com/office/officeart/2008/layout/SquareAccentList"/>
    <dgm:cxn modelId="{4A339122-AF68-4263-8AD8-13A1CB9333B6}" type="presParOf" srcId="{8C8A1795-54F1-4A3C-8481-B2D2B2AF1397}" destId="{F35DD572-2562-45A3-95D7-1521E020FA86}" srcOrd="1" destOrd="0" presId="urn:microsoft.com/office/officeart/2008/layout/SquareAccentList"/>
    <dgm:cxn modelId="{B2C0E01E-3F33-4004-9FDA-F5991A7D12B9}" type="presParOf" srcId="{8C8A1795-54F1-4A3C-8481-B2D2B2AF1397}" destId="{FD573F29-1E1C-4C66-AB25-543539F0AD0A}" srcOrd="2" destOrd="0" presId="urn:microsoft.com/office/officeart/2008/layout/SquareAccentList"/>
    <dgm:cxn modelId="{192BBDBF-3D05-40A9-AB80-DEC2E01193C3}" type="presParOf" srcId="{B2DC6EBD-700F-45E7-8DB4-FE8FC132BC62}" destId="{96B7AB24-0E12-4A29-8D77-6E02AA6C25AF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981FB6-D520-4673-9DD1-DB0EBAAFF97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EBD9A7BD-5EE4-42D3-8A86-C50FC09DF39D}">
      <dgm:prSet phldrT="[Κείμενο]" custT="1"/>
      <dgm:spPr>
        <a:solidFill>
          <a:schemeClr val="accent1">
            <a:lumMod val="40000"/>
            <a:lumOff val="60000"/>
          </a:schemeClr>
        </a:solidFill>
      </dgm:spPr>
      <dgm:t>
        <a:bodyPr anchor="ctr"/>
        <a:lstStyle/>
        <a:p>
          <a:r>
            <a:rPr lang="el-GR" sz="2000" b="1" dirty="0" smtClean="0">
              <a:solidFill>
                <a:srgbClr val="0070C0"/>
              </a:solidFill>
            </a:rPr>
            <a:t>Συνολικό κόστος: 13,402 εκ. €</a:t>
          </a:r>
        </a:p>
        <a:p>
          <a:r>
            <a:rPr lang="el-GR" sz="2000" b="1" dirty="0" smtClean="0">
              <a:solidFill>
                <a:srgbClr val="0070C0"/>
              </a:solidFill>
            </a:rPr>
            <a:t>ΣΔΔ: 10,5</a:t>
          </a:r>
          <a:r>
            <a:rPr lang="en-US" sz="2000" b="1" dirty="0" smtClean="0">
              <a:solidFill>
                <a:srgbClr val="0070C0"/>
              </a:solidFill>
            </a:rPr>
            <a:t> </a:t>
          </a:r>
          <a:r>
            <a:rPr lang="el-GR" sz="2000" b="1" dirty="0" smtClean="0">
              <a:solidFill>
                <a:srgbClr val="0070C0"/>
              </a:solidFill>
            </a:rPr>
            <a:t>εκ.€</a:t>
          </a:r>
          <a:br>
            <a:rPr lang="el-GR" sz="2000" b="1" dirty="0" smtClean="0">
              <a:solidFill>
                <a:srgbClr val="0070C0"/>
              </a:solidFill>
            </a:rPr>
          </a:br>
          <a:r>
            <a:rPr lang="el-GR" sz="1600" dirty="0" smtClean="0">
              <a:solidFill>
                <a:srgbClr val="0070C0"/>
              </a:solidFill>
            </a:rPr>
            <a:t>Ταμείο Συνοχής (ΑΠ </a:t>
          </a:r>
          <a:r>
            <a:rPr lang="en-US" sz="1600" dirty="0" smtClean="0">
              <a:solidFill>
                <a:srgbClr val="0070C0"/>
              </a:solidFill>
            </a:rPr>
            <a:t>03</a:t>
          </a:r>
          <a:r>
            <a:rPr lang="el-GR" sz="1600" dirty="0" smtClean="0">
              <a:solidFill>
                <a:srgbClr val="0070C0"/>
              </a:solidFill>
            </a:rPr>
            <a:t>)</a:t>
          </a:r>
          <a:endParaRPr lang="el-GR" sz="2000" dirty="0"/>
        </a:p>
      </dgm:t>
    </dgm:pt>
    <dgm:pt modelId="{9F7B17D7-2722-403C-B1DA-495B5DF8EA50}" type="parTrans" cxnId="{9B6A4BAB-F61F-4D47-B806-E39353D794B7}">
      <dgm:prSet/>
      <dgm:spPr/>
      <dgm:t>
        <a:bodyPr/>
        <a:lstStyle/>
        <a:p>
          <a:endParaRPr lang="el-GR"/>
        </a:p>
      </dgm:t>
    </dgm:pt>
    <dgm:pt modelId="{CC2A3F53-269C-47B4-A030-1443C7FF5494}" type="sibTrans" cxnId="{9B6A4BAB-F61F-4D47-B806-E39353D794B7}">
      <dgm:prSet/>
      <dgm:spPr/>
      <dgm:t>
        <a:bodyPr/>
        <a:lstStyle/>
        <a:p>
          <a:endParaRPr lang="el-GR"/>
        </a:p>
      </dgm:t>
    </dgm:pt>
    <dgm:pt modelId="{A0BD631E-04E5-40AE-949F-67E3F6B8CFA5}" type="pres">
      <dgm:prSet presAssocID="{25981FB6-D520-4673-9DD1-DB0EBAAFF977}" presName="linearFlow" presStyleCnt="0">
        <dgm:presLayoutVars>
          <dgm:dir/>
          <dgm:resizeHandles val="exact"/>
        </dgm:presLayoutVars>
      </dgm:prSet>
      <dgm:spPr/>
    </dgm:pt>
    <dgm:pt modelId="{1B8DCEE5-0268-431B-8FD3-6C36AB977C5E}" type="pres">
      <dgm:prSet presAssocID="{EBD9A7BD-5EE4-42D3-8A86-C50FC09DF39D}" presName="composite" presStyleCnt="0"/>
      <dgm:spPr/>
    </dgm:pt>
    <dgm:pt modelId="{11ED2537-E3B0-4803-B511-8377D30FDD88}" type="pres">
      <dgm:prSet presAssocID="{EBD9A7BD-5EE4-42D3-8A86-C50FC09DF39D}" presName="imgShp" presStyleLbl="fgImgPlace1" presStyleIdx="0" presStyleCnt="1" custLinFactNeighborX="-16840" custLinFactNeighborY="335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20360F3E-9FEC-4046-ABE8-24CBC855BDBF}" type="pres">
      <dgm:prSet presAssocID="{EBD9A7BD-5EE4-42D3-8A86-C50FC09DF39D}" presName="txShp" presStyleLbl="node1" presStyleIdx="0" presStyleCnt="1" custScaleX="110621" custLinFactNeighborX="389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04414BD-60E8-48A1-8405-22155C81826C}" type="presOf" srcId="{EBD9A7BD-5EE4-42D3-8A86-C50FC09DF39D}" destId="{20360F3E-9FEC-4046-ABE8-24CBC855BDBF}" srcOrd="0" destOrd="0" presId="urn:microsoft.com/office/officeart/2005/8/layout/vList3"/>
    <dgm:cxn modelId="{C6657DB4-3827-4447-B7DA-79D39D0038AD}" type="presOf" srcId="{25981FB6-D520-4673-9DD1-DB0EBAAFF977}" destId="{A0BD631E-04E5-40AE-949F-67E3F6B8CFA5}" srcOrd="0" destOrd="0" presId="urn:microsoft.com/office/officeart/2005/8/layout/vList3"/>
    <dgm:cxn modelId="{9B6A4BAB-F61F-4D47-B806-E39353D794B7}" srcId="{25981FB6-D520-4673-9DD1-DB0EBAAFF977}" destId="{EBD9A7BD-5EE4-42D3-8A86-C50FC09DF39D}" srcOrd="0" destOrd="0" parTransId="{9F7B17D7-2722-403C-B1DA-495B5DF8EA50}" sibTransId="{CC2A3F53-269C-47B4-A030-1443C7FF5494}"/>
    <dgm:cxn modelId="{B9D2543F-BCBC-4F2D-A35A-7C62572DE9C2}" type="presParOf" srcId="{A0BD631E-04E5-40AE-949F-67E3F6B8CFA5}" destId="{1B8DCEE5-0268-431B-8FD3-6C36AB977C5E}" srcOrd="0" destOrd="0" presId="urn:microsoft.com/office/officeart/2005/8/layout/vList3"/>
    <dgm:cxn modelId="{BC360AB7-7B2A-4CAE-B689-2FB0F4AE0535}" type="presParOf" srcId="{1B8DCEE5-0268-431B-8FD3-6C36AB977C5E}" destId="{11ED2537-E3B0-4803-B511-8377D30FDD88}" srcOrd="0" destOrd="0" presId="urn:microsoft.com/office/officeart/2005/8/layout/vList3"/>
    <dgm:cxn modelId="{54D0DCC7-0EE7-44B6-965C-1AACF1ADD38F}" type="presParOf" srcId="{1B8DCEE5-0268-431B-8FD3-6C36AB977C5E}" destId="{20360F3E-9FEC-4046-ABE8-24CBC855BD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D44524-E666-4B08-B457-0A4387525341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77219B7F-1D69-48C1-9E3D-DE229CDBDE91}">
      <dgm:prSet phldrT="[Κείμενο]"/>
      <dgm:spPr/>
      <dgm:t>
        <a:bodyPr/>
        <a:lstStyle/>
        <a:p>
          <a:pPr rtl="0"/>
          <a:r>
            <a:rPr lang="el-GR" dirty="0" smtClean="0">
              <a:solidFill>
                <a:srgbClr val="FFAC33"/>
              </a:solidFill>
            </a:rPr>
            <a:t>Χαρακτηριστικά</a:t>
          </a:r>
          <a:endParaRPr lang="el-GR" dirty="0">
            <a:solidFill>
              <a:srgbClr val="FFAC33"/>
            </a:solidFill>
          </a:endParaRPr>
        </a:p>
      </dgm:t>
    </dgm:pt>
    <dgm:pt modelId="{03B571DD-DB89-4D6F-865C-FC800C20BD2D}" type="parTrans" cxnId="{C208624A-0529-460D-97A8-7AB8C42916CD}">
      <dgm:prSet/>
      <dgm:spPr/>
      <dgm:t>
        <a:bodyPr/>
        <a:lstStyle/>
        <a:p>
          <a:endParaRPr lang="el-GR"/>
        </a:p>
      </dgm:t>
    </dgm:pt>
    <dgm:pt modelId="{02A4CA46-4C06-4575-AA83-350E69C85050}" type="sibTrans" cxnId="{C208624A-0529-460D-97A8-7AB8C42916CD}">
      <dgm:prSet/>
      <dgm:spPr/>
      <dgm:t>
        <a:bodyPr/>
        <a:lstStyle/>
        <a:p>
          <a:endParaRPr lang="el-GR"/>
        </a:p>
      </dgm:t>
    </dgm:pt>
    <dgm:pt modelId="{1815C995-C3C3-4E2C-9FB7-47C13704AC03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Κατασκευή νέου οδικού τμήματος μήκους 4,65 </a:t>
          </a:r>
          <a:r>
            <a:rPr lang="el-GR" sz="1300" dirty="0" err="1" smtClean="0">
              <a:solidFill>
                <a:srgbClr val="0070C0"/>
              </a:solidFill>
            </a:rPr>
            <a:t>χλμ</a:t>
          </a:r>
          <a:r>
            <a:rPr lang="el-GR" sz="1300" dirty="0" smtClean="0">
              <a:solidFill>
                <a:srgbClr val="0070C0"/>
              </a:solidFill>
            </a:rPr>
            <a:t>, διατομής 7,5μ / 10,5μ </a:t>
          </a:r>
          <a:endParaRPr lang="el-GR" sz="1300" dirty="0">
            <a:solidFill>
              <a:srgbClr val="0070C0"/>
            </a:solidFill>
          </a:endParaRPr>
        </a:p>
      </dgm:t>
    </dgm:pt>
    <dgm:pt modelId="{9C86C256-E94F-4637-B20E-13733A87C53A}" type="parTrans" cxnId="{368B0182-F447-4EC7-B289-30D49E844FA9}">
      <dgm:prSet/>
      <dgm:spPr/>
      <dgm:t>
        <a:bodyPr/>
        <a:lstStyle/>
        <a:p>
          <a:endParaRPr lang="el-GR"/>
        </a:p>
      </dgm:t>
    </dgm:pt>
    <dgm:pt modelId="{4C6FDBC7-AB98-4E21-BAA2-C62C496D7472}" type="sibTrans" cxnId="{368B0182-F447-4EC7-B289-30D49E844FA9}">
      <dgm:prSet/>
      <dgm:spPr/>
      <dgm:t>
        <a:bodyPr/>
        <a:lstStyle/>
        <a:p>
          <a:endParaRPr lang="el-GR"/>
        </a:p>
      </dgm:t>
    </dgm:pt>
    <dgm:pt modelId="{07A826FE-0A15-4C11-81A4-63E49C20E634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Δικαιούχος: Εγνατία Οδός Α.Ε.</a:t>
          </a:r>
          <a:endParaRPr lang="el-GR" sz="1300" dirty="0">
            <a:solidFill>
              <a:srgbClr val="0070C0"/>
            </a:solidFill>
          </a:endParaRPr>
        </a:p>
      </dgm:t>
    </dgm:pt>
    <dgm:pt modelId="{42023A7B-222A-438C-9674-BAC9A09210D6}" type="parTrans" cxnId="{A4AF7EB1-C9FD-4173-BA0B-091938867905}">
      <dgm:prSet/>
      <dgm:spPr/>
      <dgm:t>
        <a:bodyPr/>
        <a:lstStyle/>
        <a:p>
          <a:endParaRPr lang="el-GR"/>
        </a:p>
      </dgm:t>
    </dgm:pt>
    <dgm:pt modelId="{5F6EF987-07A0-493B-8516-AF7BF7813224}" type="sibTrans" cxnId="{A4AF7EB1-C9FD-4173-BA0B-091938867905}">
      <dgm:prSet/>
      <dgm:spPr/>
      <dgm:t>
        <a:bodyPr/>
        <a:lstStyle/>
        <a:p>
          <a:endParaRPr lang="el-GR"/>
        </a:p>
      </dgm:t>
    </dgm:pt>
    <dgm:pt modelId="{0F6787AE-0EF4-4247-9E0E-08EF97678914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Διακρατική Συμφωνία μεταξύ Ελλάδας και Βουλγαρίας για την υλοποίηση του διασυνοριακού άξονα Ξάνθη – Εχίνος – </a:t>
          </a:r>
          <a:r>
            <a:rPr lang="el-GR" sz="1300" dirty="0" err="1" smtClean="0">
              <a:solidFill>
                <a:srgbClr val="0070C0"/>
              </a:solidFill>
            </a:rPr>
            <a:t>Rudozem</a:t>
          </a:r>
          <a:r>
            <a:rPr lang="el-GR" sz="1300" dirty="0" smtClean="0">
              <a:solidFill>
                <a:srgbClr val="0070C0"/>
              </a:solidFill>
            </a:rPr>
            <a:t> - </a:t>
          </a:r>
          <a:r>
            <a:rPr lang="el-GR" sz="1300" dirty="0" err="1" smtClean="0">
              <a:solidFill>
                <a:srgbClr val="0070C0"/>
              </a:solidFill>
            </a:rPr>
            <a:t>Plovdiv</a:t>
          </a:r>
          <a:r>
            <a:rPr lang="el-GR" sz="1300" dirty="0" smtClean="0">
              <a:solidFill>
                <a:srgbClr val="0070C0"/>
              </a:solidFill>
            </a:rPr>
            <a:t>.</a:t>
          </a:r>
          <a:endParaRPr lang="el-GR" sz="1300" dirty="0">
            <a:solidFill>
              <a:srgbClr val="0070C0"/>
            </a:solidFill>
          </a:endParaRPr>
        </a:p>
      </dgm:t>
    </dgm:pt>
    <dgm:pt modelId="{12A34E63-6DF3-4606-9645-EC7B1943058E}" type="parTrans" cxnId="{AAF42C8B-41A7-4035-BCD6-97A93D69E047}">
      <dgm:prSet/>
      <dgm:spPr/>
      <dgm:t>
        <a:bodyPr/>
        <a:lstStyle/>
        <a:p>
          <a:endParaRPr lang="el-GR"/>
        </a:p>
      </dgm:t>
    </dgm:pt>
    <dgm:pt modelId="{88124C73-6CB4-490F-9C40-7A98BF11B5C7}" type="sibTrans" cxnId="{AAF42C8B-41A7-4035-BCD6-97A93D69E047}">
      <dgm:prSet/>
      <dgm:spPr/>
      <dgm:t>
        <a:bodyPr/>
        <a:lstStyle/>
        <a:p>
          <a:endParaRPr lang="el-GR"/>
        </a:p>
      </dgm:t>
    </dgm:pt>
    <dgm:pt modelId="{F8AEAE57-97AB-4F1E-8141-532DA7B4E999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Συνέργεια με </a:t>
          </a:r>
          <a:r>
            <a:rPr lang="en-US" sz="1300" dirty="0" smtClean="0">
              <a:solidFill>
                <a:srgbClr val="0070C0"/>
              </a:solidFill>
            </a:rPr>
            <a:t>INTERREG GR-BG </a:t>
          </a:r>
          <a:r>
            <a:rPr lang="el-GR" sz="1300" dirty="0" smtClean="0">
              <a:solidFill>
                <a:srgbClr val="0070C0"/>
              </a:solidFill>
            </a:rPr>
            <a:t>για την ολοκλήρωση συνολικά 8 </a:t>
          </a:r>
          <a:r>
            <a:rPr lang="el-GR" sz="1300" dirty="0" err="1" smtClean="0">
              <a:solidFill>
                <a:srgbClr val="0070C0"/>
              </a:solidFill>
            </a:rPr>
            <a:t>χλμ</a:t>
          </a:r>
          <a:r>
            <a:rPr lang="el-GR" sz="1300" dirty="0" smtClean="0">
              <a:solidFill>
                <a:srgbClr val="0070C0"/>
              </a:solidFill>
            </a:rPr>
            <a:t> του διασυνοριακού τμήματος</a:t>
          </a:r>
          <a:endParaRPr lang="el-GR" sz="1300" dirty="0">
            <a:solidFill>
              <a:srgbClr val="0070C0"/>
            </a:solidFill>
          </a:endParaRPr>
        </a:p>
      </dgm:t>
    </dgm:pt>
    <dgm:pt modelId="{F72044CD-AFEE-440B-954C-1192F9C7D30A}" type="parTrans" cxnId="{B78A9CE5-CE61-47B4-A591-5D5787065B58}">
      <dgm:prSet/>
      <dgm:spPr/>
      <dgm:t>
        <a:bodyPr/>
        <a:lstStyle/>
        <a:p>
          <a:endParaRPr lang="el-GR"/>
        </a:p>
      </dgm:t>
    </dgm:pt>
    <dgm:pt modelId="{825013B2-D2E9-41F0-803F-1E7A6F3490A6}" type="sibTrans" cxnId="{B78A9CE5-CE61-47B4-A591-5D5787065B58}">
      <dgm:prSet/>
      <dgm:spPr/>
      <dgm:t>
        <a:bodyPr/>
        <a:lstStyle/>
        <a:p>
          <a:endParaRPr lang="el-GR"/>
        </a:p>
      </dgm:t>
    </dgm:pt>
    <dgm:pt modelId="{CCA0A3E2-7BB5-4306-AEE7-459BCA2BC3E5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Πρόοδος: Υπογραφή σύμβασης Μάιος 2018 - Εργασίες σε εξέλιξη, Δαπάνες ύψους 2,6 εκ. €</a:t>
          </a:r>
          <a:endParaRPr lang="el-GR" sz="1300" dirty="0">
            <a:solidFill>
              <a:srgbClr val="0070C0"/>
            </a:solidFill>
          </a:endParaRPr>
        </a:p>
      </dgm:t>
    </dgm:pt>
    <dgm:pt modelId="{735232E7-527B-4779-A719-6CD01B7ACEBE}" type="parTrans" cxnId="{C466454F-499F-461C-85F5-14A81B820BA4}">
      <dgm:prSet/>
      <dgm:spPr/>
      <dgm:t>
        <a:bodyPr/>
        <a:lstStyle/>
        <a:p>
          <a:endParaRPr lang="el-GR"/>
        </a:p>
      </dgm:t>
    </dgm:pt>
    <dgm:pt modelId="{B3DE94B7-02EC-4C66-A434-34B80F5F189D}" type="sibTrans" cxnId="{C466454F-499F-461C-85F5-14A81B820BA4}">
      <dgm:prSet/>
      <dgm:spPr/>
      <dgm:t>
        <a:bodyPr/>
        <a:lstStyle/>
        <a:p>
          <a:endParaRPr lang="el-GR"/>
        </a:p>
      </dgm:t>
    </dgm:pt>
    <dgm:pt modelId="{F8347A25-1CF5-4DDD-A50C-3D21272818F1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Εκτιμώμενη ολοκλήρωση : 2020</a:t>
          </a:r>
          <a:endParaRPr lang="el-GR" sz="1300" dirty="0">
            <a:solidFill>
              <a:srgbClr val="0070C0"/>
            </a:solidFill>
          </a:endParaRPr>
        </a:p>
      </dgm:t>
    </dgm:pt>
    <dgm:pt modelId="{04E088A3-CFDA-431E-8478-2A6F7E18471F}" type="parTrans" cxnId="{50E9025D-FD24-4270-9164-57917D35CEE0}">
      <dgm:prSet/>
      <dgm:spPr/>
      <dgm:t>
        <a:bodyPr/>
        <a:lstStyle/>
        <a:p>
          <a:endParaRPr lang="el-GR"/>
        </a:p>
      </dgm:t>
    </dgm:pt>
    <dgm:pt modelId="{56A65F59-EC5F-4FAD-BCD2-B17979DFCBEE}" type="sibTrans" cxnId="{50E9025D-FD24-4270-9164-57917D35CEE0}">
      <dgm:prSet/>
      <dgm:spPr/>
      <dgm:t>
        <a:bodyPr/>
        <a:lstStyle/>
        <a:p>
          <a:endParaRPr lang="el-GR"/>
        </a:p>
      </dgm:t>
    </dgm:pt>
    <dgm:pt modelId="{DE9CC653-EE67-4D95-837B-DADB3C49BDFD}" type="pres">
      <dgm:prSet presAssocID="{42D44524-E666-4B08-B457-0A438752534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l-GR"/>
        </a:p>
      </dgm:t>
    </dgm:pt>
    <dgm:pt modelId="{DDE8A5D2-E186-4827-BC93-0F5D83FD78DC}" type="pres">
      <dgm:prSet presAssocID="{77219B7F-1D69-48C1-9E3D-DE229CDBDE91}" presName="thickLine" presStyleLbl="alignNode1" presStyleIdx="0" presStyleCnt="1"/>
      <dgm:spPr/>
      <dgm:t>
        <a:bodyPr/>
        <a:lstStyle/>
        <a:p>
          <a:endParaRPr lang="el-GR"/>
        </a:p>
      </dgm:t>
    </dgm:pt>
    <dgm:pt modelId="{72E72416-9A05-4921-9E3F-B4F7E88D6316}" type="pres">
      <dgm:prSet presAssocID="{77219B7F-1D69-48C1-9E3D-DE229CDBDE91}" presName="horz1" presStyleCnt="0"/>
      <dgm:spPr/>
    </dgm:pt>
    <dgm:pt modelId="{CC33F748-0027-4174-BE3D-C76F60D4A4EB}" type="pres">
      <dgm:prSet presAssocID="{77219B7F-1D69-48C1-9E3D-DE229CDBDE91}" presName="tx1" presStyleLbl="revTx" presStyleIdx="0" presStyleCnt="7"/>
      <dgm:spPr/>
      <dgm:t>
        <a:bodyPr/>
        <a:lstStyle/>
        <a:p>
          <a:endParaRPr lang="el-GR"/>
        </a:p>
      </dgm:t>
    </dgm:pt>
    <dgm:pt modelId="{F87670A5-F741-4FCD-B901-51D7EF60CDB7}" type="pres">
      <dgm:prSet presAssocID="{77219B7F-1D69-48C1-9E3D-DE229CDBDE91}" presName="vert1" presStyleCnt="0"/>
      <dgm:spPr/>
    </dgm:pt>
    <dgm:pt modelId="{3BFB990B-B75F-44FA-B5DF-3065382ECF1A}" type="pres">
      <dgm:prSet presAssocID="{1815C995-C3C3-4E2C-9FB7-47C13704AC03}" presName="vertSpace2a" presStyleCnt="0"/>
      <dgm:spPr/>
    </dgm:pt>
    <dgm:pt modelId="{914E2D54-4051-4C39-9655-C21E1D2972F5}" type="pres">
      <dgm:prSet presAssocID="{1815C995-C3C3-4E2C-9FB7-47C13704AC03}" presName="horz2" presStyleCnt="0"/>
      <dgm:spPr/>
    </dgm:pt>
    <dgm:pt modelId="{92C098E0-F2A8-4795-B4B8-CD8657697030}" type="pres">
      <dgm:prSet presAssocID="{1815C995-C3C3-4E2C-9FB7-47C13704AC03}" presName="horzSpace2" presStyleCnt="0"/>
      <dgm:spPr/>
    </dgm:pt>
    <dgm:pt modelId="{1E3F6A6E-FBDF-438C-95C5-1BBC425E2531}" type="pres">
      <dgm:prSet presAssocID="{1815C995-C3C3-4E2C-9FB7-47C13704AC03}" presName="tx2" presStyleLbl="revTx" presStyleIdx="1" presStyleCnt="7" custScaleY="91329"/>
      <dgm:spPr/>
      <dgm:t>
        <a:bodyPr/>
        <a:lstStyle/>
        <a:p>
          <a:endParaRPr lang="el-GR"/>
        </a:p>
      </dgm:t>
    </dgm:pt>
    <dgm:pt modelId="{16F1920C-4B50-470F-99A4-8060BD00643C}" type="pres">
      <dgm:prSet presAssocID="{1815C995-C3C3-4E2C-9FB7-47C13704AC03}" presName="vert2" presStyleCnt="0"/>
      <dgm:spPr/>
    </dgm:pt>
    <dgm:pt modelId="{3074648E-8CDA-455E-8F59-5AFE07FD0B6A}" type="pres">
      <dgm:prSet presAssocID="{1815C995-C3C3-4E2C-9FB7-47C13704AC03}" presName="thinLine2b" presStyleLbl="callout" presStyleIdx="0" presStyleCnt="6"/>
      <dgm:spPr/>
    </dgm:pt>
    <dgm:pt modelId="{49227879-3D26-4B6C-B7ED-824F9482CF21}" type="pres">
      <dgm:prSet presAssocID="{1815C995-C3C3-4E2C-9FB7-47C13704AC03}" presName="vertSpace2b" presStyleCnt="0"/>
      <dgm:spPr/>
    </dgm:pt>
    <dgm:pt modelId="{16286249-0B40-406F-B6E5-12277E5DB20D}" type="pres">
      <dgm:prSet presAssocID="{07A826FE-0A15-4C11-81A4-63E49C20E634}" presName="horz2" presStyleCnt="0"/>
      <dgm:spPr/>
    </dgm:pt>
    <dgm:pt modelId="{E853222C-F6C7-4115-AF3A-78D883269B2B}" type="pres">
      <dgm:prSet presAssocID="{07A826FE-0A15-4C11-81A4-63E49C20E634}" presName="horzSpace2" presStyleCnt="0"/>
      <dgm:spPr/>
    </dgm:pt>
    <dgm:pt modelId="{60D331C4-649B-4C06-9D0C-8DA43773066B}" type="pres">
      <dgm:prSet presAssocID="{07A826FE-0A15-4C11-81A4-63E49C20E634}" presName="tx2" presStyleLbl="revTx" presStyleIdx="2" presStyleCnt="7" custScaleY="91329"/>
      <dgm:spPr/>
      <dgm:t>
        <a:bodyPr/>
        <a:lstStyle/>
        <a:p>
          <a:endParaRPr lang="el-GR"/>
        </a:p>
      </dgm:t>
    </dgm:pt>
    <dgm:pt modelId="{610955B6-A5E9-45CA-ADA9-910050895520}" type="pres">
      <dgm:prSet presAssocID="{07A826FE-0A15-4C11-81A4-63E49C20E634}" presName="vert2" presStyleCnt="0"/>
      <dgm:spPr/>
    </dgm:pt>
    <dgm:pt modelId="{D07805B4-EF78-4DE7-95FB-5E8C4680A96F}" type="pres">
      <dgm:prSet presAssocID="{07A826FE-0A15-4C11-81A4-63E49C20E634}" presName="thinLine2b" presStyleLbl="callout" presStyleIdx="1" presStyleCnt="6"/>
      <dgm:spPr/>
    </dgm:pt>
    <dgm:pt modelId="{3D73052B-90D9-4B0A-8D23-725ED6C65404}" type="pres">
      <dgm:prSet presAssocID="{07A826FE-0A15-4C11-81A4-63E49C20E634}" presName="vertSpace2b" presStyleCnt="0"/>
      <dgm:spPr/>
    </dgm:pt>
    <dgm:pt modelId="{A7F860CE-3541-4C55-A0DD-C80CCBA86D0A}" type="pres">
      <dgm:prSet presAssocID="{0F6787AE-0EF4-4247-9E0E-08EF97678914}" presName="horz2" presStyleCnt="0"/>
      <dgm:spPr/>
    </dgm:pt>
    <dgm:pt modelId="{77537282-2898-47DF-8E5D-1BAD40C18434}" type="pres">
      <dgm:prSet presAssocID="{0F6787AE-0EF4-4247-9E0E-08EF97678914}" presName="horzSpace2" presStyleCnt="0"/>
      <dgm:spPr/>
    </dgm:pt>
    <dgm:pt modelId="{054E6C02-EF21-4A7B-9CD3-8653AE6746E6}" type="pres">
      <dgm:prSet presAssocID="{0F6787AE-0EF4-4247-9E0E-08EF97678914}" presName="tx2" presStyleLbl="revTx" presStyleIdx="3" presStyleCnt="7" custScaleY="91329"/>
      <dgm:spPr/>
      <dgm:t>
        <a:bodyPr/>
        <a:lstStyle/>
        <a:p>
          <a:endParaRPr lang="el-GR"/>
        </a:p>
      </dgm:t>
    </dgm:pt>
    <dgm:pt modelId="{81BA2330-8A15-43B4-8600-900762391555}" type="pres">
      <dgm:prSet presAssocID="{0F6787AE-0EF4-4247-9E0E-08EF97678914}" presName="vert2" presStyleCnt="0"/>
      <dgm:spPr/>
    </dgm:pt>
    <dgm:pt modelId="{F276E779-317D-4C19-B566-479AD5EA0DA6}" type="pres">
      <dgm:prSet presAssocID="{0F6787AE-0EF4-4247-9E0E-08EF97678914}" presName="thinLine2b" presStyleLbl="callout" presStyleIdx="2" presStyleCnt="6"/>
      <dgm:spPr/>
    </dgm:pt>
    <dgm:pt modelId="{E10A5839-871C-4C99-A930-0BA4B57019B9}" type="pres">
      <dgm:prSet presAssocID="{0F6787AE-0EF4-4247-9E0E-08EF97678914}" presName="vertSpace2b" presStyleCnt="0"/>
      <dgm:spPr/>
    </dgm:pt>
    <dgm:pt modelId="{675B8E3F-A576-484E-B50C-0DCBD965DF67}" type="pres">
      <dgm:prSet presAssocID="{F8AEAE57-97AB-4F1E-8141-532DA7B4E999}" presName="horz2" presStyleCnt="0"/>
      <dgm:spPr/>
    </dgm:pt>
    <dgm:pt modelId="{6675A633-DAD8-44B1-AE28-EB261D74FDC0}" type="pres">
      <dgm:prSet presAssocID="{F8AEAE57-97AB-4F1E-8141-532DA7B4E999}" presName="horzSpace2" presStyleCnt="0"/>
      <dgm:spPr/>
    </dgm:pt>
    <dgm:pt modelId="{8BE850C2-41F7-4600-9103-D6E2BB81EF90}" type="pres">
      <dgm:prSet presAssocID="{F8AEAE57-97AB-4F1E-8141-532DA7B4E999}" presName="tx2" presStyleLbl="revTx" presStyleIdx="4" presStyleCnt="7" custScaleY="91329"/>
      <dgm:spPr/>
      <dgm:t>
        <a:bodyPr/>
        <a:lstStyle/>
        <a:p>
          <a:endParaRPr lang="el-GR"/>
        </a:p>
      </dgm:t>
    </dgm:pt>
    <dgm:pt modelId="{A8F98F3E-7842-4CF4-923F-8096DBC83C40}" type="pres">
      <dgm:prSet presAssocID="{F8AEAE57-97AB-4F1E-8141-532DA7B4E999}" presName="vert2" presStyleCnt="0"/>
      <dgm:spPr/>
    </dgm:pt>
    <dgm:pt modelId="{B20050BF-5C6A-4114-9B3B-96CF60DF85B5}" type="pres">
      <dgm:prSet presAssocID="{F8AEAE57-97AB-4F1E-8141-532DA7B4E999}" presName="thinLine2b" presStyleLbl="callout" presStyleIdx="3" presStyleCnt="6"/>
      <dgm:spPr/>
    </dgm:pt>
    <dgm:pt modelId="{2FEB85E9-9337-4247-81E6-2AC579004134}" type="pres">
      <dgm:prSet presAssocID="{F8AEAE57-97AB-4F1E-8141-532DA7B4E999}" presName="vertSpace2b" presStyleCnt="0"/>
      <dgm:spPr/>
    </dgm:pt>
    <dgm:pt modelId="{6E4DA2DB-A1E7-4853-BA66-B82FBB270CA7}" type="pres">
      <dgm:prSet presAssocID="{CCA0A3E2-7BB5-4306-AEE7-459BCA2BC3E5}" presName="horz2" presStyleCnt="0"/>
      <dgm:spPr/>
    </dgm:pt>
    <dgm:pt modelId="{4E61C6EE-3D71-41D6-838C-56B3047D2534}" type="pres">
      <dgm:prSet presAssocID="{CCA0A3E2-7BB5-4306-AEE7-459BCA2BC3E5}" presName="horzSpace2" presStyleCnt="0"/>
      <dgm:spPr/>
    </dgm:pt>
    <dgm:pt modelId="{D24C4B7D-2AF2-460A-8DFD-FCD89928753C}" type="pres">
      <dgm:prSet presAssocID="{CCA0A3E2-7BB5-4306-AEE7-459BCA2BC3E5}" presName="tx2" presStyleLbl="revTx" presStyleIdx="5" presStyleCnt="7" custScaleY="91329"/>
      <dgm:spPr/>
      <dgm:t>
        <a:bodyPr/>
        <a:lstStyle/>
        <a:p>
          <a:endParaRPr lang="el-GR"/>
        </a:p>
      </dgm:t>
    </dgm:pt>
    <dgm:pt modelId="{37CD7AB9-90A0-4B5F-987B-9B8D5A788C28}" type="pres">
      <dgm:prSet presAssocID="{CCA0A3E2-7BB5-4306-AEE7-459BCA2BC3E5}" presName="vert2" presStyleCnt="0"/>
      <dgm:spPr/>
    </dgm:pt>
    <dgm:pt modelId="{21287632-666B-442F-BD75-7615A5A6BF62}" type="pres">
      <dgm:prSet presAssocID="{CCA0A3E2-7BB5-4306-AEE7-459BCA2BC3E5}" presName="thinLine2b" presStyleLbl="callout" presStyleIdx="4" presStyleCnt="6"/>
      <dgm:spPr/>
    </dgm:pt>
    <dgm:pt modelId="{E491E432-8A3C-4A4B-9727-2B02FAC9E14A}" type="pres">
      <dgm:prSet presAssocID="{CCA0A3E2-7BB5-4306-AEE7-459BCA2BC3E5}" presName="vertSpace2b" presStyleCnt="0"/>
      <dgm:spPr/>
    </dgm:pt>
    <dgm:pt modelId="{1272C79C-B78A-4AA2-AE9F-01A1E022624D}" type="pres">
      <dgm:prSet presAssocID="{F8347A25-1CF5-4DDD-A50C-3D21272818F1}" presName="horz2" presStyleCnt="0"/>
      <dgm:spPr/>
    </dgm:pt>
    <dgm:pt modelId="{706B5A0C-8D00-42D4-87FF-B77AAB8C4011}" type="pres">
      <dgm:prSet presAssocID="{F8347A25-1CF5-4DDD-A50C-3D21272818F1}" presName="horzSpace2" presStyleCnt="0"/>
      <dgm:spPr/>
    </dgm:pt>
    <dgm:pt modelId="{A2763092-5D21-4612-B742-463FC0ED9E18}" type="pres">
      <dgm:prSet presAssocID="{F8347A25-1CF5-4DDD-A50C-3D21272818F1}" presName="tx2" presStyleLbl="revTx" presStyleIdx="6" presStyleCnt="7" custScaleY="91329"/>
      <dgm:spPr/>
      <dgm:t>
        <a:bodyPr/>
        <a:lstStyle/>
        <a:p>
          <a:endParaRPr lang="el-GR"/>
        </a:p>
      </dgm:t>
    </dgm:pt>
    <dgm:pt modelId="{6C4F98D8-4585-4BCE-B5BC-D49B1AEBFC7E}" type="pres">
      <dgm:prSet presAssocID="{F8347A25-1CF5-4DDD-A50C-3D21272818F1}" presName="vert2" presStyleCnt="0"/>
      <dgm:spPr/>
    </dgm:pt>
    <dgm:pt modelId="{8E469EF1-4EC1-4842-9307-B5675C44A4C7}" type="pres">
      <dgm:prSet presAssocID="{F8347A25-1CF5-4DDD-A50C-3D21272818F1}" presName="thinLine2b" presStyleLbl="callout" presStyleIdx="5" presStyleCnt="6"/>
      <dgm:spPr/>
    </dgm:pt>
    <dgm:pt modelId="{2D28CCB4-A76E-4D78-A692-3E09A7875DA2}" type="pres">
      <dgm:prSet presAssocID="{F8347A25-1CF5-4DDD-A50C-3D21272818F1}" presName="vertSpace2b" presStyleCnt="0"/>
      <dgm:spPr/>
    </dgm:pt>
  </dgm:ptLst>
  <dgm:cxnLst>
    <dgm:cxn modelId="{B78A9CE5-CE61-47B4-A591-5D5787065B58}" srcId="{77219B7F-1D69-48C1-9E3D-DE229CDBDE91}" destId="{F8AEAE57-97AB-4F1E-8141-532DA7B4E999}" srcOrd="3" destOrd="0" parTransId="{F72044CD-AFEE-440B-954C-1192F9C7D30A}" sibTransId="{825013B2-D2E9-41F0-803F-1E7A6F3490A6}"/>
    <dgm:cxn modelId="{989A013C-3771-4DEF-B27D-D518EFDBEAA4}" type="presOf" srcId="{F8AEAE57-97AB-4F1E-8141-532DA7B4E999}" destId="{8BE850C2-41F7-4600-9103-D6E2BB81EF90}" srcOrd="0" destOrd="0" presId="urn:microsoft.com/office/officeart/2008/layout/LinedList"/>
    <dgm:cxn modelId="{A4AF7EB1-C9FD-4173-BA0B-091938867905}" srcId="{77219B7F-1D69-48C1-9E3D-DE229CDBDE91}" destId="{07A826FE-0A15-4C11-81A4-63E49C20E634}" srcOrd="1" destOrd="0" parTransId="{42023A7B-222A-438C-9674-BAC9A09210D6}" sibTransId="{5F6EF987-07A0-493B-8516-AF7BF7813224}"/>
    <dgm:cxn modelId="{F5E4CBB0-088F-40A2-9165-255FFE726DCC}" type="presOf" srcId="{0F6787AE-0EF4-4247-9E0E-08EF97678914}" destId="{054E6C02-EF21-4A7B-9CD3-8653AE6746E6}" srcOrd="0" destOrd="0" presId="urn:microsoft.com/office/officeart/2008/layout/LinedList"/>
    <dgm:cxn modelId="{C208624A-0529-460D-97A8-7AB8C42916CD}" srcId="{42D44524-E666-4B08-B457-0A4387525341}" destId="{77219B7F-1D69-48C1-9E3D-DE229CDBDE91}" srcOrd="0" destOrd="0" parTransId="{03B571DD-DB89-4D6F-865C-FC800C20BD2D}" sibTransId="{02A4CA46-4C06-4575-AA83-350E69C85050}"/>
    <dgm:cxn modelId="{C466454F-499F-461C-85F5-14A81B820BA4}" srcId="{77219B7F-1D69-48C1-9E3D-DE229CDBDE91}" destId="{CCA0A3E2-7BB5-4306-AEE7-459BCA2BC3E5}" srcOrd="4" destOrd="0" parTransId="{735232E7-527B-4779-A719-6CD01B7ACEBE}" sibTransId="{B3DE94B7-02EC-4C66-A434-34B80F5F189D}"/>
    <dgm:cxn modelId="{BE514471-B526-4634-BEC8-87E6A3969AB8}" type="presOf" srcId="{F8347A25-1CF5-4DDD-A50C-3D21272818F1}" destId="{A2763092-5D21-4612-B742-463FC0ED9E18}" srcOrd="0" destOrd="0" presId="urn:microsoft.com/office/officeart/2008/layout/LinedList"/>
    <dgm:cxn modelId="{15A82E16-B9D1-4D84-B0D9-DB20AE6857F0}" type="presOf" srcId="{CCA0A3E2-7BB5-4306-AEE7-459BCA2BC3E5}" destId="{D24C4B7D-2AF2-460A-8DFD-FCD89928753C}" srcOrd="0" destOrd="0" presId="urn:microsoft.com/office/officeart/2008/layout/LinedList"/>
    <dgm:cxn modelId="{368B0182-F447-4EC7-B289-30D49E844FA9}" srcId="{77219B7F-1D69-48C1-9E3D-DE229CDBDE91}" destId="{1815C995-C3C3-4E2C-9FB7-47C13704AC03}" srcOrd="0" destOrd="0" parTransId="{9C86C256-E94F-4637-B20E-13733A87C53A}" sibTransId="{4C6FDBC7-AB98-4E21-BAA2-C62C496D7472}"/>
    <dgm:cxn modelId="{77744194-CF63-4035-BCA2-8E9D7C65CF29}" type="presOf" srcId="{77219B7F-1D69-48C1-9E3D-DE229CDBDE91}" destId="{CC33F748-0027-4174-BE3D-C76F60D4A4EB}" srcOrd="0" destOrd="0" presId="urn:microsoft.com/office/officeart/2008/layout/LinedList"/>
    <dgm:cxn modelId="{A13CBC75-157D-4D29-B898-1B15C6C178FF}" type="presOf" srcId="{1815C995-C3C3-4E2C-9FB7-47C13704AC03}" destId="{1E3F6A6E-FBDF-438C-95C5-1BBC425E2531}" srcOrd="0" destOrd="0" presId="urn:microsoft.com/office/officeart/2008/layout/LinedList"/>
    <dgm:cxn modelId="{50E9025D-FD24-4270-9164-57917D35CEE0}" srcId="{77219B7F-1D69-48C1-9E3D-DE229CDBDE91}" destId="{F8347A25-1CF5-4DDD-A50C-3D21272818F1}" srcOrd="5" destOrd="0" parTransId="{04E088A3-CFDA-431E-8478-2A6F7E18471F}" sibTransId="{56A65F59-EC5F-4FAD-BCD2-B17979DFCBEE}"/>
    <dgm:cxn modelId="{AAF42C8B-41A7-4035-BCD6-97A93D69E047}" srcId="{77219B7F-1D69-48C1-9E3D-DE229CDBDE91}" destId="{0F6787AE-0EF4-4247-9E0E-08EF97678914}" srcOrd="2" destOrd="0" parTransId="{12A34E63-6DF3-4606-9645-EC7B1943058E}" sibTransId="{88124C73-6CB4-490F-9C40-7A98BF11B5C7}"/>
    <dgm:cxn modelId="{C53B1959-0FE1-44BB-B453-191909E59AFC}" type="presOf" srcId="{42D44524-E666-4B08-B457-0A4387525341}" destId="{DE9CC653-EE67-4D95-837B-DADB3C49BDFD}" srcOrd="0" destOrd="0" presId="urn:microsoft.com/office/officeart/2008/layout/LinedList"/>
    <dgm:cxn modelId="{47CD1A6B-4EDC-41B1-B5E1-449DBA2A6ADC}" type="presOf" srcId="{07A826FE-0A15-4C11-81A4-63E49C20E634}" destId="{60D331C4-649B-4C06-9D0C-8DA43773066B}" srcOrd="0" destOrd="0" presId="urn:microsoft.com/office/officeart/2008/layout/LinedList"/>
    <dgm:cxn modelId="{F72899DD-18D6-4F98-9425-72975B2AEAC5}" type="presParOf" srcId="{DE9CC653-EE67-4D95-837B-DADB3C49BDFD}" destId="{DDE8A5D2-E186-4827-BC93-0F5D83FD78DC}" srcOrd="0" destOrd="0" presId="urn:microsoft.com/office/officeart/2008/layout/LinedList"/>
    <dgm:cxn modelId="{FF64A575-A819-4067-8186-67C7C84E2214}" type="presParOf" srcId="{DE9CC653-EE67-4D95-837B-DADB3C49BDFD}" destId="{72E72416-9A05-4921-9E3F-B4F7E88D6316}" srcOrd="1" destOrd="0" presId="urn:microsoft.com/office/officeart/2008/layout/LinedList"/>
    <dgm:cxn modelId="{2FC8769B-9393-4B2B-AFE9-C20AC30DE6DB}" type="presParOf" srcId="{72E72416-9A05-4921-9E3F-B4F7E88D6316}" destId="{CC33F748-0027-4174-BE3D-C76F60D4A4EB}" srcOrd="0" destOrd="0" presId="urn:microsoft.com/office/officeart/2008/layout/LinedList"/>
    <dgm:cxn modelId="{11DAE788-E778-408F-9DE6-0FE6549C587B}" type="presParOf" srcId="{72E72416-9A05-4921-9E3F-B4F7E88D6316}" destId="{F87670A5-F741-4FCD-B901-51D7EF60CDB7}" srcOrd="1" destOrd="0" presId="urn:microsoft.com/office/officeart/2008/layout/LinedList"/>
    <dgm:cxn modelId="{8E2695A7-1C67-4625-9158-78F11EF6CB51}" type="presParOf" srcId="{F87670A5-F741-4FCD-B901-51D7EF60CDB7}" destId="{3BFB990B-B75F-44FA-B5DF-3065382ECF1A}" srcOrd="0" destOrd="0" presId="urn:microsoft.com/office/officeart/2008/layout/LinedList"/>
    <dgm:cxn modelId="{DE74B02E-8DB3-4378-9964-379ACC5CE60F}" type="presParOf" srcId="{F87670A5-F741-4FCD-B901-51D7EF60CDB7}" destId="{914E2D54-4051-4C39-9655-C21E1D2972F5}" srcOrd="1" destOrd="0" presId="urn:microsoft.com/office/officeart/2008/layout/LinedList"/>
    <dgm:cxn modelId="{07020883-4DA5-4248-9B15-9CC14C42E195}" type="presParOf" srcId="{914E2D54-4051-4C39-9655-C21E1D2972F5}" destId="{92C098E0-F2A8-4795-B4B8-CD8657697030}" srcOrd="0" destOrd="0" presId="urn:microsoft.com/office/officeart/2008/layout/LinedList"/>
    <dgm:cxn modelId="{2B4FA308-510D-4C91-A113-08F3FE622904}" type="presParOf" srcId="{914E2D54-4051-4C39-9655-C21E1D2972F5}" destId="{1E3F6A6E-FBDF-438C-95C5-1BBC425E2531}" srcOrd="1" destOrd="0" presId="urn:microsoft.com/office/officeart/2008/layout/LinedList"/>
    <dgm:cxn modelId="{79F729D2-F424-44A9-AD21-E54ED3D92C0F}" type="presParOf" srcId="{914E2D54-4051-4C39-9655-C21E1D2972F5}" destId="{16F1920C-4B50-470F-99A4-8060BD00643C}" srcOrd="2" destOrd="0" presId="urn:microsoft.com/office/officeart/2008/layout/LinedList"/>
    <dgm:cxn modelId="{5E7C0350-64DB-4ECE-B19E-0445C0AC9A97}" type="presParOf" srcId="{F87670A5-F741-4FCD-B901-51D7EF60CDB7}" destId="{3074648E-8CDA-455E-8F59-5AFE07FD0B6A}" srcOrd="2" destOrd="0" presId="urn:microsoft.com/office/officeart/2008/layout/LinedList"/>
    <dgm:cxn modelId="{425E0894-9D91-485E-B2A3-F5EFAD0C0D3F}" type="presParOf" srcId="{F87670A5-F741-4FCD-B901-51D7EF60CDB7}" destId="{49227879-3D26-4B6C-B7ED-824F9482CF21}" srcOrd="3" destOrd="0" presId="urn:microsoft.com/office/officeart/2008/layout/LinedList"/>
    <dgm:cxn modelId="{45081392-F1C3-472E-9206-E393F1C449EF}" type="presParOf" srcId="{F87670A5-F741-4FCD-B901-51D7EF60CDB7}" destId="{16286249-0B40-406F-B6E5-12277E5DB20D}" srcOrd="4" destOrd="0" presId="urn:microsoft.com/office/officeart/2008/layout/LinedList"/>
    <dgm:cxn modelId="{AF81C013-666F-4774-8041-858F71BA9B7C}" type="presParOf" srcId="{16286249-0B40-406F-B6E5-12277E5DB20D}" destId="{E853222C-F6C7-4115-AF3A-78D883269B2B}" srcOrd="0" destOrd="0" presId="urn:microsoft.com/office/officeart/2008/layout/LinedList"/>
    <dgm:cxn modelId="{0ADC436D-E926-4B52-A42F-52FCFE81D74A}" type="presParOf" srcId="{16286249-0B40-406F-B6E5-12277E5DB20D}" destId="{60D331C4-649B-4C06-9D0C-8DA43773066B}" srcOrd="1" destOrd="0" presId="urn:microsoft.com/office/officeart/2008/layout/LinedList"/>
    <dgm:cxn modelId="{F54CBF73-DCD4-4EF6-83FE-EDB0F49E4786}" type="presParOf" srcId="{16286249-0B40-406F-B6E5-12277E5DB20D}" destId="{610955B6-A5E9-45CA-ADA9-910050895520}" srcOrd="2" destOrd="0" presId="urn:microsoft.com/office/officeart/2008/layout/LinedList"/>
    <dgm:cxn modelId="{53BC26C0-1536-4C92-A176-60BC0FE4E617}" type="presParOf" srcId="{F87670A5-F741-4FCD-B901-51D7EF60CDB7}" destId="{D07805B4-EF78-4DE7-95FB-5E8C4680A96F}" srcOrd="5" destOrd="0" presId="urn:microsoft.com/office/officeart/2008/layout/LinedList"/>
    <dgm:cxn modelId="{E7FAFA23-6F87-46CE-B0D3-2C1531850E9B}" type="presParOf" srcId="{F87670A5-F741-4FCD-B901-51D7EF60CDB7}" destId="{3D73052B-90D9-4B0A-8D23-725ED6C65404}" srcOrd="6" destOrd="0" presId="urn:microsoft.com/office/officeart/2008/layout/LinedList"/>
    <dgm:cxn modelId="{EC6512AB-84A1-4E8E-A597-D595E6BB8A6C}" type="presParOf" srcId="{F87670A5-F741-4FCD-B901-51D7EF60CDB7}" destId="{A7F860CE-3541-4C55-A0DD-C80CCBA86D0A}" srcOrd="7" destOrd="0" presId="urn:microsoft.com/office/officeart/2008/layout/LinedList"/>
    <dgm:cxn modelId="{22560419-D860-4D1E-BE9C-39E5ECBF9228}" type="presParOf" srcId="{A7F860CE-3541-4C55-A0DD-C80CCBA86D0A}" destId="{77537282-2898-47DF-8E5D-1BAD40C18434}" srcOrd="0" destOrd="0" presId="urn:microsoft.com/office/officeart/2008/layout/LinedList"/>
    <dgm:cxn modelId="{C981B973-4E1A-49F5-A13D-5F71E726C684}" type="presParOf" srcId="{A7F860CE-3541-4C55-A0DD-C80CCBA86D0A}" destId="{054E6C02-EF21-4A7B-9CD3-8653AE6746E6}" srcOrd="1" destOrd="0" presId="urn:microsoft.com/office/officeart/2008/layout/LinedList"/>
    <dgm:cxn modelId="{59EEA901-5950-4182-85BD-8B037357CB29}" type="presParOf" srcId="{A7F860CE-3541-4C55-A0DD-C80CCBA86D0A}" destId="{81BA2330-8A15-43B4-8600-900762391555}" srcOrd="2" destOrd="0" presId="urn:microsoft.com/office/officeart/2008/layout/LinedList"/>
    <dgm:cxn modelId="{C9115165-FB40-4182-99B0-82F8746F93B2}" type="presParOf" srcId="{F87670A5-F741-4FCD-B901-51D7EF60CDB7}" destId="{F276E779-317D-4C19-B566-479AD5EA0DA6}" srcOrd="8" destOrd="0" presId="urn:microsoft.com/office/officeart/2008/layout/LinedList"/>
    <dgm:cxn modelId="{93002448-8BD1-45B9-96CA-ADD58E31D51C}" type="presParOf" srcId="{F87670A5-F741-4FCD-B901-51D7EF60CDB7}" destId="{E10A5839-871C-4C99-A930-0BA4B57019B9}" srcOrd="9" destOrd="0" presId="urn:microsoft.com/office/officeart/2008/layout/LinedList"/>
    <dgm:cxn modelId="{0A8286BB-FC20-4FDF-B4D3-0975611664E5}" type="presParOf" srcId="{F87670A5-F741-4FCD-B901-51D7EF60CDB7}" destId="{675B8E3F-A576-484E-B50C-0DCBD965DF67}" srcOrd="10" destOrd="0" presId="urn:microsoft.com/office/officeart/2008/layout/LinedList"/>
    <dgm:cxn modelId="{6D1A122E-EA87-43DF-A471-AFD33AFB163F}" type="presParOf" srcId="{675B8E3F-A576-484E-B50C-0DCBD965DF67}" destId="{6675A633-DAD8-44B1-AE28-EB261D74FDC0}" srcOrd="0" destOrd="0" presId="urn:microsoft.com/office/officeart/2008/layout/LinedList"/>
    <dgm:cxn modelId="{6DE69EA5-7109-4C4E-BF8F-5B2643E6B6EE}" type="presParOf" srcId="{675B8E3F-A576-484E-B50C-0DCBD965DF67}" destId="{8BE850C2-41F7-4600-9103-D6E2BB81EF90}" srcOrd="1" destOrd="0" presId="urn:microsoft.com/office/officeart/2008/layout/LinedList"/>
    <dgm:cxn modelId="{06F26D79-B8D8-411F-8EA8-51D137A68065}" type="presParOf" srcId="{675B8E3F-A576-484E-B50C-0DCBD965DF67}" destId="{A8F98F3E-7842-4CF4-923F-8096DBC83C40}" srcOrd="2" destOrd="0" presId="urn:microsoft.com/office/officeart/2008/layout/LinedList"/>
    <dgm:cxn modelId="{677702F1-26AF-4A98-BCB2-0F181BA73D87}" type="presParOf" srcId="{F87670A5-F741-4FCD-B901-51D7EF60CDB7}" destId="{B20050BF-5C6A-4114-9B3B-96CF60DF85B5}" srcOrd="11" destOrd="0" presId="urn:microsoft.com/office/officeart/2008/layout/LinedList"/>
    <dgm:cxn modelId="{12371AF7-7819-46BE-AA87-3533DC2F3A6D}" type="presParOf" srcId="{F87670A5-F741-4FCD-B901-51D7EF60CDB7}" destId="{2FEB85E9-9337-4247-81E6-2AC579004134}" srcOrd="12" destOrd="0" presId="urn:microsoft.com/office/officeart/2008/layout/LinedList"/>
    <dgm:cxn modelId="{81B0C77A-B072-431B-A91C-355E5697BFD9}" type="presParOf" srcId="{F87670A5-F741-4FCD-B901-51D7EF60CDB7}" destId="{6E4DA2DB-A1E7-4853-BA66-B82FBB270CA7}" srcOrd="13" destOrd="0" presId="urn:microsoft.com/office/officeart/2008/layout/LinedList"/>
    <dgm:cxn modelId="{DE7B655B-B8F7-423A-92C7-C0F56CB0C638}" type="presParOf" srcId="{6E4DA2DB-A1E7-4853-BA66-B82FBB270CA7}" destId="{4E61C6EE-3D71-41D6-838C-56B3047D2534}" srcOrd="0" destOrd="0" presId="urn:microsoft.com/office/officeart/2008/layout/LinedList"/>
    <dgm:cxn modelId="{0BB4AFED-A769-4656-9A4B-CC8DADCECBC6}" type="presParOf" srcId="{6E4DA2DB-A1E7-4853-BA66-B82FBB270CA7}" destId="{D24C4B7D-2AF2-460A-8DFD-FCD89928753C}" srcOrd="1" destOrd="0" presId="urn:microsoft.com/office/officeart/2008/layout/LinedList"/>
    <dgm:cxn modelId="{9A7E2994-0829-4D09-A593-E970CF972E6C}" type="presParOf" srcId="{6E4DA2DB-A1E7-4853-BA66-B82FBB270CA7}" destId="{37CD7AB9-90A0-4B5F-987B-9B8D5A788C28}" srcOrd="2" destOrd="0" presId="urn:microsoft.com/office/officeart/2008/layout/LinedList"/>
    <dgm:cxn modelId="{6BA8E633-1FAA-4C73-A344-6489CCDE5DC4}" type="presParOf" srcId="{F87670A5-F741-4FCD-B901-51D7EF60CDB7}" destId="{21287632-666B-442F-BD75-7615A5A6BF62}" srcOrd="14" destOrd="0" presId="urn:microsoft.com/office/officeart/2008/layout/LinedList"/>
    <dgm:cxn modelId="{6492C15D-D408-44DC-A664-0A2A5657B4AD}" type="presParOf" srcId="{F87670A5-F741-4FCD-B901-51D7EF60CDB7}" destId="{E491E432-8A3C-4A4B-9727-2B02FAC9E14A}" srcOrd="15" destOrd="0" presId="urn:microsoft.com/office/officeart/2008/layout/LinedList"/>
    <dgm:cxn modelId="{59CDF181-4E2F-4BC8-8CFC-F1CEC0DE8762}" type="presParOf" srcId="{F87670A5-F741-4FCD-B901-51D7EF60CDB7}" destId="{1272C79C-B78A-4AA2-AE9F-01A1E022624D}" srcOrd="16" destOrd="0" presId="urn:microsoft.com/office/officeart/2008/layout/LinedList"/>
    <dgm:cxn modelId="{D33CB237-B07A-4ABF-80E3-52434F7BF1FE}" type="presParOf" srcId="{1272C79C-B78A-4AA2-AE9F-01A1E022624D}" destId="{706B5A0C-8D00-42D4-87FF-B77AAB8C4011}" srcOrd="0" destOrd="0" presId="urn:microsoft.com/office/officeart/2008/layout/LinedList"/>
    <dgm:cxn modelId="{E52C2326-DFA2-4CE4-88F3-4B29F719E06C}" type="presParOf" srcId="{1272C79C-B78A-4AA2-AE9F-01A1E022624D}" destId="{A2763092-5D21-4612-B742-463FC0ED9E18}" srcOrd="1" destOrd="0" presId="urn:microsoft.com/office/officeart/2008/layout/LinedList"/>
    <dgm:cxn modelId="{32A95CCB-036A-49C7-948A-651BA1532C50}" type="presParOf" srcId="{1272C79C-B78A-4AA2-AE9F-01A1E022624D}" destId="{6C4F98D8-4585-4BCE-B5BC-D49B1AEBFC7E}" srcOrd="2" destOrd="0" presId="urn:microsoft.com/office/officeart/2008/layout/LinedList"/>
    <dgm:cxn modelId="{5752D9FB-89E3-4D7F-91DE-E49D5F3F0954}" type="presParOf" srcId="{F87670A5-F741-4FCD-B901-51D7EF60CDB7}" destId="{8E469EF1-4EC1-4842-9307-B5675C44A4C7}" srcOrd="17" destOrd="0" presId="urn:microsoft.com/office/officeart/2008/layout/LinedList"/>
    <dgm:cxn modelId="{3B6BBF91-9B0E-4981-BA16-6512354753D4}" type="presParOf" srcId="{F87670A5-F741-4FCD-B901-51D7EF60CDB7}" destId="{2D28CCB4-A76E-4D78-A692-3E09A7875DA2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981FB6-D520-4673-9DD1-DB0EBAAFF97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EBD9A7BD-5EE4-42D3-8A86-C50FC09DF39D}">
      <dgm:prSet phldrT="[Κείμενο]" custT="1"/>
      <dgm:spPr>
        <a:solidFill>
          <a:schemeClr val="accent1">
            <a:lumMod val="40000"/>
            <a:lumOff val="60000"/>
          </a:schemeClr>
        </a:solidFill>
      </dgm:spPr>
      <dgm:t>
        <a:bodyPr anchor="ctr"/>
        <a:lstStyle/>
        <a:p>
          <a:r>
            <a:rPr lang="el-GR" sz="2000" b="1" dirty="0" smtClean="0">
              <a:solidFill>
                <a:srgbClr val="0070C0"/>
              </a:solidFill>
            </a:rPr>
            <a:t>Συνολικό κόστος: 6 εκ. €</a:t>
          </a:r>
        </a:p>
        <a:p>
          <a:r>
            <a:rPr lang="el-GR" sz="2000" b="1" dirty="0" smtClean="0">
              <a:solidFill>
                <a:srgbClr val="0070C0"/>
              </a:solidFill>
            </a:rPr>
            <a:t>ΣΔΔ 6</a:t>
          </a:r>
          <a:r>
            <a:rPr lang="en-US" sz="2000" b="1" dirty="0" smtClean="0">
              <a:solidFill>
                <a:srgbClr val="0070C0"/>
              </a:solidFill>
            </a:rPr>
            <a:t> </a:t>
          </a:r>
          <a:r>
            <a:rPr lang="el-GR" sz="2000" b="1" dirty="0" smtClean="0">
              <a:solidFill>
                <a:srgbClr val="0070C0"/>
              </a:solidFill>
            </a:rPr>
            <a:t>εκ.€ </a:t>
          </a:r>
          <a:br>
            <a:rPr lang="el-GR" sz="2000" b="1" dirty="0" smtClean="0">
              <a:solidFill>
                <a:srgbClr val="0070C0"/>
              </a:solidFill>
            </a:rPr>
          </a:br>
          <a:r>
            <a:rPr lang="el-GR" sz="1600" dirty="0" smtClean="0">
              <a:solidFill>
                <a:srgbClr val="0070C0"/>
              </a:solidFill>
            </a:rPr>
            <a:t>Ταμείο Συνοχής (ΑΠ 06)</a:t>
          </a:r>
          <a:endParaRPr lang="el-GR" sz="1600" dirty="0"/>
        </a:p>
      </dgm:t>
    </dgm:pt>
    <dgm:pt modelId="{9F7B17D7-2722-403C-B1DA-495B5DF8EA50}" type="parTrans" cxnId="{9B6A4BAB-F61F-4D47-B806-E39353D794B7}">
      <dgm:prSet/>
      <dgm:spPr/>
      <dgm:t>
        <a:bodyPr/>
        <a:lstStyle/>
        <a:p>
          <a:endParaRPr lang="el-GR"/>
        </a:p>
      </dgm:t>
    </dgm:pt>
    <dgm:pt modelId="{CC2A3F53-269C-47B4-A030-1443C7FF5494}" type="sibTrans" cxnId="{9B6A4BAB-F61F-4D47-B806-E39353D794B7}">
      <dgm:prSet/>
      <dgm:spPr/>
      <dgm:t>
        <a:bodyPr/>
        <a:lstStyle/>
        <a:p>
          <a:endParaRPr lang="el-GR"/>
        </a:p>
      </dgm:t>
    </dgm:pt>
    <dgm:pt modelId="{A0BD631E-04E5-40AE-949F-67E3F6B8CFA5}" type="pres">
      <dgm:prSet presAssocID="{25981FB6-D520-4673-9DD1-DB0EBAAFF977}" presName="linearFlow" presStyleCnt="0">
        <dgm:presLayoutVars>
          <dgm:dir/>
          <dgm:resizeHandles val="exact"/>
        </dgm:presLayoutVars>
      </dgm:prSet>
      <dgm:spPr/>
    </dgm:pt>
    <dgm:pt modelId="{1B8DCEE5-0268-431B-8FD3-6C36AB977C5E}" type="pres">
      <dgm:prSet presAssocID="{EBD9A7BD-5EE4-42D3-8A86-C50FC09DF39D}" presName="composite" presStyleCnt="0"/>
      <dgm:spPr/>
    </dgm:pt>
    <dgm:pt modelId="{11ED2537-E3B0-4803-B511-8377D30FDD88}" type="pres">
      <dgm:prSet presAssocID="{EBD9A7BD-5EE4-42D3-8A86-C50FC09DF39D}" presName="imgShp" presStyleLbl="fgImgPlace1" presStyleIdx="0" presStyleCnt="1" custLinFactNeighborX="-16840" custLinFactNeighborY="335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20360F3E-9FEC-4046-ABE8-24CBC855BDBF}" type="pres">
      <dgm:prSet presAssocID="{EBD9A7BD-5EE4-42D3-8A86-C50FC09DF39D}" presName="txShp" presStyleLbl="node1" presStyleIdx="0" presStyleCnt="1" custScaleX="107851" custLinFactNeighborX="149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04414BD-60E8-48A1-8405-22155C81826C}" type="presOf" srcId="{EBD9A7BD-5EE4-42D3-8A86-C50FC09DF39D}" destId="{20360F3E-9FEC-4046-ABE8-24CBC855BDBF}" srcOrd="0" destOrd="0" presId="urn:microsoft.com/office/officeart/2005/8/layout/vList3"/>
    <dgm:cxn modelId="{C6657DB4-3827-4447-B7DA-79D39D0038AD}" type="presOf" srcId="{25981FB6-D520-4673-9DD1-DB0EBAAFF977}" destId="{A0BD631E-04E5-40AE-949F-67E3F6B8CFA5}" srcOrd="0" destOrd="0" presId="urn:microsoft.com/office/officeart/2005/8/layout/vList3"/>
    <dgm:cxn modelId="{9B6A4BAB-F61F-4D47-B806-E39353D794B7}" srcId="{25981FB6-D520-4673-9DD1-DB0EBAAFF977}" destId="{EBD9A7BD-5EE4-42D3-8A86-C50FC09DF39D}" srcOrd="0" destOrd="0" parTransId="{9F7B17D7-2722-403C-B1DA-495B5DF8EA50}" sibTransId="{CC2A3F53-269C-47B4-A030-1443C7FF5494}"/>
    <dgm:cxn modelId="{B9D2543F-BCBC-4F2D-A35A-7C62572DE9C2}" type="presParOf" srcId="{A0BD631E-04E5-40AE-949F-67E3F6B8CFA5}" destId="{1B8DCEE5-0268-431B-8FD3-6C36AB977C5E}" srcOrd="0" destOrd="0" presId="urn:microsoft.com/office/officeart/2005/8/layout/vList3"/>
    <dgm:cxn modelId="{BC360AB7-7B2A-4CAE-B689-2FB0F4AE0535}" type="presParOf" srcId="{1B8DCEE5-0268-431B-8FD3-6C36AB977C5E}" destId="{11ED2537-E3B0-4803-B511-8377D30FDD88}" srcOrd="0" destOrd="0" presId="urn:microsoft.com/office/officeart/2005/8/layout/vList3"/>
    <dgm:cxn modelId="{54D0DCC7-0EE7-44B6-965C-1AACF1ADD38F}" type="presParOf" srcId="{1B8DCEE5-0268-431B-8FD3-6C36AB977C5E}" destId="{20360F3E-9FEC-4046-ABE8-24CBC855BDB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D44524-E666-4B08-B457-0A4387525341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77219B7F-1D69-48C1-9E3D-DE229CDBDE91}">
      <dgm:prSet phldrT="[Κείμενο]"/>
      <dgm:spPr/>
      <dgm:t>
        <a:bodyPr/>
        <a:lstStyle/>
        <a:p>
          <a:pPr rtl="0"/>
          <a:r>
            <a:rPr lang="el-GR" dirty="0" smtClean="0">
              <a:solidFill>
                <a:srgbClr val="FFAC33"/>
              </a:solidFill>
            </a:rPr>
            <a:t>Χαρακτηριστικά</a:t>
          </a:r>
          <a:endParaRPr lang="el-GR" dirty="0">
            <a:solidFill>
              <a:srgbClr val="FFAC33"/>
            </a:solidFill>
          </a:endParaRPr>
        </a:p>
      </dgm:t>
    </dgm:pt>
    <dgm:pt modelId="{03B571DD-DB89-4D6F-865C-FC800C20BD2D}" type="parTrans" cxnId="{C208624A-0529-460D-97A8-7AB8C42916CD}">
      <dgm:prSet/>
      <dgm:spPr/>
      <dgm:t>
        <a:bodyPr/>
        <a:lstStyle/>
        <a:p>
          <a:endParaRPr lang="el-GR"/>
        </a:p>
      </dgm:t>
    </dgm:pt>
    <dgm:pt modelId="{02A4CA46-4C06-4575-AA83-350E69C85050}" type="sibTrans" cxnId="{C208624A-0529-460D-97A8-7AB8C42916CD}">
      <dgm:prSet/>
      <dgm:spPr/>
      <dgm:t>
        <a:bodyPr/>
        <a:lstStyle/>
        <a:p>
          <a:endParaRPr lang="el-GR"/>
        </a:p>
      </dgm:t>
    </dgm:pt>
    <dgm:pt modelId="{1815C995-C3C3-4E2C-9FB7-47C13704AC03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Προμήθεια Πυροσβεστικού Πλοίου ανοικτής θαλάσσης που θα καλύψει τον Λιμένα Καβάλας </a:t>
          </a:r>
          <a:endParaRPr lang="el-GR" sz="1300" dirty="0">
            <a:solidFill>
              <a:srgbClr val="0070C0"/>
            </a:solidFill>
          </a:endParaRPr>
        </a:p>
      </dgm:t>
    </dgm:pt>
    <dgm:pt modelId="{9C86C256-E94F-4637-B20E-13733A87C53A}" type="parTrans" cxnId="{368B0182-F447-4EC7-B289-30D49E844FA9}">
      <dgm:prSet/>
      <dgm:spPr/>
      <dgm:t>
        <a:bodyPr/>
        <a:lstStyle/>
        <a:p>
          <a:endParaRPr lang="el-GR"/>
        </a:p>
      </dgm:t>
    </dgm:pt>
    <dgm:pt modelId="{4C6FDBC7-AB98-4E21-BAA2-C62C496D7472}" type="sibTrans" cxnId="{368B0182-F447-4EC7-B289-30D49E844FA9}">
      <dgm:prSet/>
      <dgm:spPr/>
      <dgm:t>
        <a:bodyPr/>
        <a:lstStyle/>
        <a:p>
          <a:endParaRPr lang="el-GR"/>
        </a:p>
      </dgm:t>
    </dgm:pt>
    <dgm:pt modelId="{07A826FE-0A15-4C11-81A4-63E49C20E634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Δικαιούχος: Αρχηγείο Πυροσβεστικού Σώματος</a:t>
          </a:r>
          <a:endParaRPr lang="el-GR" sz="1300" dirty="0">
            <a:solidFill>
              <a:srgbClr val="0070C0"/>
            </a:solidFill>
          </a:endParaRPr>
        </a:p>
      </dgm:t>
    </dgm:pt>
    <dgm:pt modelId="{42023A7B-222A-438C-9674-BAC9A09210D6}" type="parTrans" cxnId="{A4AF7EB1-C9FD-4173-BA0B-091938867905}">
      <dgm:prSet/>
      <dgm:spPr/>
      <dgm:t>
        <a:bodyPr/>
        <a:lstStyle/>
        <a:p>
          <a:endParaRPr lang="el-GR"/>
        </a:p>
      </dgm:t>
    </dgm:pt>
    <dgm:pt modelId="{5F6EF987-07A0-493B-8516-AF7BF7813224}" type="sibTrans" cxnId="{A4AF7EB1-C9FD-4173-BA0B-091938867905}">
      <dgm:prSet/>
      <dgm:spPr/>
      <dgm:t>
        <a:bodyPr/>
        <a:lstStyle/>
        <a:p>
          <a:endParaRPr lang="el-GR"/>
        </a:p>
      </dgm:t>
    </dgm:pt>
    <dgm:pt modelId="{0F6787AE-0EF4-4247-9E0E-08EF97678914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Επιχειρήσεις έρευνας και διάσωσης ναυαγών στις θαλάσσιες περιοχές κάλυψης του Λιμένα Καβάλας</a:t>
          </a:r>
          <a:endParaRPr lang="el-GR" sz="1300" dirty="0">
            <a:solidFill>
              <a:srgbClr val="0070C0"/>
            </a:solidFill>
          </a:endParaRPr>
        </a:p>
      </dgm:t>
    </dgm:pt>
    <dgm:pt modelId="{12A34E63-6DF3-4606-9645-EC7B1943058E}" type="parTrans" cxnId="{AAF42C8B-41A7-4035-BCD6-97A93D69E047}">
      <dgm:prSet/>
      <dgm:spPr/>
      <dgm:t>
        <a:bodyPr/>
        <a:lstStyle/>
        <a:p>
          <a:endParaRPr lang="el-GR"/>
        </a:p>
      </dgm:t>
    </dgm:pt>
    <dgm:pt modelId="{88124C73-6CB4-490F-9C40-7A98BF11B5C7}" type="sibTrans" cxnId="{AAF42C8B-41A7-4035-BCD6-97A93D69E047}">
      <dgm:prSet/>
      <dgm:spPr/>
      <dgm:t>
        <a:bodyPr/>
        <a:lstStyle/>
        <a:p>
          <a:endParaRPr lang="el-GR"/>
        </a:p>
      </dgm:t>
    </dgm:pt>
    <dgm:pt modelId="{F8AEAE57-97AB-4F1E-8141-532DA7B4E999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Δράση ασφάλειας της ναυσιπλοΐας : κατασβεστικές επιχειρήσεις πυρκαγιών σε πλοία παντός τύπου, σε παράκτιες εγκαταστάσεις  στις περιοχές κάλυψης του Λιμένα Καβάλας</a:t>
          </a:r>
          <a:endParaRPr lang="el-GR" sz="1300" dirty="0">
            <a:solidFill>
              <a:srgbClr val="0070C0"/>
            </a:solidFill>
          </a:endParaRPr>
        </a:p>
      </dgm:t>
    </dgm:pt>
    <dgm:pt modelId="{F72044CD-AFEE-440B-954C-1192F9C7D30A}" type="parTrans" cxnId="{B78A9CE5-CE61-47B4-A591-5D5787065B58}">
      <dgm:prSet/>
      <dgm:spPr/>
      <dgm:t>
        <a:bodyPr/>
        <a:lstStyle/>
        <a:p>
          <a:endParaRPr lang="el-GR"/>
        </a:p>
      </dgm:t>
    </dgm:pt>
    <dgm:pt modelId="{825013B2-D2E9-41F0-803F-1E7A6F3490A6}" type="sibTrans" cxnId="{B78A9CE5-CE61-47B4-A591-5D5787065B58}">
      <dgm:prSet/>
      <dgm:spPr/>
      <dgm:t>
        <a:bodyPr/>
        <a:lstStyle/>
        <a:p>
          <a:endParaRPr lang="el-GR"/>
        </a:p>
      </dgm:t>
    </dgm:pt>
    <dgm:pt modelId="{CCA0A3E2-7BB5-4306-AEE7-459BCA2BC3E5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Πρόοδος: Εγκεκριμένα τεύχη δημοπράτησης</a:t>
          </a:r>
          <a:endParaRPr lang="el-GR" sz="1300" dirty="0">
            <a:solidFill>
              <a:srgbClr val="0070C0"/>
            </a:solidFill>
          </a:endParaRPr>
        </a:p>
      </dgm:t>
    </dgm:pt>
    <dgm:pt modelId="{735232E7-527B-4779-A719-6CD01B7ACEBE}" type="parTrans" cxnId="{C466454F-499F-461C-85F5-14A81B820BA4}">
      <dgm:prSet/>
      <dgm:spPr/>
      <dgm:t>
        <a:bodyPr/>
        <a:lstStyle/>
        <a:p>
          <a:endParaRPr lang="el-GR"/>
        </a:p>
      </dgm:t>
    </dgm:pt>
    <dgm:pt modelId="{B3DE94B7-02EC-4C66-A434-34B80F5F189D}" type="sibTrans" cxnId="{C466454F-499F-461C-85F5-14A81B820BA4}">
      <dgm:prSet/>
      <dgm:spPr/>
      <dgm:t>
        <a:bodyPr/>
        <a:lstStyle/>
        <a:p>
          <a:endParaRPr lang="el-GR"/>
        </a:p>
      </dgm:t>
    </dgm:pt>
    <dgm:pt modelId="{F8347A25-1CF5-4DDD-A50C-3D21272818F1}">
      <dgm:prSet phldrT="[Κείμενο]" custT="1"/>
      <dgm:spPr/>
      <dgm:t>
        <a:bodyPr anchor="ctr"/>
        <a:lstStyle/>
        <a:p>
          <a:pPr rtl="0"/>
          <a:r>
            <a:rPr lang="el-GR" sz="1300" dirty="0" smtClean="0">
              <a:solidFill>
                <a:srgbClr val="0070C0"/>
              </a:solidFill>
            </a:rPr>
            <a:t>Διενέργεια Διαγωνισμού : 1</a:t>
          </a:r>
          <a:r>
            <a:rPr lang="el-GR" sz="1300" baseline="30000" dirty="0" smtClean="0">
              <a:solidFill>
                <a:srgbClr val="0070C0"/>
              </a:solidFill>
            </a:rPr>
            <a:t>ος</a:t>
          </a:r>
          <a:r>
            <a:rPr lang="el-GR" sz="1300" dirty="0" smtClean="0">
              <a:solidFill>
                <a:srgbClr val="0070C0"/>
              </a:solidFill>
            </a:rPr>
            <a:t> 2019</a:t>
          </a:r>
          <a:endParaRPr lang="el-GR" sz="1300" dirty="0">
            <a:solidFill>
              <a:srgbClr val="0070C0"/>
            </a:solidFill>
          </a:endParaRPr>
        </a:p>
      </dgm:t>
    </dgm:pt>
    <dgm:pt modelId="{04E088A3-CFDA-431E-8478-2A6F7E18471F}" type="parTrans" cxnId="{50E9025D-FD24-4270-9164-57917D35CEE0}">
      <dgm:prSet/>
      <dgm:spPr/>
      <dgm:t>
        <a:bodyPr/>
        <a:lstStyle/>
        <a:p>
          <a:endParaRPr lang="el-GR"/>
        </a:p>
      </dgm:t>
    </dgm:pt>
    <dgm:pt modelId="{56A65F59-EC5F-4FAD-BCD2-B17979DFCBEE}" type="sibTrans" cxnId="{50E9025D-FD24-4270-9164-57917D35CEE0}">
      <dgm:prSet/>
      <dgm:spPr/>
      <dgm:t>
        <a:bodyPr/>
        <a:lstStyle/>
        <a:p>
          <a:endParaRPr lang="el-GR"/>
        </a:p>
      </dgm:t>
    </dgm:pt>
    <dgm:pt modelId="{DE9CC653-EE67-4D95-837B-DADB3C49BDFD}" type="pres">
      <dgm:prSet presAssocID="{42D44524-E666-4B08-B457-0A438752534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l-GR"/>
        </a:p>
      </dgm:t>
    </dgm:pt>
    <dgm:pt modelId="{DDE8A5D2-E186-4827-BC93-0F5D83FD78DC}" type="pres">
      <dgm:prSet presAssocID="{77219B7F-1D69-48C1-9E3D-DE229CDBDE91}" presName="thickLine" presStyleLbl="alignNode1" presStyleIdx="0" presStyleCnt="1"/>
      <dgm:spPr/>
      <dgm:t>
        <a:bodyPr/>
        <a:lstStyle/>
        <a:p>
          <a:endParaRPr lang="el-GR"/>
        </a:p>
      </dgm:t>
    </dgm:pt>
    <dgm:pt modelId="{72E72416-9A05-4921-9E3F-B4F7E88D6316}" type="pres">
      <dgm:prSet presAssocID="{77219B7F-1D69-48C1-9E3D-DE229CDBDE91}" presName="horz1" presStyleCnt="0"/>
      <dgm:spPr/>
    </dgm:pt>
    <dgm:pt modelId="{CC33F748-0027-4174-BE3D-C76F60D4A4EB}" type="pres">
      <dgm:prSet presAssocID="{77219B7F-1D69-48C1-9E3D-DE229CDBDE91}" presName="tx1" presStyleLbl="revTx" presStyleIdx="0" presStyleCnt="7"/>
      <dgm:spPr/>
      <dgm:t>
        <a:bodyPr/>
        <a:lstStyle/>
        <a:p>
          <a:endParaRPr lang="el-GR"/>
        </a:p>
      </dgm:t>
    </dgm:pt>
    <dgm:pt modelId="{F87670A5-F741-4FCD-B901-51D7EF60CDB7}" type="pres">
      <dgm:prSet presAssocID="{77219B7F-1D69-48C1-9E3D-DE229CDBDE91}" presName="vert1" presStyleCnt="0"/>
      <dgm:spPr/>
    </dgm:pt>
    <dgm:pt modelId="{3BFB990B-B75F-44FA-B5DF-3065382ECF1A}" type="pres">
      <dgm:prSet presAssocID="{1815C995-C3C3-4E2C-9FB7-47C13704AC03}" presName="vertSpace2a" presStyleCnt="0"/>
      <dgm:spPr/>
    </dgm:pt>
    <dgm:pt modelId="{914E2D54-4051-4C39-9655-C21E1D2972F5}" type="pres">
      <dgm:prSet presAssocID="{1815C995-C3C3-4E2C-9FB7-47C13704AC03}" presName="horz2" presStyleCnt="0"/>
      <dgm:spPr/>
    </dgm:pt>
    <dgm:pt modelId="{92C098E0-F2A8-4795-B4B8-CD8657697030}" type="pres">
      <dgm:prSet presAssocID="{1815C995-C3C3-4E2C-9FB7-47C13704AC03}" presName="horzSpace2" presStyleCnt="0"/>
      <dgm:spPr/>
    </dgm:pt>
    <dgm:pt modelId="{1E3F6A6E-FBDF-438C-95C5-1BBC425E2531}" type="pres">
      <dgm:prSet presAssocID="{1815C995-C3C3-4E2C-9FB7-47C13704AC03}" presName="tx2" presStyleLbl="revTx" presStyleIdx="1" presStyleCnt="7" custScaleY="91329"/>
      <dgm:spPr/>
      <dgm:t>
        <a:bodyPr/>
        <a:lstStyle/>
        <a:p>
          <a:endParaRPr lang="el-GR"/>
        </a:p>
      </dgm:t>
    </dgm:pt>
    <dgm:pt modelId="{16F1920C-4B50-470F-99A4-8060BD00643C}" type="pres">
      <dgm:prSet presAssocID="{1815C995-C3C3-4E2C-9FB7-47C13704AC03}" presName="vert2" presStyleCnt="0"/>
      <dgm:spPr/>
    </dgm:pt>
    <dgm:pt modelId="{3074648E-8CDA-455E-8F59-5AFE07FD0B6A}" type="pres">
      <dgm:prSet presAssocID="{1815C995-C3C3-4E2C-9FB7-47C13704AC03}" presName="thinLine2b" presStyleLbl="callout" presStyleIdx="0" presStyleCnt="6"/>
      <dgm:spPr/>
    </dgm:pt>
    <dgm:pt modelId="{49227879-3D26-4B6C-B7ED-824F9482CF21}" type="pres">
      <dgm:prSet presAssocID="{1815C995-C3C3-4E2C-9FB7-47C13704AC03}" presName="vertSpace2b" presStyleCnt="0"/>
      <dgm:spPr/>
    </dgm:pt>
    <dgm:pt modelId="{16286249-0B40-406F-B6E5-12277E5DB20D}" type="pres">
      <dgm:prSet presAssocID="{07A826FE-0A15-4C11-81A4-63E49C20E634}" presName="horz2" presStyleCnt="0"/>
      <dgm:spPr/>
    </dgm:pt>
    <dgm:pt modelId="{E853222C-F6C7-4115-AF3A-78D883269B2B}" type="pres">
      <dgm:prSet presAssocID="{07A826FE-0A15-4C11-81A4-63E49C20E634}" presName="horzSpace2" presStyleCnt="0"/>
      <dgm:spPr/>
    </dgm:pt>
    <dgm:pt modelId="{60D331C4-649B-4C06-9D0C-8DA43773066B}" type="pres">
      <dgm:prSet presAssocID="{07A826FE-0A15-4C11-81A4-63E49C20E634}" presName="tx2" presStyleLbl="revTx" presStyleIdx="2" presStyleCnt="7" custScaleY="91329"/>
      <dgm:spPr/>
      <dgm:t>
        <a:bodyPr/>
        <a:lstStyle/>
        <a:p>
          <a:endParaRPr lang="el-GR"/>
        </a:p>
      </dgm:t>
    </dgm:pt>
    <dgm:pt modelId="{610955B6-A5E9-45CA-ADA9-910050895520}" type="pres">
      <dgm:prSet presAssocID="{07A826FE-0A15-4C11-81A4-63E49C20E634}" presName="vert2" presStyleCnt="0"/>
      <dgm:spPr/>
    </dgm:pt>
    <dgm:pt modelId="{D07805B4-EF78-4DE7-95FB-5E8C4680A96F}" type="pres">
      <dgm:prSet presAssocID="{07A826FE-0A15-4C11-81A4-63E49C20E634}" presName="thinLine2b" presStyleLbl="callout" presStyleIdx="1" presStyleCnt="6"/>
      <dgm:spPr/>
    </dgm:pt>
    <dgm:pt modelId="{3D73052B-90D9-4B0A-8D23-725ED6C65404}" type="pres">
      <dgm:prSet presAssocID="{07A826FE-0A15-4C11-81A4-63E49C20E634}" presName="vertSpace2b" presStyleCnt="0"/>
      <dgm:spPr/>
    </dgm:pt>
    <dgm:pt modelId="{A7F860CE-3541-4C55-A0DD-C80CCBA86D0A}" type="pres">
      <dgm:prSet presAssocID="{0F6787AE-0EF4-4247-9E0E-08EF97678914}" presName="horz2" presStyleCnt="0"/>
      <dgm:spPr/>
    </dgm:pt>
    <dgm:pt modelId="{77537282-2898-47DF-8E5D-1BAD40C18434}" type="pres">
      <dgm:prSet presAssocID="{0F6787AE-0EF4-4247-9E0E-08EF97678914}" presName="horzSpace2" presStyleCnt="0"/>
      <dgm:spPr/>
    </dgm:pt>
    <dgm:pt modelId="{054E6C02-EF21-4A7B-9CD3-8653AE6746E6}" type="pres">
      <dgm:prSet presAssocID="{0F6787AE-0EF4-4247-9E0E-08EF97678914}" presName="tx2" presStyleLbl="revTx" presStyleIdx="3" presStyleCnt="7" custScaleY="91329"/>
      <dgm:spPr/>
      <dgm:t>
        <a:bodyPr/>
        <a:lstStyle/>
        <a:p>
          <a:endParaRPr lang="el-GR"/>
        </a:p>
      </dgm:t>
    </dgm:pt>
    <dgm:pt modelId="{81BA2330-8A15-43B4-8600-900762391555}" type="pres">
      <dgm:prSet presAssocID="{0F6787AE-0EF4-4247-9E0E-08EF97678914}" presName="vert2" presStyleCnt="0"/>
      <dgm:spPr/>
    </dgm:pt>
    <dgm:pt modelId="{F276E779-317D-4C19-B566-479AD5EA0DA6}" type="pres">
      <dgm:prSet presAssocID="{0F6787AE-0EF4-4247-9E0E-08EF97678914}" presName="thinLine2b" presStyleLbl="callout" presStyleIdx="2" presStyleCnt="6"/>
      <dgm:spPr/>
    </dgm:pt>
    <dgm:pt modelId="{E10A5839-871C-4C99-A930-0BA4B57019B9}" type="pres">
      <dgm:prSet presAssocID="{0F6787AE-0EF4-4247-9E0E-08EF97678914}" presName="vertSpace2b" presStyleCnt="0"/>
      <dgm:spPr/>
    </dgm:pt>
    <dgm:pt modelId="{675B8E3F-A576-484E-B50C-0DCBD965DF67}" type="pres">
      <dgm:prSet presAssocID="{F8AEAE57-97AB-4F1E-8141-532DA7B4E999}" presName="horz2" presStyleCnt="0"/>
      <dgm:spPr/>
    </dgm:pt>
    <dgm:pt modelId="{6675A633-DAD8-44B1-AE28-EB261D74FDC0}" type="pres">
      <dgm:prSet presAssocID="{F8AEAE57-97AB-4F1E-8141-532DA7B4E999}" presName="horzSpace2" presStyleCnt="0"/>
      <dgm:spPr/>
    </dgm:pt>
    <dgm:pt modelId="{8BE850C2-41F7-4600-9103-D6E2BB81EF90}" type="pres">
      <dgm:prSet presAssocID="{F8AEAE57-97AB-4F1E-8141-532DA7B4E999}" presName="tx2" presStyleLbl="revTx" presStyleIdx="4" presStyleCnt="7" custScaleY="91329"/>
      <dgm:spPr/>
      <dgm:t>
        <a:bodyPr/>
        <a:lstStyle/>
        <a:p>
          <a:endParaRPr lang="el-GR"/>
        </a:p>
      </dgm:t>
    </dgm:pt>
    <dgm:pt modelId="{A8F98F3E-7842-4CF4-923F-8096DBC83C40}" type="pres">
      <dgm:prSet presAssocID="{F8AEAE57-97AB-4F1E-8141-532DA7B4E999}" presName="vert2" presStyleCnt="0"/>
      <dgm:spPr/>
    </dgm:pt>
    <dgm:pt modelId="{B20050BF-5C6A-4114-9B3B-96CF60DF85B5}" type="pres">
      <dgm:prSet presAssocID="{F8AEAE57-97AB-4F1E-8141-532DA7B4E999}" presName="thinLine2b" presStyleLbl="callout" presStyleIdx="3" presStyleCnt="6"/>
      <dgm:spPr/>
    </dgm:pt>
    <dgm:pt modelId="{2FEB85E9-9337-4247-81E6-2AC579004134}" type="pres">
      <dgm:prSet presAssocID="{F8AEAE57-97AB-4F1E-8141-532DA7B4E999}" presName="vertSpace2b" presStyleCnt="0"/>
      <dgm:spPr/>
    </dgm:pt>
    <dgm:pt modelId="{6E4DA2DB-A1E7-4853-BA66-B82FBB270CA7}" type="pres">
      <dgm:prSet presAssocID="{CCA0A3E2-7BB5-4306-AEE7-459BCA2BC3E5}" presName="horz2" presStyleCnt="0"/>
      <dgm:spPr/>
    </dgm:pt>
    <dgm:pt modelId="{4E61C6EE-3D71-41D6-838C-56B3047D2534}" type="pres">
      <dgm:prSet presAssocID="{CCA0A3E2-7BB5-4306-AEE7-459BCA2BC3E5}" presName="horzSpace2" presStyleCnt="0"/>
      <dgm:spPr/>
    </dgm:pt>
    <dgm:pt modelId="{D24C4B7D-2AF2-460A-8DFD-FCD89928753C}" type="pres">
      <dgm:prSet presAssocID="{CCA0A3E2-7BB5-4306-AEE7-459BCA2BC3E5}" presName="tx2" presStyleLbl="revTx" presStyleIdx="5" presStyleCnt="7" custScaleY="91329"/>
      <dgm:spPr/>
      <dgm:t>
        <a:bodyPr/>
        <a:lstStyle/>
        <a:p>
          <a:endParaRPr lang="el-GR"/>
        </a:p>
      </dgm:t>
    </dgm:pt>
    <dgm:pt modelId="{37CD7AB9-90A0-4B5F-987B-9B8D5A788C28}" type="pres">
      <dgm:prSet presAssocID="{CCA0A3E2-7BB5-4306-AEE7-459BCA2BC3E5}" presName="vert2" presStyleCnt="0"/>
      <dgm:spPr/>
    </dgm:pt>
    <dgm:pt modelId="{21287632-666B-442F-BD75-7615A5A6BF62}" type="pres">
      <dgm:prSet presAssocID="{CCA0A3E2-7BB5-4306-AEE7-459BCA2BC3E5}" presName="thinLine2b" presStyleLbl="callout" presStyleIdx="4" presStyleCnt="6"/>
      <dgm:spPr/>
    </dgm:pt>
    <dgm:pt modelId="{E491E432-8A3C-4A4B-9727-2B02FAC9E14A}" type="pres">
      <dgm:prSet presAssocID="{CCA0A3E2-7BB5-4306-AEE7-459BCA2BC3E5}" presName="vertSpace2b" presStyleCnt="0"/>
      <dgm:spPr/>
    </dgm:pt>
    <dgm:pt modelId="{1272C79C-B78A-4AA2-AE9F-01A1E022624D}" type="pres">
      <dgm:prSet presAssocID="{F8347A25-1CF5-4DDD-A50C-3D21272818F1}" presName="horz2" presStyleCnt="0"/>
      <dgm:spPr/>
    </dgm:pt>
    <dgm:pt modelId="{706B5A0C-8D00-42D4-87FF-B77AAB8C4011}" type="pres">
      <dgm:prSet presAssocID="{F8347A25-1CF5-4DDD-A50C-3D21272818F1}" presName="horzSpace2" presStyleCnt="0"/>
      <dgm:spPr/>
    </dgm:pt>
    <dgm:pt modelId="{A2763092-5D21-4612-B742-463FC0ED9E18}" type="pres">
      <dgm:prSet presAssocID="{F8347A25-1CF5-4DDD-A50C-3D21272818F1}" presName="tx2" presStyleLbl="revTx" presStyleIdx="6" presStyleCnt="7" custScaleY="91329"/>
      <dgm:spPr/>
      <dgm:t>
        <a:bodyPr/>
        <a:lstStyle/>
        <a:p>
          <a:endParaRPr lang="el-GR"/>
        </a:p>
      </dgm:t>
    </dgm:pt>
    <dgm:pt modelId="{6C4F98D8-4585-4BCE-B5BC-D49B1AEBFC7E}" type="pres">
      <dgm:prSet presAssocID="{F8347A25-1CF5-4DDD-A50C-3D21272818F1}" presName="vert2" presStyleCnt="0"/>
      <dgm:spPr/>
    </dgm:pt>
    <dgm:pt modelId="{8E469EF1-4EC1-4842-9307-B5675C44A4C7}" type="pres">
      <dgm:prSet presAssocID="{F8347A25-1CF5-4DDD-A50C-3D21272818F1}" presName="thinLine2b" presStyleLbl="callout" presStyleIdx="5" presStyleCnt="6"/>
      <dgm:spPr/>
    </dgm:pt>
    <dgm:pt modelId="{2D28CCB4-A76E-4D78-A692-3E09A7875DA2}" type="pres">
      <dgm:prSet presAssocID="{F8347A25-1CF5-4DDD-A50C-3D21272818F1}" presName="vertSpace2b" presStyleCnt="0"/>
      <dgm:spPr/>
    </dgm:pt>
  </dgm:ptLst>
  <dgm:cxnLst>
    <dgm:cxn modelId="{B78A9CE5-CE61-47B4-A591-5D5787065B58}" srcId="{77219B7F-1D69-48C1-9E3D-DE229CDBDE91}" destId="{F8AEAE57-97AB-4F1E-8141-532DA7B4E999}" srcOrd="3" destOrd="0" parTransId="{F72044CD-AFEE-440B-954C-1192F9C7D30A}" sibTransId="{825013B2-D2E9-41F0-803F-1E7A6F3490A6}"/>
    <dgm:cxn modelId="{989A013C-3771-4DEF-B27D-D518EFDBEAA4}" type="presOf" srcId="{F8AEAE57-97AB-4F1E-8141-532DA7B4E999}" destId="{8BE850C2-41F7-4600-9103-D6E2BB81EF90}" srcOrd="0" destOrd="0" presId="urn:microsoft.com/office/officeart/2008/layout/LinedList"/>
    <dgm:cxn modelId="{A4AF7EB1-C9FD-4173-BA0B-091938867905}" srcId="{77219B7F-1D69-48C1-9E3D-DE229CDBDE91}" destId="{07A826FE-0A15-4C11-81A4-63E49C20E634}" srcOrd="1" destOrd="0" parTransId="{42023A7B-222A-438C-9674-BAC9A09210D6}" sibTransId="{5F6EF987-07A0-493B-8516-AF7BF7813224}"/>
    <dgm:cxn modelId="{F5E4CBB0-088F-40A2-9165-255FFE726DCC}" type="presOf" srcId="{0F6787AE-0EF4-4247-9E0E-08EF97678914}" destId="{054E6C02-EF21-4A7B-9CD3-8653AE6746E6}" srcOrd="0" destOrd="0" presId="urn:microsoft.com/office/officeart/2008/layout/LinedList"/>
    <dgm:cxn modelId="{C208624A-0529-460D-97A8-7AB8C42916CD}" srcId="{42D44524-E666-4B08-B457-0A4387525341}" destId="{77219B7F-1D69-48C1-9E3D-DE229CDBDE91}" srcOrd="0" destOrd="0" parTransId="{03B571DD-DB89-4D6F-865C-FC800C20BD2D}" sibTransId="{02A4CA46-4C06-4575-AA83-350E69C85050}"/>
    <dgm:cxn modelId="{C466454F-499F-461C-85F5-14A81B820BA4}" srcId="{77219B7F-1D69-48C1-9E3D-DE229CDBDE91}" destId="{CCA0A3E2-7BB5-4306-AEE7-459BCA2BC3E5}" srcOrd="4" destOrd="0" parTransId="{735232E7-527B-4779-A719-6CD01B7ACEBE}" sibTransId="{B3DE94B7-02EC-4C66-A434-34B80F5F189D}"/>
    <dgm:cxn modelId="{BE514471-B526-4634-BEC8-87E6A3969AB8}" type="presOf" srcId="{F8347A25-1CF5-4DDD-A50C-3D21272818F1}" destId="{A2763092-5D21-4612-B742-463FC0ED9E18}" srcOrd="0" destOrd="0" presId="urn:microsoft.com/office/officeart/2008/layout/LinedList"/>
    <dgm:cxn modelId="{15A82E16-B9D1-4D84-B0D9-DB20AE6857F0}" type="presOf" srcId="{CCA0A3E2-7BB5-4306-AEE7-459BCA2BC3E5}" destId="{D24C4B7D-2AF2-460A-8DFD-FCD89928753C}" srcOrd="0" destOrd="0" presId="urn:microsoft.com/office/officeart/2008/layout/LinedList"/>
    <dgm:cxn modelId="{368B0182-F447-4EC7-B289-30D49E844FA9}" srcId="{77219B7F-1D69-48C1-9E3D-DE229CDBDE91}" destId="{1815C995-C3C3-4E2C-9FB7-47C13704AC03}" srcOrd="0" destOrd="0" parTransId="{9C86C256-E94F-4637-B20E-13733A87C53A}" sibTransId="{4C6FDBC7-AB98-4E21-BAA2-C62C496D7472}"/>
    <dgm:cxn modelId="{77744194-CF63-4035-BCA2-8E9D7C65CF29}" type="presOf" srcId="{77219B7F-1D69-48C1-9E3D-DE229CDBDE91}" destId="{CC33F748-0027-4174-BE3D-C76F60D4A4EB}" srcOrd="0" destOrd="0" presId="urn:microsoft.com/office/officeart/2008/layout/LinedList"/>
    <dgm:cxn modelId="{A13CBC75-157D-4D29-B898-1B15C6C178FF}" type="presOf" srcId="{1815C995-C3C3-4E2C-9FB7-47C13704AC03}" destId="{1E3F6A6E-FBDF-438C-95C5-1BBC425E2531}" srcOrd="0" destOrd="0" presId="urn:microsoft.com/office/officeart/2008/layout/LinedList"/>
    <dgm:cxn modelId="{50E9025D-FD24-4270-9164-57917D35CEE0}" srcId="{77219B7F-1D69-48C1-9E3D-DE229CDBDE91}" destId="{F8347A25-1CF5-4DDD-A50C-3D21272818F1}" srcOrd="5" destOrd="0" parTransId="{04E088A3-CFDA-431E-8478-2A6F7E18471F}" sibTransId="{56A65F59-EC5F-4FAD-BCD2-B17979DFCBEE}"/>
    <dgm:cxn modelId="{AAF42C8B-41A7-4035-BCD6-97A93D69E047}" srcId="{77219B7F-1D69-48C1-9E3D-DE229CDBDE91}" destId="{0F6787AE-0EF4-4247-9E0E-08EF97678914}" srcOrd="2" destOrd="0" parTransId="{12A34E63-6DF3-4606-9645-EC7B1943058E}" sibTransId="{88124C73-6CB4-490F-9C40-7A98BF11B5C7}"/>
    <dgm:cxn modelId="{C53B1959-0FE1-44BB-B453-191909E59AFC}" type="presOf" srcId="{42D44524-E666-4B08-B457-0A4387525341}" destId="{DE9CC653-EE67-4D95-837B-DADB3C49BDFD}" srcOrd="0" destOrd="0" presId="urn:microsoft.com/office/officeart/2008/layout/LinedList"/>
    <dgm:cxn modelId="{47CD1A6B-4EDC-41B1-B5E1-449DBA2A6ADC}" type="presOf" srcId="{07A826FE-0A15-4C11-81A4-63E49C20E634}" destId="{60D331C4-649B-4C06-9D0C-8DA43773066B}" srcOrd="0" destOrd="0" presId="urn:microsoft.com/office/officeart/2008/layout/LinedList"/>
    <dgm:cxn modelId="{F72899DD-18D6-4F98-9425-72975B2AEAC5}" type="presParOf" srcId="{DE9CC653-EE67-4D95-837B-DADB3C49BDFD}" destId="{DDE8A5D2-E186-4827-BC93-0F5D83FD78DC}" srcOrd="0" destOrd="0" presId="urn:microsoft.com/office/officeart/2008/layout/LinedList"/>
    <dgm:cxn modelId="{FF64A575-A819-4067-8186-67C7C84E2214}" type="presParOf" srcId="{DE9CC653-EE67-4D95-837B-DADB3C49BDFD}" destId="{72E72416-9A05-4921-9E3F-B4F7E88D6316}" srcOrd="1" destOrd="0" presId="urn:microsoft.com/office/officeart/2008/layout/LinedList"/>
    <dgm:cxn modelId="{2FC8769B-9393-4B2B-AFE9-C20AC30DE6DB}" type="presParOf" srcId="{72E72416-9A05-4921-9E3F-B4F7E88D6316}" destId="{CC33F748-0027-4174-BE3D-C76F60D4A4EB}" srcOrd="0" destOrd="0" presId="urn:microsoft.com/office/officeart/2008/layout/LinedList"/>
    <dgm:cxn modelId="{11DAE788-E778-408F-9DE6-0FE6549C587B}" type="presParOf" srcId="{72E72416-9A05-4921-9E3F-B4F7E88D6316}" destId="{F87670A5-F741-4FCD-B901-51D7EF60CDB7}" srcOrd="1" destOrd="0" presId="urn:microsoft.com/office/officeart/2008/layout/LinedList"/>
    <dgm:cxn modelId="{8E2695A7-1C67-4625-9158-78F11EF6CB51}" type="presParOf" srcId="{F87670A5-F741-4FCD-B901-51D7EF60CDB7}" destId="{3BFB990B-B75F-44FA-B5DF-3065382ECF1A}" srcOrd="0" destOrd="0" presId="urn:microsoft.com/office/officeart/2008/layout/LinedList"/>
    <dgm:cxn modelId="{DE74B02E-8DB3-4378-9964-379ACC5CE60F}" type="presParOf" srcId="{F87670A5-F741-4FCD-B901-51D7EF60CDB7}" destId="{914E2D54-4051-4C39-9655-C21E1D2972F5}" srcOrd="1" destOrd="0" presId="urn:microsoft.com/office/officeart/2008/layout/LinedList"/>
    <dgm:cxn modelId="{07020883-4DA5-4248-9B15-9CC14C42E195}" type="presParOf" srcId="{914E2D54-4051-4C39-9655-C21E1D2972F5}" destId="{92C098E0-F2A8-4795-B4B8-CD8657697030}" srcOrd="0" destOrd="0" presId="urn:microsoft.com/office/officeart/2008/layout/LinedList"/>
    <dgm:cxn modelId="{2B4FA308-510D-4C91-A113-08F3FE622904}" type="presParOf" srcId="{914E2D54-4051-4C39-9655-C21E1D2972F5}" destId="{1E3F6A6E-FBDF-438C-95C5-1BBC425E2531}" srcOrd="1" destOrd="0" presId="urn:microsoft.com/office/officeart/2008/layout/LinedList"/>
    <dgm:cxn modelId="{79F729D2-F424-44A9-AD21-E54ED3D92C0F}" type="presParOf" srcId="{914E2D54-4051-4C39-9655-C21E1D2972F5}" destId="{16F1920C-4B50-470F-99A4-8060BD00643C}" srcOrd="2" destOrd="0" presId="urn:microsoft.com/office/officeart/2008/layout/LinedList"/>
    <dgm:cxn modelId="{5E7C0350-64DB-4ECE-B19E-0445C0AC9A97}" type="presParOf" srcId="{F87670A5-F741-4FCD-B901-51D7EF60CDB7}" destId="{3074648E-8CDA-455E-8F59-5AFE07FD0B6A}" srcOrd="2" destOrd="0" presId="urn:microsoft.com/office/officeart/2008/layout/LinedList"/>
    <dgm:cxn modelId="{425E0894-9D91-485E-B2A3-F5EFAD0C0D3F}" type="presParOf" srcId="{F87670A5-F741-4FCD-B901-51D7EF60CDB7}" destId="{49227879-3D26-4B6C-B7ED-824F9482CF21}" srcOrd="3" destOrd="0" presId="urn:microsoft.com/office/officeart/2008/layout/LinedList"/>
    <dgm:cxn modelId="{45081392-F1C3-472E-9206-E393F1C449EF}" type="presParOf" srcId="{F87670A5-F741-4FCD-B901-51D7EF60CDB7}" destId="{16286249-0B40-406F-B6E5-12277E5DB20D}" srcOrd="4" destOrd="0" presId="urn:microsoft.com/office/officeart/2008/layout/LinedList"/>
    <dgm:cxn modelId="{AF81C013-666F-4774-8041-858F71BA9B7C}" type="presParOf" srcId="{16286249-0B40-406F-B6E5-12277E5DB20D}" destId="{E853222C-F6C7-4115-AF3A-78D883269B2B}" srcOrd="0" destOrd="0" presId="urn:microsoft.com/office/officeart/2008/layout/LinedList"/>
    <dgm:cxn modelId="{0ADC436D-E926-4B52-A42F-52FCFE81D74A}" type="presParOf" srcId="{16286249-0B40-406F-B6E5-12277E5DB20D}" destId="{60D331C4-649B-4C06-9D0C-8DA43773066B}" srcOrd="1" destOrd="0" presId="urn:microsoft.com/office/officeart/2008/layout/LinedList"/>
    <dgm:cxn modelId="{F54CBF73-DCD4-4EF6-83FE-EDB0F49E4786}" type="presParOf" srcId="{16286249-0B40-406F-B6E5-12277E5DB20D}" destId="{610955B6-A5E9-45CA-ADA9-910050895520}" srcOrd="2" destOrd="0" presId="urn:microsoft.com/office/officeart/2008/layout/LinedList"/>
    <dgm:cxn modelId="{53BC26C0-1536-4C92-A176-60BC0FE4E617}" type="presParOf" srcId="{F87670A5-F741-4FCD-B901-51D7EF60CDB7}" destId="{D07805B4-EF78-4DE7-95FB-5E8C4680A96F}" srcOrd="5" destOrd="0" presId="urn:microsoft.com/office/officeart/2008/layout/LinedList"/>
    <dgm:cxn modelId="{E7FAFA23-6F87-46CE-B0D3-2C1531850E9B}" type="presParOf" srcId="{F87670A5-F741-4FCD-B901-51D7EF60CDB7}" destId="{3D73052B-90D9-4B0A-8D23-725ED6C65404}" srcOrd="6" destOrd="0" presId="urn:microsoft.com/office/officeart/2008/layout/LinedList"/>
    <dgm:cxn modelId="{EC6512AB-84A1-4E8E-A597-D595E6BB8A6C}" type="presParOf" srcId="{F87670A5-F741-4FCD-B901-51D7EF60CDB7}" destId="{A7F860CE-3541-4C55-A0DD-C80CCBA86D0A}" srcOrd="7" destOrd="0" presId="urn:microsoft.com/office/officeart/2008/layout/LinedList"/>
    <dgm:cxn modelId="{22560419-D860-4D1E-BE9C-39E5ECBF9228}" type="presParOf" srcId="{A7F860CE-3541-4C55-A0DD-C80CCBA86D0A}" destId="{77537282-2898-47DF-8E5D-1BAD40C18434}" srcOrd="0" destOrd="0" presId="urn:microsoft.com/office/officeart/2008/layout/LinedList"/>
    <dgm:cxn modelId="{C981B973-4E1A-49F5-A13D-5F71E726C684}" type="presParOf" srcId="{A7F860CE-3541-4C55-A0DD-C80CCBA86D0A}" destId="{054E6C02-EF21-4A7B-9CD3-8653AE6746E6}" srcOrd="1" destOrd="0" presId="urn:microsoft.com/office/officeart/2008/layout/LinedList"/>
    <dgm:cxn modelId="{59EEA901-5950-4182-85BD-8B037357CB29}" type="presParOf" srcId="{A7F860CE-3541-4C55-A0DD-C80CCBA86D0A}" destId="{81BA2330-8A15-43B4-8600-900762391555}" srcOrd="2" destOrd="0" presId="urn:microsoft.com/office/officeart/2008/layout/LinedList"/>
    <dgm:cxn modelId="{C9115165-FB40-4182-99B0-82F8746F93B2}" type="presParOf" srcId="{F87670A5-F741-4FCD-B901-51D7EF60CDB7}" destId="{F276E779-317D-4C19-B566-479AD5EA0DA6}" srcOrd="8" destOrd="0" presId="urn:microsoft.com/office/officeart/2008/layout/LinedList"/>
    <dgm:cxn modelId="{93002448-8BD1-45B9-96CA-ADD58E31D51C}" type="presParOf" srcId="{F87670A5-F741-4FCD-B901-51D7EF60CDB7}" destId="{E10A5839-871C-4C99-A930-0BA4B57019B9}" srcOrd="9" destOrd="0" presId="urn:microsoft.com/office/officeart/2008/layout/LinedList"/>
    <dgm:cxn modelId="{0A8286BB-FC20-4FDF-B4D3-0975611664E5}" type="presParOf" srcId="{F87670A5-F741-4FCD-B901-51D7EF60CDB7}" destId="{675B8E3F-A576-484E-B50C-0DCBD965DF67}" srcOrd="10" destOrd="0" presId="urn:microsoft.com/office/officeart/2008/layout/LinedList"/>
    <dgm:cxn modelId="{6D1A122E-EA87-43DF-A471-AFD33AFB163F}" type="presParOf" srcId="{675B8E3F-A576-484E-B50C-0DCBD965DF67}" destId="{6675A633-DAD8-44B1-AE28-EB261D74FDC0}" srcOrd="0" destOrd="0" presId="urn:microsoft.com/office/officeart/2008/layout/LinedList"/>
    <dgm:cxn modelId="{6DE69EA5-7109-4C4E-BF8F-5B2643E6B6EE}" type="presParOf" srcId="{675B8E3F-A576-484E-B50C-0DCBD965DF67}" destId="{8BE850C2-41F7-4600-9103-D6E2BB81EF90}" srcOrd="1" destOrd="0" presId="urn:microsoft.com/office/officeart/2008/layout/LinedList"/>
    <dgm:cxn modelId="{06F26D79-B8D8-411F-8EA8-51D137A68065}" type="presParOf" srcId="{675B8E3F-A576-484E-B50C-0DCBD965DF67}" destId="{A8F98F3E-7842-4CF4-923F-8096DBC83C40}" srcOrd="2" destOrd="0" presId="urn:microsoft.com/office/officeart/2008/layout/LinedList"/>
    <dgm:cxn modelId="{677702F1-26AF-4A98-BCB2-0F181BA73D87}" type="presParOf" srcId="{F87670A5-F741-4FCD-B901-51D7EF60CDB7}" destId="{B20050BF-5C6A-4114-9B3B-96CF60DF85B5}" srcOrd="11" destOrd="0" presId="urn:microsoft.com/office/officeart/2008/layout/LinedList"/>
    <dgm:cxn modelId="{12371AF7-7819-46BE-AA87-3533DC2F3A6D}" type="presParOf" srcId="{F87670A5-F741-4FCD-B901-51D7EF60CDB7}" destId="{2FEB85E9-9337-4247-81E6-2AC579004134}" srcOrd="12" destOrd="0" presId="urn:microsoft.com/office/officeart/2008/layout/LinedList"/>
    <dgm:cxn modelId="{81B0C77A-B072-431B-A91C-355E5697BFD9}" type="presParOf" srcId="{F87670A5-F741-4FCD-B901-51D7EF60CDB7}" destId="{6E4DA2DB-A1E7-4853-BA66-B82FBB270CA7}" srcOrd="13" destOrd="0" presId="urn:microsoft.com/office/officeart/2008/layout/LinedList"/>
    <dgm:cxn modelId="{DE7B655B-B8F7-423A-92C7-C0F56CB0C638}" type="presParOf" srcId="{6E4DA2DB-A1E7-4853-BA66-B82FBB270CA7}" destId="{4E61C6EE-3D71-41D6-838C-56B3047D2534}" srcOrd="0" destOrd="0" presId="urn:microsoft.com/office/officeart/2008/layout/LinedList"/>
    <dgm:cxn modelId="{0BB4AFED-A769-4656-9A4B-CC8DADCECBC6}" type="presParOf" srcId="{6E4DA2DB-A1E7-4853-BA66-B82FBB270CA7}" destId="{D24C4B7D-2AF2-460A-8DFD-FCD89928753C}" srcOrd="1" destOrd="0" presId="urn:microsoft.com/office/officeart/2008/layout/LinedList"/>
    <dgm:cxn modelId="{9A7E2994-0829-4D09-A593-E970CF972E6C}" type="presParOf" srcId="{6E4DA2DB-A1E7-4853-BA66-B82FBB270CA7}" destId="{37CD7AB9-90A0-4B5F-987B-9B8D5A788C28}" srcOrd="2" destOrd="0" presId="urn:microsoft.com/office/officeart/2008/layout/LinedList"/>
    <dgm:cxn modelId="{6BA8E633-1FAA-4C73-A344-6489CCDE5DC4}" type="presParOf" srcId="{F87670A5-F741-4FCD-B901-51D7EF60CDB7}" destId="{21287632-666B-442F-BD75-7615A5A6BF62}" srcOrd="14" destOrd="0" presId="urn:microsoft.com/office/officeart/2008/layout/LinedList"/>
    <dgm:cxn modelId="{6492C15D-D408-44DC-A664-0A2A5657B4AD}" type="presParOf" srcId="{F87670A5-F741-4FCD-B901-51D7EF60CDB7}" destId="{E491E432-8A3C-4A4B-9727-2B02FAC9E14A}" srcOrd="15" destOrd="0" presId="urn:microsoft.com/office/officeart/2008/layout/LinedList"/>
    <dgm:cxn modelId="{59CDF181-4E2F-4BC8-8CFC-F1CEC0DE8762}" type="presParOf" srcId="{F87670A5-F741-4FCD-B901-51D7EF60CDB7}" destId="{1272C79C-B78A-4AA2-AE9F-01A1E022624D}" srcOrd="16" destOrd="0" presId="urn:microsoft.com/office/officeart/2008/layout/LinedList"/>
    <dgm:cxn modelId="{D33CB237-B07A-4ABF-80E3-52434F7BF1FE}" type="presParOf" srcId="{1272C79C-B78A-4AA2-AE9F-01A1E022624D}" destId="{706B5A0C-8D00-42D4-87FF-B77AAB8C4011}" srcOrd="0" destOrd="0" presId="urn:microsoft.com/office/officeart/2008/layout/LinedList"/>
    <dgm:cxn modelId="{E52C2326-DFA2-4CE4-88F3-4B29F719E06C}" type="presParOf" srcId="{1272C79C-B78A-4AA2-AE9F-01A1E022624D}" destId="{A2763092-5D21-4612-B742-463FC0ED9E18}" srcOrd="1" destOrd="0" presId="urn:microsoft.com/office/officeart/2008/layout/LinedList"/>
    <dgm:cxn modelId="{32A95CCB-036A-49C7-948A-651BA1532C50}" type="presParOf" srcId="{1272C79C-B78A-4AA2-AE9F-01A1E022624D}" destId="{6C4F98D8-4585-4BCE-B5BC-D49B1AEBFC7E}" srcOrd="2" destOrd="0" presId="urn:microsoft.com/office/officeart/2008/layout/LinedList"/>
    <dgm:cxn modelId="{5752D9FB-89E3-4D7F-91DE-E49D5F3F0954}" type="presParOf" srcId="{F87670A5-F741-4FCD-B901-51D7EF60CDB7}" destId="{8E469EF1-4EC1-4842-9307-B5675C44A4C7}" srcOrd="17" destOrd="0" presId="urn:microsoft.com/office/officeart/2008/layout/LinedList"/>
    <dgm:cxn modelId="{3B6BBF91-9B0E-4981-BA16-6512354753D4}" type="presParOf" srcId="{F87670A5-F741-4FCD-B901-51D7EF60CDB7}" destId="{2D28CCB4-A76E-4D78-A692-3E09A7875DA2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97D940-1803-401B-B5D2-3CDE44B6CDC0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l-GR"/>
        </a:p>
      </dgm:t>
    </dgm:pt>
    <dgm:pt modelId="{881B79F3-B588-43C1-9913-597F68070915}">
      <dgm:prSet custT="1"/>
      <dgm:spPr>
        <a:solidFill>
          <a:srgbClr val="FFAC33"/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rtl="0"/>
          <a:r>
            <a:rPr lang="el-GR" sz="1600" dirty="0" smtClean="0"/>
            <a:t>Οδική Σύνδεση Εγνατίας με Λιμένα Αλεξανδρούπολης (Ανατολική Περιφερειακή)</a:t>
          </a:r>
          <a:endParaRPr lang="el-GR" sz="1600" dirty="0"/>
        </a:p>
      </dgm:t>
    </dgm:pt>
    <dgm:pt modelId="{B537FC2B-1E72-401F-A67A-04DEC888A443}" type="parTrans" cxnId="{FDCDDFAE-DD4A-4085-8022-AACF16B38408}">
      <dgm:prSet/>
      <dgm:spPr/>
      <dgm:t>
        <a:bodyPr/>
        <a:lstStyle/>
        <a:p>
          <a:endParaRPr lang="el-GR"/>
        </a:p>
      </dgm:t>
    </dgm:pt>
    <dgm:pt modelId="{39347A28-7D65-4835-A36C-935B116334AC}" type="sibTrans" cxnId="{FDCDDFAE-DD4A-4085-8022-AACF16B38408}">
      <dgm:prSet/>
      <dgm:spPr/>
      <dgm:t>
        <a:bodyPr/>
        <a:lstStyle/>
        <a:p>
          <a:endParaRPr lang="el-GR"/>
        </a:p>
      </dgm:t>
    </dgm:pt>
    <dgm:pt modelId="{4A79B2D6-6CAB-4B8F-9862-7E165E211B30}">
      <dgm:prSet custT="1"/>
      <dgm:spPr/>
      <dgm:t>
        <a:bodyPr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el-GR" sz="1400" dirty="0" smtClean="0"/>
            <a:t>Ενέργειες </a:t>
          </a:r>
          <a:br>
            <a:rPr lang="el-GR" sz="1400" dirty="0" smtClean="0"/>
          </a:br>
          <a:r>
            <a:rPr lang="el-GR" sz="1400" dirty="0" smtClean="0"/>
            <a:t>Οριστικοποίηση Φορέα Υλοποίησης από το ΥΠΥΜΕ</a:t>
          </a:r>
          <a:br>
            <a:rPr lang="el-GR" sz="1400" dirty="0" smtClean="0"/>
          </a:br>
          <a:r>
            <a:rPr lang="el-GR" sz="1400" dirty="0" smtClean="0"/>
            <a:t>Τροποποίηση υφιστάμενης πρόσκλησης από την ΕΥΔ ΕΠ-ΥΜΕΠΕΡΑΑ στον ΑΠ 05</a:t>
          </a:r>
          <a:br>
            <a:rPr lang="el-GR" sz="1400" dirty="0" smtClean="0"/>
          </a:br>
          <a:r>
            <a:rPr lang="el-GR" sz="1400" dirty="0" smtClean="0"/>
            <a:t>Υποβολή πρότασης για την ένταξη στην ανωτέρω </a:t>
          </a:r>
          <a:r>
            <a:rPr lang="el-GR" sz="1400" dirty="0" smtClean="0"/>
            <a:t>πρόσκληση</a:t>
          </a:r>
          <a:br>
            <a:rPr lang="el-GR" sz="1400" dirty="0" smtClean="0"/>
          </a:br>
          <a:endParaRPr lang="el-GR" sz="1400" dirty="0"/>
        </a:p>
      </dgm:t>
    </dgm:pt>
    <dgm:pt modelId="{475E640A-69AE-47B9-94E9-1D728C56DDF6}" type="parTrans" cxnId="{2430A9D7-E0BC-47BB-9644-3A8CF6FC4012}">
      <dgm:prSet/>
      <dgm:spPr/>
      <dgm:t>
        <a:bodyPr/>
        <a:lstStyle/>
        <a:p>
          <a:endParaRPr lang="el-GR"/>
        </a:p>
      </dgm:t>
    </dgm:pt>
    <dgm:pt modelId="{E4C1467F-E518-4E1A-8813-F12DB6E5613C}" type="sibTrans" cxnId="{2430A9D7-E0BC-47BB-9644-3A8CF6FC4012}">
      <dgm:prSet/>
      <dgm:spPr/>
      <dgm:t>
        <a:bodyPr/>
        <a:lstStyle/>
        <a:p>
          <a:endParaRPr lang="el-GR"/>
        </a:p>
      </dgm:t>
    </dgm:pt>
    <dgm:pt modelId="{A05DD201-CA39-42DC-9636-81A56EAC5FCA}">
      <dgm:prSet custT="1"/>
      <dgm:spPr>
        <a:solidFill>
          <a:srgbClr val="FFAC33"/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rtl="0"/>
          <a:r>
            <a:rPr lang="el-GR" sz="1600" dirty="0" smtClean="0"/>
            <a:t>Κάθετος Άξονας 70 Εγνατίας Οδού Ξάνθη – Εχίνος – </a:t>
          </a:r>
          <a:r>
            <a:rPr lang="el-GR" sz="1600" dirty="0" err="1" smtClean="0"/>
            <a:t>Ελληνοβουλγαρικά</a:t>
          </a:r>
          <a:r>
            <a:rPr lang="el-GR" sz="1600" dirty="0" smtClean="0"/>
            <a:t> Σύνορα : Τμήμα «Μελίβοια – </a:t>
          </a:r>
          <a:r>
            <a:rPr lang="el-GR" sz="1600" dirty="0" err="1" smtClean="0"/>
            <a:t>Δημάριο</a:t>
          </a:r>
          <a:r>
            <a:rPr lang="el-GR" sz="1600" dirty="0" smtClean="0"/>
            <a:t>» </a:t>
          </a:r>
          <a:endParaRPr lang="el-GR" sz="1600" dirty="0"/>
        </a:p>
      </dgm:t>
    </dgm:pt>
    <dgm:pt modelId="{45AC385D-E3F0-457D-8839-8F338DD2D999}" type="parTrans" cxnId="{5E747133-D13A-46AE-AC22-60B0673D98DB}">
      <dgm:prSet/>
      <dgm:spPr/>
      <dgm:t>
        <a:bodyPr/>
        <a:lstStyle/>
        <a:p>
          <a:endParaRPr lang="el-GR"/>
        </a:p>
      </dgm:t>
    </dgm:pt>
    <dgm:pt modelId="{B92EB702-8FC8-46BF-976B-88F1986A6FA8}" type="sibTrans" cxnId="{5E747133-D13A-46AE-AC22-60B0673D98DB}">
      <dgm:prSet/>
      <dgm:spPr/>
      <dgm:t>
        <a:bodyPr/>
        <a:lstStyle/>
        <a:p>
          <a:endParaRPr lang="el-GR"/>
        </a:p>
      </dgm:t>
    </dgm:pt>
    <dgm:pt modelId="{40E0A4F1-8414-44E0-94BA-5BB7298A4134}">
      <dgm:prSet custT="1"/>
      <dgm:spPr/>
      <dgm:t>
        <a:bodyPr/>
        <a:lstStyle/>
        <a:p>
          <a:pPr rtl="0">
            <a:spcAft>
              <a:spcPts val="600"/>
            </a:spcAft>
          </a:pPr>
          <a:r>
            <a:rPr lang="el-GR" sz="1400" dirty="0" smtClean="0"/>
            <a:t>Ενέργειες</a:t>
          </a:r>
          <a:br>
            <a:rPr lang="el-GR" sz="1400" dirty="0" smtClean="0"/>
          </a:br>
          <a:r>
            <a:rPr lang="el-GR" sz="1400" dirty="0" smtClean="0"/>
            <a:t>Διαμόρφωση τευχών δημοπράτησης και διενέργεια Διαγωνισμού από την </a:t>
          </a:r>
          <a:r>
            <a:rPr lang="el-GR" sz="1400" dirty="0" smtClean="0"/>
            <a:t>Εγνατία </a:t>
          </a:r>
          <a:r>
            <a:rPr lang="el-GR" sz="1400" dirty="0" smtClean="0"/>
            <a:t>Οδός Α.Ε.</a:t>
          </a:r>
          <a:br>
            <a:rPr lang="el-GR" sz="1400" dirty="0" smtClean="0"/>
          </a:br>
          <a:r>
            <a:rPr lang="el-GR" sz="1400" dirty="0" smtClean="0"/>
            <a:t>Υποβολή πρότασης για την ένταξη σε ανοικτή πρόσκληση της ΕΥΔ ΕΠ-ΥΜΕΠΕΡΑΑ στον ΑΠ 03</a:t>
          </a:r>
          <a:endParaRPr lang="el-GR" sz="1400" dirty="0"/>
        </a:p>
      </dgm:t>
    </dgm:pt>
    <dgm:pt modelId="{88B10E98-79B7-4907-8012-295A0413A38C}" type="parTrans" cxnId="{6E9235CE-774A-499D-BD6A-1C283C81AEDF}">
      <dgm:prSet/>
      <dgm:spPr/>
      <dgm:t>
        <a:bodyPr/>
        <a:lstStyle/>
        <a:p>
          <a:endParaRPr lang="el-GR"/>
        </a:p>
      </dgm:t>
    </dgm:pt>
    <dgm:pt modelId="{BE80E46D-3356-4F27-81F3-6F6C1D6387C5}" type="sibTrans" cxnId="{6E9235CE-774A-499D-BD6A-1C283C81AEDF}">
      <dgm:prSet/>
      <dgm:spPr/>
      <dgm:t>
        <a:bodyPr/>
        <a:lstStyle/>
        <a:p>
          <a:endParaRPr lang="el-GR"/>
        </a:p>
      </dgm:t>
    </dgm:pt>
    <dgm:pt modelId="{16C137B9-6C5E-4D98-B703-E2A79E3C9DDB}">
      <dgm:prSet custT="1"/>
      <dgm:spPr/>
      <dgm:t>
        <a:bodyPr/>
        <a:lstStyle/>
        <a:p>
          <a:pPr rtl="0">
            <a:spcAft>
              <a:spcPts val="600"/>
            </a:spcAft>
          </a:pPr>
          <a:endParaRPr lang="el-GR" sz="1400" dirty="0"/>
        </a:p>
      </dgm:t>
    </dgm:pt>
    <dgm:pt modelId="{154CE369-25C6-456B-94AE-BAADAFB332F8}" type="parTrans" cxnId="{6546B3EB-0BB3-4706-9039-1477F806ECC8}">
      <dgm:prSet/>
      <dgm:spPr/>
      <dgm:t>
        <a:bodyPr/>
        <a:lstStyle/>
        <a:p>
          <a:endParaRPr lang="el-GR"/>
        </a:p>
      </dgm:t>
    </dgm:pt>
    <dgm:pt modelId="{FD628CED-52D2-4CF5-93FF-01495A17C869}" type="sibTrans" cxnId="{6546B3EB-0BB3-4706-9039-1477F806ECC8}">
      <dgm:prSet/>
      <dgm:spPr/>
      <dgm:t>
        <a:bodyPr/>
        <a:lstStyle/>
        <a:p>
          <a:endParaRPr lang="el-GR"/>
        </a:p>
      </dgm:t>
    </dgm:pt>
    <dgm:pt modelId="{99CE4D34-720C-41F1-8A8D-91DF5BD229E6}" type="pres">
      <dgm:prSet presAssocID="{CC97D940-1803-401B-B5D2-3CDE44B6CD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31430A81-CB5A-4914-ABD2-3D377CFD9525}" type="pres">
      <dgm:prSet presAssocID="{881B79F3-B588-43C1-9913-597F68070915}" presName="parentText" presStyleLbl="node1" presStyleIdx="0" presStyleCnt="2" custLinFactNeighborX="-748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A943487-08E9-48DD-BC2E-4CD494EA6529}" type="pres">
      <dgm:prSet presAssocID="{881B79F3-B588-43C1-9913-597F6807091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CC2ACA0-4046-4DF5-AD2F-8A86004F7D68}" type="pres">
      <dgm:prSet presAssocID="{A05DD201-CA39-42DC-9636-81A56EAC5FCA}" presName="parentText" presStyleLbl="node1" presStyleIdx="1" presStyleCnt="2" custLinFactNeighborX="429" custLinFactNeighborY="16495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D56FDEB-9BDC-4985-8EDB-C8990CEDC2A6}" type="pres">
      <dgm:prSet presAssocID="{A05DD201-CA39-42DC-9636-81A56EAC5FCA}" presName="childText" presStyleLbl="revTx" presStyleIdx="1" presStyleCnt="2" custScaleY="14684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5E747133-D13A-46AE-AC22-60B0673D98DB}" srcId="{CC97D940-1803-401B-B5D2-3CDE44B6CDC0}" destId="{A05DD201-CA39-42DC-9636-81A56EAC5FCA}" srcOrd="1" destOrd="0" parTransId="{45AC385D-E3F0-457D-8839-8F338DD2D999}" sibTransId="{B92EB702-8FC8-46BF-976B-88F1986A6FA8}"/>
    <dgm:cxn modelId="{836014F6-F89A-4D0A-ADFE-2B7E9156E7C9}" type="presOf" srcId="{881B79F3-B588-43C1-9913-597F68070915}" destId="{31430A81-CB5A-4914-ABD2-3D377CFD9525}" srcOrd="0" destOrd="0" presId="urn:microsoft.com/office/officeart/2005/8/layout/vList2"/>
    <dgm:cxn modelId="{D755ABF4-554A-4BF3-AF5A-BD213F9BF284}" type="presOf" srcId="{16C137B9-6C5E-4D98-B703-E2A79E3C9DDB}" destId="{6D56FDEB-9BDC-4985-8EDB-C8990CEDC2A6}" srcOrd="0" destOrd="0" presId="urn:microsoft.com/office/officeart/2005/8/layout/vList2"/>
    <dgm:cxn modelId="{AC0CD683-F4F7-4960-A46E-E4B2B63EE2C1}" type="presOf" srcId="{CC97D940-1803-401B-B5D2-3CDE44B6CDC0}" destId="{99CE4D34-720C-41F1-8A8D-91DF5BD229E6}" srcOrd="0" destOrd="0" presId="urn:microsoft.com/office/officeart/2005/8/layout/vList2"/>
    <dgm:cxn modelId="{6E9235CE-774A-499D-BD6A-1C283C81AEDF}" srcId="{A05DD201-CA39-42DC-9636-81A56EAC5FCA}" destId="{40E0A4F1-8414-44E0-94BA-5BB7298A4134}" srcOrd="1" destOrd="0" parTransId="{88B10E98-79B7-4907-8012-295A0413A38C}" sibTransId="{BE80E46D-3356-4F27-81F3-6F6C1D6387C5}"/>
    <dgm:cxn modelId="{FDCDDFAE-DD4A-4085-8022-AACF16B38408}" srcId="{CC97D940-1803-401B-B5D2-3CDE44B6CDC0}" destId="{881B79F3-B588-43C1-9913-597F68070915}" srcOrd="0" destOrd="0" parTransId="{B537FC2B-1E72-401F-A67A-04DEC888A443}" sibTransId="{39347A28-7D65-4835-A36C-935B116334AC}"/>
    <dgm:cxn modelId="{D21BF7CA-271A-4610-BF07-FC9D2D1DFB8C}" type="presOf" srcId="{A05DD201-CA39-42DC-9636-81A56EAC5FCA}" destId="{6CC2ACA0-4046-4DF5-AD2F-8A86004F7D68}" srcOrd="0" destOrd="0" presId="urn:microsoft.com/office/officeart/2005/8/layout/vList2"/>
    <dgm:cxn modelId="{6546B3EB-0BB3-4706-9039-1477F806ECC8}" srcId="{A05DD201-CA39-42DC-9636-81A56EAC5FCA}" destId="{16C137B9-6C5E-4D98-B703-E2A79E3C9DDB}" srcOrd="0" destOrd="0" parTransId="{154CE369-25C6-456B-94AE-BAADAFB332F8}" sibTransId="{FD628CED-52D2-4CF5-93FF-01495A17C869}"/>
    <dgm:cxn modelId="{2430A9D7-E0BC-47BB-9644-3A8CF6FC4012}" srcId="{881B79F3-B588-43C1-9913-597F68070915}" destId="{4A79B2D6-6CAB-4B8F-9862-7E165E211B30}" srcOrd="0" destOrd="0" parTransId="{475E640A-69AE-47B9-94E9-1D728C56DDF6}" sibTransId="{E4C1467F-E518-4E1A-8813-F12DB6E5613C}"/>
    <dgm:cxn modelId="{11816E5E-0F81-4A12-83B8-F31DC0E758F5}" type="presOf" srcId="{40E0A4F1-8414-44E0-94BA-5BB7298A4134}" destId="{6D56FDEB-9BDC-4985-8EDB-C8990CEDC2A6}" srcOrd="0" destOrd="1" presId="urn:microsoft.com/office/officeart/2005/8/layout/vList2"/>
    <dgm:cxn modelId="{9E656A6A-E823-4032-A4DC-CB42719047AB}" type="presOf" srcId="{4A79B2D6-6CAB-4B8F-9862-7E165E211B30}" destId="{5A943487-08E9-48DD-BC2E-4CD494EA6529}" srcOrd="0" destOrd="0" presId="urn:microsoft.com/office/officeart/2005/8/layout/vList2"/>
    <dgm:cxn modelId="{07239517-9585-4D2C-B91E-04947CCDC9D9}" type="presParOf" srcId="{99CE4D34-720C-41F1-8A8D-91DF5BD229E6}" destId="{31430A81-CB5A-4914-ABD2-3D377CFD9525}" srcOrd="0" destOrd="0" presId="urn:microsoft.com/office/officeart/2005/8/layout/vList2"/>
    <dgm:cxn modelId="{D69D10AB-4FD9-4678-B81C-06A38BE63B1E}" type="presParOf" srcId="{99CE4D34-720C-41F1-8A8D-91DF5BD229E6}" destId="{5A943487-08E9-48DD-BC2E-4CD494EA6529}" srcOrd="1" destOrd="0" presId="urn:microsoft.com/office/officeart/2005/8/layout/vList2"/>
    <dgm:cxn modelId="{11C404B0-604B-4D07-90A3-256FB63746B7}" type="presParOf" srcId="{99CE4D34-720C-41F1-8A8D-91DF5BD229E6}" destId="{6CC2ACA0-4046-4DF5-AD2F-8A86004F7D68}" srcOrd="2" destOrd="0" presId="urn:microsoft.com/office/officeart/2005/8/layout/vList2"/>
    <dgm:cxn modelId="{E929645F-2468-4678-8B72-535261F8C014}" type="presParOf" srcId="{99CE4D34-720C-41F1-8A8D-91DF5BD229E6}" destId="{6D56FDEB-9BDC-4985-8EDB-C8990CEDC2A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C97D940-1803-401B-B5D2-3CDE44B6CDC0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l-GR"/>
        </a:p>
      </dgm:t>
    </dgm:pt>
    <dgm:pt modelId="{881B79F3-B588-43C1-9913-597F68070915}">
      <dgm:prSet custT="1"/>
      <dgm:spPr>
        <a:solidFill>
          <a:srgbClr val="FFAC33"/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el-GR" sz="1600" dirty="0" smtClean="0">
              <a:solidFill>
                <a:srgbClr val="000000"/>
              </a:solidFill>
            </a:rPr>
            <a:t>Βελτίωση της Ασφάλειας Αεροναυτιλίας με την Αναβάθμιση Η/Μ Εγκαταστάσεων, Εξοπλισμού και Αυτοματισμού Συστημάτων Αεροναυτιλίας-</a:t>
          </a:r>
          <a:r>
            <a:rPr lang="el-GR" sz="1600" dirty="0" err="1" smtClean="0">
              <a:solidFill>
                <a:srgbClr val="000000"/>
              </a:solidFill>
            </a:rPr>
            <a:t>κλπ</a:t>
          </a:r>
          <a:r>
            <a:rPr lang="el-GR" sz="1600" dirty="0" smtClean="0">
              <a:solidFill>
                <a:srgbClr val="000000"/>
              </a:solidFill>
            </a:rPr>
            <a:t> στη θέση «</a:t>
          </a:r>
          <a:r>
            <a:rPr lang="el-GR" sz="1600" dirty="0" err="1" smtClean="0">
              <a:solidFill>
                <a:srgbClr val="000000"/>
              </a:solidFill>
            </a:rPr>
            <a:t>Υψάριο</a:t>
          </a:r>
          <a:r>
            <a:rPr lang="el-GR" sz="1600" dirty="0" smtClean="0">
              <a:solidFill>
                <a:srgbClr val="000000"/>
              </a:solidFill>
            </a:rPr>
            <a:t> Θάσου»</a:t>
          </a:r>
          <a:endParaRPr lang="el-GR" sz="1600" dirty="0"/>
        </a:p>
      </dgm:t>
    </dgm:pt>
    <dgm:pt modelId="{B537FC2B-1E72-401F-A67A-04DEC888A443}" type="parTrans" cxnId="{FDCDDFAE-DD4A-4085-8022-AACF16B38408}">
      <dgm:prSet/>
      <dgm:spPr/>
      <dgm:t>
        <a:bodyPr/>
        <a:lstStyle/>
        <a:p>
          <a:endParaRPr lang="el-GR"/>
        </a:p>
      </dgm:t>
    </dgm:pt>
    <dgm:pt modelId="{39347A28-7D65-4835-A36C-935B116334AC}" type="sibTrans" cxnId="{FDCDDFAE-DD4A-4085-8022-AACF16B38408}">
      <dgm:prSet/>
      <dgm:spPr/>
      <dgm:t>
        <a:bodyPr/>
        <a:lstStyle/>
        <a:p>
          <a:endParaRPr lang="el-GR"/>
        </a:p>
      </dgm:t>
    </dgm:pt>
    <dgm:pt modelId="{4A79B2D6-6CAB-4B8F-9862-7E165E211B30}">
      <dgm:prSet custT="1"/>
      <dgm:spPr/>
      <dgm:t>
        <a:bodyPr/>
        <a:lstStyle/>
        <a:p>
          <a:pPr rtl="0">
            <a:lnSpc>
              <a:spcPct val="150000"/>
            </a:lnSpc>
            <a:spcBef>
              <a:spcPts val="600"/>
            </a:spcBef>
            <a:spcAft>
              <a:spcPts val="600"/>
            </a:spcAft>
          </a:pPr>
          <a:r>
            <a:rPr lang="el-GR" sz="1400" dirty="0" smtClean="0"/>
            <a:t>Ενέργειες </a:t>
          </a:r>
          <a:br>
            <a:rPr lang="el-GR" sz="1400" dirty="0" smtClean="0"/>
          </a:br>
          <a:r>
            <a:rPr lang="el-GR" sz="1400" dirty="0" smtClean="0"/>
            <a:t>Υποβολή πρότασης από την ΥΠΑ σε υφιστάμενη ανοικτή πρόσκληση της ΕΥΔ ΕΠ-ΥΜΕΠΕΡΑΑ στον ΑΠ 07</a:t>
          </a:r>
          <a:endParaRPr lang="el-GR" sz="1400" dirty="0"/>
        </a:p>
      </dgm:t>
    </dgm:pt>
    <dgm:pt modelId="{475E640A-69AE-47B9-94E9-1D728C56DDF6}" type="parTrans" cxnId="{2430A9D7-E0BC-47BB-9644-3A8CF6FC4012}">
      <dgm:prSet/>
      <dgm:spPr/>
      <dgm:t>
        <a:bodyPr/>
        <a:lstStyle/>
        <a:p>
          <a:endParaRPr lang="el-GR"/>
        </a:p>
      </dgm:t>
    </dgm:pt>
    <dgm:pt modelId="{E4C1467F-E518-4E1A-8813-F12DB6E5613C}" type="sibTrans" cxnId="{2430A9D7-E0BC-47BB-9644-3A8CF6FC4012}">
      <dgm:prSet/>
      <dgm:spPr/>
      <dgm:t>
        <a:bodyPr/>
        <a:lstStyle/>
        <a:p>
          <a:endParaRPr lang="el-GR"/>
        </a:p>
      </dgm:t>
    </dgm:pt>
    <dgm:pt modelId="{99CE4D34-720C-41F1-8A8D-91DF5BD229E6}" type="pres">
      <dgm:prSet presAssocID="{CC97D940-1803-401B-B5D2-3CDE44B6CD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31430A81-CB5A-4914-ABD2-3D377CFD9525}" type="pres">
      <dgm:prSet presAssocID="{881B79F3-B588-43C1-9913-597F68070915}" presName="parentText" presStyleLbl="node1" presStyleIdx="0" presStyleCnt="1" custScaleY="97126" custLinFactNeighborY="-622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A943487-08E9-48DD-BC2E-4CD494EA6529}" type="pres">
      <dgm:prSet presAssocID="{881B79F3-B588-43C1-9913-597F68070915}" presName="childText" presStyleLbl="revTx" presStyleIdx="0" presStyleCnt="1" custScaleY="171769" custLinFactNeighborY="578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AC0CD683-F4F7-4960-A46E-E4B2B63EE2C1}" type="presOf" srcId="{CC97D940-1803-401B-B5D2-3CDE44B6CDC0}" destId="{99CE4D34-720C-41F1-8A8D-91DF5BD229E6}" srcOrd="0" destOrd="0" presId="urn:microsoft.com/office/officeart/2005/8/layout/vList2"/>
    <dgm:cxn modelId="{FDCDDFAE-DD4A-4085-8022-AACF16B38408}" srcId="{CC97D940-1803-401B-B5D2-3CDE44B6CDC0}" destId="{881B79F3-B588-43C1-9913-597F68070915}" srcOrd="0" destOrd="0" parTransId="{B537FC2B-1E72-401F-A67A-04DEC888A443}" sibTransId="{39347A28-7D65-4835-A36C-935B116334AC}"/>
    <dgm:cxn modelId="{2430A9D7-E0BC-47BB-9644-3A8CF6FC4012}" srcId="{881B79F3-B588-43C1-9913-597F68070915}" destId="{4A79B2D6-6CAB-4B8F-9862-7E165E211B30}" srcOrd="0" destOrd="0" parTransId="{475E640A-69AE-47B9-94E9-1D728C56DDF6}" sibTransId="{E4C1467F-E518-4E1A-8813-F12DB6E5613C}"/>
    <dgm:cxn modelId="{9E656A6A-E823-4032-A4DC-CB42719047AB}" type="presOf" srcId="{4A79B2D6-6CAB-4B8F-9862-7E165E211B30}" destId="{5A943487-08E9-48DD-BC2E-4CD494EA6529}" srcOrd="0" destOrd="0" presId="urn:microsoft.com/office/officeart/2005/8/layout/vList2"/>
    <dgm:cxn modelId="{836014F6-F89A-4D0A-ADFE-2B7E9156E7C9}" type="presOf" srcId="{881B79F3-B588-43C1-9913-597F68070915}" destId="{31430A81-CB5A-4914-ABD2-3D377CFD9525}" srcOrd="0" destOrd="0" presId="urn:microsoft.com/office/officeart/2005/8/layout/vList2"/>
    <dgm:cxn modelId="{07239517-9585-4D2C-B91E-04947CCDC9D9}" type="presParOf" srcId="{99CE4D34-720C-41F1-8A8D-91DF5BD229E6}" destId="{31430A81-CB5A-4914-ABD2-3D377CFD9525}" srcOrd="0" destOrd="0" presId="urn:microsoft.com/office/officeart/2005/8/layout/vList2"/>
    <dgm:cxn modelId="{D69D10AB-4FD9-4678-B81C-06A38BE63B1E}" type="presParOf" srcId="{99CE4D34-720C-41F1-8A8D-91DF5BD229E6}" destId="{5A943487-08E9-48DD-BC2E-4CD494EA652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AFF61B2-BCD3-4808-8096-569C617E20DE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4FE717D-2AC3-4FED-9648-0E5A7149D5C1}">
      <dgm:prSet phldrT="[Κείμενο]" custT="1"/>
      <dgm:spPr/>
      <dgm:t>
        <a:bodyPr anchor="t"/>
        <a:lstStyle/>
        <a:p>
          <a:r>
            <a:rPr lang="el-GR" sz="1300" dirty="0" smtClean="0"/>
            <a:t>Μέτρα διαχείρισης των κινδύνων πλημμυρών</a:t>
          </a:r>
          <a:endParaRPr lang="el-GR" sz="1300" dirty="0"/>
        </a:p>
      </dgm:t>
    </dgm:pt>
    <dgm:pt modelId="{56E15B91-F292-4E26-AEB4-BCBAF1A9A7DB}" type="parTrans" cxnId="{4523380E-F157-4FAF-9BA7-19F124748C0F}">
      <dgm:prSet/>
      <dgm:spPr/>
      <dgm:t>
        <a:bodyPr/>
        <a:lstStyle/>
        <a:p>
          <a:endParaRPr lang="el-GR"/>
        </a:p>
      </dgm:t>
    </dgm:pt>
    <dgm:pt modelId="{1453AC3C-6A9D-42CB-AE6A-E8F018C5711F}" type="sibTrans" cxnId="{4523380E-F157-4FAF-9BA7-19F124748C0F}">
      <dgm:prSet/>
      <dgm:spPr/>
      <dgm:t>
        <a:bodyPr/>
        <a:lstStyle/>
        <a:p>
          <a:endParaRPr lang="el-GR"/>
        </a:p>
      </dgm:t>
    </dgm:pt>
    <dgm:pt modelId="{AE787B5D-1406-4B0A-B502-1E898B554CF6}">
      <dgm:prSet phldrT="[Κείμενο]" custT="1"/>
      <dgm:spPr/>
      <dgm:t>
        <a:bodyPr anchor="t"/>
        <a:lstStyle/>
        <a:p>
          <a:r>
            <a:rPr lang="el-GR" sz="1300" dirty="0" smtClean="0"/>
            <a:t>ΕΠΜ, Ξενικά είδη, Χώροι Τροφοδοσίας Αρπακτικών Πτηνών</a:t>
          </a:r>
          <a:endParaRPr lang="el-GR" sz="1300" dirty="0"/>
        </a:p>
      </dgm:t>
    </dgm:pt>
    <dgm:pt modelId="{28AC6C5C-2046-45F7-94F8-EDC2A643E589}" type="parTrans" cxnId="{DD1547D6-9803-4718-AF70-1AC5D26718E8}">
      <dgm:prSet/>
      <dgm:spPr/>
      <dgm:t>
        <a:bodyPr/>
        <a:lstStyle/>
        <a:p>
          <a:endParaRPr lang="el-GR"/>
        </a:p>
      </dgm:t>
    </dgm:pt>
    <dgm:pt modelId="{67B11E23-4DB8-48E3-B9D0-8549F5FEAC86}" type="sibTrans" cxnId="{DD1547D6-9803-4718-AF70-1AC5D26718E8}">
      <dgm:prSet/>
      <dgm:spPr/>
      <dgm:t>
        <a:bodyPr/>
        <a:lstStyle/>
        <a:p>
          <a:endParaRPr lang="el-GR"/>
        </a:p>
      </dgm:t>
    </dgm:pt>
    <dgm:pt modelId="{56111981-9285-4D89-BBFD-4176167346BF}">
      <dgm:prSet phldrT="[Κείμενο]" custT="1"/>
      <dgm:spPr/>
      <dgm:t>
        <a:bodyPr anchor="t"/>
        <a:lstStyle/>
        <a:p>
          <a:r>
            <a:rPr lang="el-GR" sz="1300" dirty="0" smtClean="0">
              <a:solidFill>
                <a:schemeClr val="tx1"/>
              </a:solidFill>
            </a:rPr>
            <a:t>Σχέδια Διαχείρισης Λεκανών Απορροής, Παρακολούθηση ποιότητας και της επάρκειας των υδατικών πόρων</a:t>
          </a:r>
          <a:endParaRPr lang="el-GR" sz="1300" dirty="0">
            <a:solidFill>
              <a:schemeClr val="tx1"/>
            </a:solidFill>
          </a:endParaRPr>
        </a:p>
      </dgm:t>
    </dgm:pt>
    <dgm:pt modelId="{D7A1FE7F-F2FF-4114-9E93-0F385214010A}" type="parTrans" cxnId="{424DC979-5286-443B-8078-4518CD0560BB}">
      <dgm:prSet/>
      <dgm:spPr/>
      <dgm:t>
        <a:bodyPr/>
        <a:lstStyle/>
        <a:p>
          <a:endParaRPr lang="el-GR"/>
        </a:p>
      </dgm:t>
    </dgm:pt>
    <dgm:pt modelId="{1A1E090A-CDC2-4553-A264-6F39B9379F21}" type="sibTrans" cxnId="{424DC979-5286-443B-8078-4518CD0560BB}">
      <dgm:prSet/>
      <dgm:spPr/>
      <dgm:t>
        <a:bodyPr/>
        <a:lstStyle/>
        <a:p>
          <a:endParaRPr lang="el-GR"/>
        </a:p>
      </dgm:t>
    </dgm:pt>
    <dgm:pt modelId="{ADA9C36B-5AFB-4A22-958D-92A67302A225}" type="pres">
      <dgm:prSet presAssocID="{4AFF61B2-BCD3-4808-8096-569C617E20DE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l-GR"/>
        </a:p>
      </dgm:t>
    </dgm:pt>
    <dgm:pt modelId="{B2DC6EBD-700F-45E7-8DB4-FE8FC132BC62}" type="pres">
      <dgm:prSet presAssocID="{24FE717D-2AC3-4FED-9648-0E5A7149D5C1}" presName="root" presStyleCnt="0">
        <dgm:presLayoutVars>
          <dgm:chMax/>
          <dgm:chPref/>
        </dgm:presLayoutVars>
      </dgm:prSet>
      <dgm:spPr/>
    </dgm:pt>
    <dgm:pt modelId="{8C8A1795-54F1-4A3C-8481-B2D2B2AF1397}" type="pres">
      <dgm:prSet presAssocID="{24FE717D-2AC3-4FED-9648-0E5A7149D5C1}" presName="rootComposite" presStyleCnt="0">
        <dgm:presLayoutVars/>
      </dgm:prSet>
      <dgm:spPr/>
    </dgm:pt>
    <dgm:pt modelId="{F9FD60DC-9427-445A-9FB3-25CC7B08F7C6}" type="pres">
      <dgm:prSet presAssocID="{24FE717D-2AC3-4FED-9648-0E5A7149D5C1}" presName="ParentAccent" presStyleLbl="alignNode1" presStyleIdx="0" presStyleCnt="3" custLinFactY="-67587" custLinFactNeighborY="-100000"/>
      <dgm:spPr/>
    </dgm:pt>
    <dgm:pt modelId="{F35DD572-2562-45A3-95D7-1521E020FA86}" type="pres">
      <dgm:prSet presAssocID="{24FE717D-2AC3-4FED-9648-0E5A7149D5C1}" presName="ParentSmallAccent" presStyleLbl="fgAcc1" presStyleIdx="0" presStyleCnt="3" custLinFactY="-128523" custLinFactNeighborY="-200000"/>
      <dgm:spPr/>
    </dgm:pt>
    <dgm:pt modelId="{FD573F29-1E1C-4C66-AB25-543539F0AD0A}" type="pres">
      <dgm:prSet presAssocID="{24FE717D-2AC3-4FED-9648-0E5A7149D5C1}" presName="Parent" presStyleLbl="revTx" presStyleIdx="0" presStyleCnt="3" custScaleY="186089" custLinFactY="24145" custLinFactNeighborX="-88" custLinFactNeighborY="10000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6B7AB24-0E12-4A29-8D77-6E02AA6C25AF}" type="pres">
      <dgm:prSet presAssocID="{24FE717D-2AC3-4FED-9648-0E5A7149D5C1}" presName="childShape" presStyleCnt="0">
        <dgm:presLayoutVars>
          <dgm:chMax val="0"/>
          <dgm:chPref val="0"/>
        </dgm:presLayoutVars>
      </dgm:prSet>
      <dgm:spPr/>
    </dgm:pt>
    <dgm:pt modelId="{FA3EB1E5-F68E-4B86-8277-FB04803D185A}" type="pres">
      <dgm:prSet presAssocID="{AE787B5D-1406-4B0A-B502-1E898B554CF6}" presName="root" presStyleCnt="0">
        <dgm:presLayoutVars>
          <dgm:chMax/>
          <dgm:chPref/>
        </dgm:presLayoutVars>
      </dgm:prSet>
      <dgm:spPr/>
    </dgm:pt>
    <dgm:pt modelId="{8D651F28-87B4-45BE-BAA2-ED488CF02D8D}" type="pres">
      <dgm:prSet presAssocID="{AE787B5D-1406-4B0A-B502-1E898B554CF6}" presName="rootComposite" presStyleCnt="0">
        <dgm:presLayoutVars/>
      </dgm:prSet>
      <dgm:spPr/>
    </dgm:pt>
    <dgm:pt modelId="{DD224920-49F6-4D3B-93A9-9F1E5BC52929}" type="pres">
      <dgm:prSet presAssocID="{AE787B5D-1406-4B0A-B502-1E898B554CF6}" presName="ParentAccent" presStyleLbl="alignNode1" presStyleIdx="1" presStyleCnt="3" custLinFactY="-67587" custLinFactNeighborY="-100000"/>
      <dgm:spPr/>
    </dgm:pt>
    <dgm:pt modelId="{634CB056-6B23-4AF4-99AE-E423A1D9E35A}" type="pres">
      <dgm:prSet presAssocID="{AE787B5D-1406-4B0A-B502-1E898B554CF6}" presName="ParentSmallAccent" presStyleLbl="fgAcc1" presStyleIdx="1" presStyleCnt="3" custLinFactY="-128523" custLinFactNeighborY="-200000"/>
      <dgm:spPr/>
    </dgm:pt>
    <dgm:pt modelId="{6AC9CC0C-EE28-4DF0-A06F-C07B2A22CE5B}" type="pres">
      <dgm:prSet presAssocID="{AE787B5D-1406-4B0A-B502-1E898B554CF6}" presName="Parent" presStyleLbl="revTx" presStyleIdx="1" presStyleCnt="3" custScaleY="186089" custLinFactY="24145" custLinFactNeighborX="-909" custLinFactNeighborY="10000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4DA8482-C96D-435B-800D-C883D01D730C}" type="pres">
      <dgm:prSet presAssocID="{AE787B5D-1406-4B0A-B502-1E898B554CF6}" presName="childShape" presStyleCnt="0">
        <dgm:presLayoutVars>
          <dgm:chMax val="0"/>
          <dgm:chPref val="0"/>
        </dgm:presLayoutVars>
      </dgm:prSet>
      <dgm:spPr/>
    </dgm:pt>
    <dgm:pt modelId="{2797BA40-7161-4F85-B1CF-F208D14ABA66}" type="pres">
      <dgm:prSet presAssocID="{56111981-9285-4D89-BBFD-4176167346BF}" presName="root" presStyleCnt="0">
        <dgm:presLayoutVars>
          <dgm:chMax/>
          <dgm:chPref/>
        </dgm:presLayoutVars>
      </dgm:prSet>
      <dgm:spPr/>
    </dgm:pt>
    <dgm:pt modelId="{70961B0A-A1AE-43A7-95C5-E40BA7C50380}" type="pres">
      <dgm:prSet presAssocID="{56111981-9285-4D89-BBFD-4176167346BF}" presName="rootComposite" presStyleCnt="0">
        <dgm:presLayoutVars/>
      </dgm:prSet>
      <dgm:spPr/>
    </dgm:pt>
    <dgm:pt modelId="{2D078E88-5E08-4795-AB4C-E692B4B54ACC}" type="pres">
      <dgm:prSet presAssocID="{56111981-9285-4D89-BBFD-4176167346BF}" presName="ParentAccent" presStyleLbl="alignNode1" presStyleIdx="2" presStyleCnt="3" custLinFactY="-67587" custLinFactNeighborY="-100000"/>
      <dgm:spPr/>
    </dgm:pt>
    <dgm:pt modelId="{18EDE49C-617D-4F7F-ACD4-5DE9C46A7B27}" type="pres">
      <dgm:prSet presAssocID="{56111981-9285-4D89-BBFD-4176167346BF}" presName="ParentSmallAccent" presStyleLbl="fgAcc1" presStyleIdx="2" presStyleCnt="3" custLinFactY="-128523" custLinFactNeighborY="-200000"/>
      <dgm:spPr/>
    </dgm:pt>
    <dgm:pt modelId="{EE9EB926-245D-49C2-8528-EE4B81747D6D}" type="pres">
      <dgm:prSet presAssocID="{56111981-9285-4D89-BBFD-4176167346BF}" presName="Parent" presStyleLbl="revTx" presStyleIdx="2" presStyleCnt="3" custScaleY="186089" custLinFactY="24145" custLinFactNeighborX="-909" custLinFactNeighborY="10000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C957253-45D1-4F1E-A9EA-27A676140E26}" type="pres">
      <dgm:prSet presAssocID="{56111981-9285-4D89-BBFD-4176167346BF}" presName="childShape" presStyleCnt="0">
        <dgm:presLayoutVars>
          <dgm:chMax val="0"/>
          <dgm:chPref val="0"/>
        </dgm:presLayoutVars>
      </dgm:prSet>
      <dgm:spPr/>
    </dgm:pt>
  </dgm:ptLst>
  <dgm:cxnLst>
    <dgm:cxn modelId="{4523380E-F157-4FAF-9BA7-19F124748C0F}" srcId="{4AFF61B2-BCD3-4808-8096-569C617E20DE}" destId="{24FE717D-2AC3-4FED-9648-0E5A7149D5C1}" srcOrd="0" destOrd="0" parTransId="{56E15B91-F292-4E26-AEB4-BCBAF1A9A7DB}" sibTransId="{1453AC3C-6A9D-42CB-AE6A-E8F018C5711F}"/>
    <dgm:cxn modelId="{424DC979-5286-443B-8078-4518CD0560BB}" srcId="{4AFF61B2-BCD3-4808-8096-569C617E20DE}" destId="{56111981-9285-4D89-BBFD-4176167346BF}" srcOrd="2" destOrd="0" parTransId="{D7A1FE7F-F2FF-4114-9E93-0F385214010A}" sibTransId="{1A1E090A-CDC2-4553-A264-6F39B9379F21}"/>
    <dgm:cxn modelId="{DD1547D6-9803-4718-AF70-1AC5D26718E8}" srcId="{4AFF61B2-BCD3-4808-8096-569C617E20DE}" destId="{AE787B5D-1406-4B0A-B502-1E898B554CF6}" srcOrd="1" destOrd="0" parTransId="{28AC6C5C-2046-45F7-94F8-EDC2A643E589}" sibTransId="{67B11E23-4DB8-48E3-B9D0-8549F5FEAC86}"/>
    <dgm:cxn modelId="{ABF7352B-3211-4A0E-A346-D03753EF051E}" type="presOf" srcId="{24FE717D-2AC3-4FED-9648-0E5A7149D5C1}" destId="{FD573F29-1E1C-4C66-AB25-543539F0AD0A}" srcOrd="0" destOrd="0" presId="urn:microsoft.com/office/officeart/2008/layout/SquareAccentList"/>
    <dgm:cxn modelId="{57B4B4ED-1B95-4D4C-A387-C653E98E95E7}" type="presOf" srcId="{4AFF61B2-BCD3-4808-8096-569C617E20DE}" destId="{ADA9C36B-5AFB-4A22-958D-92A67302A225}" srcOrd="0" destOrd="0" presId="urn:microsoft.com/office/officeart/2008/layout/SquareAccentList"/>
    <dgm:cxn modelId="{4620A51B-06E9-435F-9F13-EB79ED64A7B7}" type="presOf" srcId="{AE787B5D-1406-4B0A-B502-1E898B554CF6}" destId="{6AC9CC0C-EE28-4DF0-A06F-C07B2A22CE5B}" srcOrd="0" destOrd="0" presId="urn:microsoft.com/office/officeart/2008/layout/SquareAccentList"/>
    <dgm:cxn modelId="{8152E123-6DA1-4E47-BE77-51F2445F7D88}" type="presOf" srcId="{56111981-9285-4D89-BBFD-4176167346BF}" destId="{EE9EB926-245D-49C2-8528-EE4B81747D6D}" srcOrd="0" destOrd="0" presId="urn:microsoft.com/office/officeart/2008/layout/SquareAccentList"/>
    <dgm:cxn modelId="{4F14E19D-6577-43A2-9961-B834FDA91178}" type="presParOf" srcId="{ADA9C36B-5AFB-4A22-958D-92A67302A225}" destId="{B2DC6EBD-700F-45E7-8DB4-FE8FC132BC62}" srcOrd="0" destOrd="0" presId="urn:microsoft.com/office/officeart/2008/layout/SquareAccentList"/>
    <dgm:cxn modelId="{9E6A13E0-ED1D-4FC3-99E2-4E357B705B7F}" type="presParOf" srcId="{B2DC6EBD-700F-45E7-8DB4-FE8FC132BC62}" destId="{8C8A1795-54F1-4A3C-8481-B2D2B2AF1397}" srcOrd="0" destOrd="0" presId="urn:microsoft.com/office/officeart/2008/layout/SquareAccentList"/>
    <dgm:cxn modelId="{D3C105EE-B2BB-49AB-AF25-2D0BAAA7D1B8}" type="presParOf" srcId="{8C8A1795-54F1-4A3C-8481-B2D2B2AF1397}" destId="{F9FD60DC-9427-445A-9FB3-25CC7B08F7C6}" srcOrd="0" destOrd="0" presId="urn:microsoft.com/office/officeart/2008/layout/SquareAccentList"/>
    <dgm:cxn modelId="{4A339122-AF68-4263-8AD8-13A1CB9333B6}" type="presParOf" srcId="{8C8A1795-54F1-4A3C-8481-B2D2B2AF1397}" destId="{F35DD572-2562-45A3-95D7-1521E020FA86}" srcOrd="1" destOrd="0" presId="urn:microsoft.com/office/officeart/2008/layout/SquareAccentList"/>
    <dgm:cxn modelId="{B2C0E01E-3F33-4004-9FDA-F5991A7D12B9}" type="presParOf" srcId="{8C8A1795-54F1-4A3C-8481-B2D2B2AF1397}" destId="{FD573F29-1E1C-4C66-AB25-543539F0AD0A}" srcOrd="2" destOrd="0" presId="urn:microsoft.com/office/officeart/2008/layout/SquareAccentList"/>
    <dgm:cxn modelId="{192BBDBF-3D05-40A9-AB80-DEC2E01193C3}" type="presParOf" srcId="{B2DC6EBD-700F-45E7-8DB4-FE8FC132BC62}" destId="{96B7AB24-0E12-4A29-8D77-6E02AA6C25AF}" srcOrd="1" destOrd="0" presId="urn:microsoft.com/office/officeart/2008/layout/SquareAccentList"/>
    <dgm:cxn modelId="{CABF560F-0528-4AC1-9690-4FA0448C49FC}" type="presParOf" srcId="{ADA9C36B-5AFB-4A22-958D-92A67302A225}" destId="{FA3EB1E5-F68E-4B86-8277-FB04803D185A}" srcOrd="1" destOrd="0" presId="urn:microsoft.com/office/officeart/2008/layout/SquareAccentList"/>
    <dgm:cxn modelId="{C35ED9D0-F6EA-4AEB-B373-870228AACCEF}" type="presParOf" srcId="{FA3EB1E5-F68E-4B86-8277-FB04803D185A}" destId="{8D651F28-87B4-45BE-BAA2-ED488CF02D8D}" srcOrd="0" destOrd="0" presId="urn:microsoft.com/office/officeart/2008/layout/SquareAccentList"/>
    <dgm:cxn modelId="{09EE31F6-11CB-47A1-AC7C-B3958B65D84D}" type="presParOf" srcId="{8D651F28-87B4-45BE-BAA2-ED488CF02D8D}" destId="{DD224920-49F6-4D3B-93A9-9F1E5BC52929}" srcOrd="0" destOrd="0" presId="urn:microsoft.com/office/officeart/2008/layout/SquareAccentList"/>
    <dgm:cxn modelId="{852EB161-4F28-470E-BBE6-716E5C58D586}" type="presParOf" srcId="{8D651F28-87B4-45BE-BAA2-ED488CF02D8D}" destId="{634CB056-6B23-4AF4-99AE-E423A1D9E35A}" srcOrd="1" destOrd="0" presId="urn:microsoft.com/office/officeart/2008/layout/SquareAccentList"/>
    <dgm:cxn modelId="{6354F8DE-CD22-4A6A-BFE9-2A55148E4A59}" type="presParOf" srcId="{8D651F28-87B4-45BE-BAA2-ED488CF02D8D}" destId="{6AC9CC0C-EE28-4DF0-A06F-C07B2A22CE5B}" srcOrd="2" destOrd="0" presId="urn:microsoft.com/office/officeart/2008/layout/SquareAccentList"/>
    <dgm:cxn modelId="{AF5B70AC-02C1-4C1A-8771-25AD05AC7D1F}" type="presParOf" srcId="{FA3EB1E5-F68E-4B86-8277-FB04803D185A}" destId="{94DA8482-C96D-435B-800D-C883D01D730C}" srcOrd="1" destOrd="0" presId="urn:microsoft.com/office/officeart/2008/layout/SquareAccentList"/>
    <dgm:cxn modelId="{473A2765-0496-41EE-98A2-A0DDF12FD018}" type="presParOf" srcId="{ADA9C36B-5AFB-4A22-958D-92A67302A225}" destId="{2797BA40-7161-4F85-B1CF-F208D14ABA66}" srcOrd="2" destOrd="0" presId="urn:microsoft.com/office/officeart/2008/layout/SquareAccentList"/>
    <dgm:cxn modelId="{9578FCD3-6999-40C8-8CC7-316DDC4318AF}" type="presParOf" srcId="{2797BA40-7161-4F85-B1CF-F208D14ABA66}" destId="{70961B0A-A1AE-43A7-95C5-E40BA7C50380}" srcOrd="0" destOrd="0" presId="urn:microsoft.com/office/officeart/2008/layout/SquareAccentList"/>
    <dgm:cxn modelId="{A8B10848-A081-42D1-A201-D098530EBC6A}" type="presParOf" srcId="{70961B0A-A1AE-43A7-95C5-E40BA7C50380}" destId="{2D078E88-5E08-4795-AB4C-E692B4B54ACC}" srcOrd="0" destOrd="0" presId="urn:microsoft.com/office/officeart/2008/layout/SquareAccentList"/>
    <dgm:cxn modelId="{0F5CAB35-7469-4683-9CE3-2BB1FD274BC4}" type="presParOf" srcId="{70961B0A-A1AE-43A7-95C5-E40BA7C50380}" destId="{18EDE49C-617D-4F7F-ACD4-5DE9C46A7B27}" srcOrd="1" destOrd="0" presId="urn:microsoft.com/office/officeart/2008/layout/SquareAccentList"/>
    <dgm:cxn modelId="{270C164E-FF45-4276-BADE-386444F3D42E}" type="presParOf" srcId="{70961B0A-A1AE-43A7-95C5-E40BA7C50380}" destId="{EE9EB926-245D-49C2-8528-EE4B81747D6D}" srcOrd="2" destOrd="0" presId="urn:microsoft.com/office/officeart/2008/layout/SquareAccentList"/>
    <dgm:cxn modelId="{3CD09425-231A-4935-B981-55CA9D194649}" type="presParOf" srcId="{2797BA40-7161-4F85-B1CF-F208D14ABA66}" destId="{7C957253-45D1-4F1E-A9EA-27A676140E26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AFF61B2-BCD3-4808-8096-569C617E20DE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4FE717D-2AC3-4FED-9648-0E5A7149D5C1}">
      <dgm:prSet phldrT="[Κείμενο]" custT="1"/>
      <dgm:spPr/>
      <dgm:t>
        <a:bodyPr anchor="t"/>
        <a:lstStyle/>
        <a:p>
          <a:r>
            <a:rPr lang="el-GR" sz="1300" dirty="0" smtClean="0"/>
            <a:t>Αθλητικές εγκαταστάσεις, Νοσοκομεία, Πανεπιστήμια</a:t>
          </a:r>
          <a:endParaRPr lang="el-GR" sz="1300" dirty="0"/>
        </a:p>
      </dgm:t>
    </dgm:pt>
    <dgm:pt modelId="{56E15B91-F292-4E26-AEB4-BCBAF1A9A7DB}" type="parTrans" cxnId="{4523380E-F157-4FAF-9BA7-19F124748C0F}">
      <dgm:prSet/>
      <dgm:spPr/>
      <dgm:t>
        <a:bodyPr/>
        <a:lstStyle/>
        <a:p>
          <a:endParaRPr lang="el-GR"/>
        </a:p>
      </dgm:t>
    </dgm:pt>
    <dgm:pt modelId="{1453AC3C-6A9D-42CB-AE6A-E8F018C5711F}" type="sibTrans" cxnId="{4523380E-F157-4FAF-9BA7-19F124748C0F}">
      <dgm:prSet/>
      <dgm:spPr/>
      <dgm:t>
        <a:bodyPr/>
        <a:lstStyle/>
        <a:p>
          <a:endParaRPr lang="el-GR"/>
        </a:p>
      </dgm:t>
    </dgm:pt>
    <dgm:pt modelId="{AE787B5D-1406-4B0A-B502-1E898B554CF6}">
      <dgm:prSet phldrT="[Κείμενο]" custT="1"/>
      <dgm:spPr/>
      <dgm:t>
        <a:bodyPr anchor="t"/>
        <a:lstStyle/>
        <a:p>
          <a:r>
            <a:rPr lang="el-GR" sz="1300" dirty="0" smtClean="0"/>
            <a:t>Φορείς Διαχείρισης Προστατευόμενων Περιοχών, Δράσεις Εποπτείας ΥΠΕΝ</a:t>
          </a:r>
          <a:endParaRPr lang="el-GR" sz="1300" dirty="0"/>
        </a:p>
      </dgm:t>
    </dgm:pt>
    <dgm:pt modelId="{28AC6C5C-2046-45F7-94F8-EDC2A643E589}" type="parTrans" cxnId="{DD1547D6-9803-4718-AF70-1AC5D26718E8}">
      <dgm:prSet/>
      <dgm:spPr/>
      <dgm:t>
        <a:bodyPr/>
        <a:lstStyle/>
        <a:p>
          <a:endParaRPr lang="el-GR"/>
        </a:p>
      </dgm:t>
    </dgm:pt>
    <dgm:pt modelId="{67B11E23-4DB8-48E3-B9D0-8549F5FEAC86}" type="sibTrans" cxnId="{DD1547D6-9803-4718-AF70-1AC5D26718E8}">
      <dgm:prSet/>
      <dgm:spPr/>
      <dgm:t>
        <a:bodyPr/>
        <a:lstStyle/>
        <a:p>
          <a:endParaRPr lang="el-GR"/>
        </a:p>
      </dgm:t>
    </dgm:pt>
    <dgm:pt modelId="{ADA9C36B-5AFB-4A22-958D-92A67302A225}" type="pres">
      <dgm:prSet presAssocID="{4AFF61B2-BCD3-4808-8096-569C617E20DE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l-GR"/>
        </a:p>
      </dgm:t>
    </dgm:pt>
    <dgm:pt modelId="{B2DC6EBD-700F-45E7-8DB4-FE8FC132BC62}" type="pres">
      <dgm:prSet presAssocID="{24FE717D-2AC3-4FED-9648-0E5A7149D5C1}" presName="root" presStyleCnt="0">
        <dgm:presLayoutVars>
          <dgm:chMax/>
          <dgm:chPref/>
        </dgm:presLayoutVars>
      </dgm:prSet>
      <dgm:spPr/>
    </dgm:pt>
    <dgm:pt modelId="{8C8A1795-54F1-4A3C-8481-B2D2B2AF1397}" type="pres">
      <dgm:prSet presAssocID="{24FE717D-2AC3-4FED-9648-0E5A7149D5C1}" presName="rootComposite" presStyleCnt="0">
        <dgm:presLayoutVars/>
      </dgm:prSet>
      <dgm:spPr/>
    </dgm:pt>
    <dgm:pt modelId="{F9FD60DC-9427-445A-9FB3-25CC7B08F7C6}" type="pres">
      <dgm:prSet presAssocID="{24FE717D-2AC3-4FED-9648-0E5A7149D5C1}" presName="ParentAccent" presStyleLbl="alignNode1" presStyleIdx="0" presStyleCnt="2" custLinFactY="-67587" custLinFactNeighborY="-100000"/>
      <dgm:spPr/>
    </dgm:pt>
    <dgm:pt modelId="{F35DD572-2562-45A3-95D7-1521E020FA86}" type="pres">
      <dgm:prSet presAssocID="{24FE717D-2AC3-4FED-9648-0E5A7149D5C1}" presName="ParentSmallAccent" presStyleLbl="fgAcc1" presStyleIdx="0" presStyleCnt="2" custLinFactY="-128523" custLinFactNeighborY="-200000"/>
      <dgm:spPr/>
    </dgm:pt>
    <dgm:pt modelId="{FD573F29-1E1C-4C66-AB25-543539F0AD0A}" type="pres">
      <dgm:prSet presAssocID="{24FE717D-2AC3-4FED-9648-0E5A7149D5C1}" presName="Parent" presStyleLbl="revTx" presStyleIdx="0" presStyleCnt="2" custScaleY="186089" custLinFactY="24145" custLinFactNeighborX="-88" custLinFactNeighborY="10000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6B7AB24-0E12-4A29-8D77-6E02AA6C25AF}" type="pres">
      <dgm:prSet presAssocID="{24FE717D-2AC3-4FED-9648-0E5A7149D5C1}" presName="childShape" presStyleCnt="0">
        <dgm:presLayoutVars>
          <dgm:chMax val="0"/>
          <dgm:chPref val="0"/>
        </dgm:presLayoutVars>
      </dgm:prSet>
      <dgm:spPr/>
    </dgm:pt>
    <dgm:pt modelId="{FA3EB1E5-F68E-4B86-8277-FB04803D185A}" type="pres">
      <dgm:prSet presAssocID="{AE787B5D-1406-4B0A-B502-1E898B554CF6}" presName="root" presStyleCnt="0">
        <dgm:presLayoutVars>
          <dgm:chMax/>
          <dgm:chPref/>
        </dgm:presLayoutVars>
      </dgm:prSet>
      <dgm:spPr/>
    </dgm:pt>
    <dgm:pt modelId="{8D651F28-87B4-45BE-BAA2-ED488CF02D8D}" type="pres">
      <dgm:prSet presAssocID="{AE787B5D-1406-4B0A-B502-1E898B554CF6}" presName="rootComposite" presStyleCnt="0">
        <dgm:presLayoutVars/>
      </dgm:prSet>
      <dgm:spPr/>
    </dgm:pt>
    <dgm:pt modelId="{DD224920-49F6-4D3B-93A9-9F1E5BC52929}" type="pres">
      <dgm:prSet presAssocID="{AE787B5D-1406-4B0A-B502-1E898B554CF6}" presName="ParentAccent" presStyleLbl="alignNode1" presStyleIdx="1" presStyleCnt="2" custLinFactY="-67587" custLinFactNeighborY="-100000"/>
      <dgm:spPr/>
    </dgm:pt>
    <dgm:pt modelId="{634CB056-6B23-4AF4-99AE-E423A1D9E35A}" type="pres">
      <dgm:prSet presAssocID="{AE787B5D-1406-4B0A-B502-1E898B554CF6}" presName="ParentSmallAccent" presStyleLbl="fgAcc1" presStyleIdx="1" presStyleCnt="2" custLinFactY="-128523" custLinFactNeighborY="-200000"/>
      <dgm:spPr/>
      <dgm:t>
        <a:bodyPr/>
        <a:lstStyle/>
        <a:p>
          <a:endParaRPr lang="el-GR"/>
        </a:p>
      </dgm:t>
    </dgm:pt>
    <dgm:pt modelId="{6AC9CC0C-EE28-4DF0-A06F-C07B2A22CE5B}" type="pres">
      <dgm:prSet presAssocID="{AE787B5D-1406-4B0A-B502-1E898B554CF6}" presName="Parent" presStyleLbl="revTx" presStyleIdx="1" presStyleCnt="2" custScaleY="186089" custLinFactY="24145" custLinFactNeighborX="-909" custLinFactNeighborY="10000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4DA8482-C96D-435B-800D-C883D01D730C}" type="pres">
      <dgm:prSet presAssocID="{AE787B5D-1406-4B0A-B502-1E898B554CF6}" presName="childShape" presStyleCnt="0">
        <dgm:presLayoutVars>
          <dgm:chMax val="0"/>
          <dgm:chPref val="0"/>
        </dgm:presLayoutVars>
      </dgm:prSet>
      <dgm:spPr/>
    </dgm:pt>
  </dgm:ptLst>
  <dgm:cxnLst>
    <dgm:cxn modelId="{ABF7352B-3211-4A0E-A346-D03753EF051E}" type="presOf" srcId="{24FE717D-2AC3-4FED-9648-0E5A7149D5C1}" destId="{FD573F29-1E1C-4C66-AB25-543539F0AD0A}" srcOrd="0" destOrd="0" presId="urn:microsoft.com/office/officeart/2008/layout/SquareAccentList"/>
    <dgm:cxn modelId="{57B4B4ED-1B95-4D4C-A387-C653E98E95E7}" type="presOf" srcId="{4AFF61B2-BCD3-4808-8096-569C617E20DE}" destId="{ADA9C36B-5AFB-4A22-958D-92A67302A225}" srcOrd="0" destOrd="0" presId="urn:microsoft.com/office/officeart/2008/layout/SquareAccentList"/>
    <dgm:cxn modelId="{4620A51B-06E9-435F-9F13-EB79ED64A7B7}" type="presOf" srcId="{AE787B5D-1406-4B0A-B502-1E898B554CF6}" destId="{6AC9CC0C-EE28-4DF0-A06F-C07B2A22CE5B}" srcOrd="0" destOrd="0" presId="urn:microsoft.com/office/officeart/2008/layout/SquareAccentList"/>
    <dgm:cxn modelId="{4523380E-F157-4FAF-9BA7-19F124748C0F}" srcId="{4AFF61B2-BCD3-4808-8096-569C617E20DE}" destId="{24FE717D-2AC3-4FED-9648-0E5A7149D5C1}" srcOrd="0" destOrd="0" parTransId="{56E15B91-F292-4E26-AEB4-BCBAF1A9A7DB}" sibTransId="{1453AC3C-6A9D-42CB-AE6A-E8F018C5711F}"/>
    <dgm:cxn modelId="{DD1547D6-9803-4718-AF70-1AC5D26718E8}" srcId="{4AFF61B2-BCD3-4808-8096-569C617E20DE}" destId="{AE787B5D-1406-4B0A-B502-1E898B554CF6}" srcOrd="1" destOrd="0" parTransId="{28AC6C5C-2046-45F7-94F8-EDC2A643E589}" sibTransId="{67B11E23-4DB8-48E3-B9D0-8549F5FEAC86}"/>
    <dgm:cxn modelId="{4F14E19D-6577-43A2-9961-B834FDA91178}" type="presParOf" srcId="{ADA9C36B-5AFB-4A22-958D-92A67302A225}" destId="{B2DC6EBD-700F-45E7-8DB4-FE8FC132BC62}" srcOrd="0" destOrd="0" presId="urn:microsoft.com/office/officeart/2008/layout/SquareAccentList"/>
    <dgm:cxn modelId="{9E6A13E0-ED1D-4FC3-99E2-4E357B705B7F}" type="presParOf" srcId="{B2DC6EBD-700F-45E7-8DB4-FE8FC132BC62}" destId="{8C8A1795-54F1-4A3C-8481-B2D2B2AF1397}" srcOrd="0" destOrd="0" presId="urn:microsoft.com/office/officeart/2008/layout/SquareAccentList"/>
    <dgm:cxn modelId="{D3C105EE-B2BB-49AB-AF25-2D0BAAA7D1B8}" type="presParOf" srcId="{8C8A1795-54F1-4A3C-8481-B2D2B2AF1397}" destId="{F9FD60DC-9427-445A-9FB3-25CC7B08F7C6}" srcOrd="0" destOrd="0" presId="urn:microsoft.com/office/officeart/2008/layout/SquareAccentList"/>
    <dgm:cxn modelId="{4A339122-AF68-4263-8AD8-13A1CB9333B6}" type="presParOf" srcId="{8C8A1795-54F1-4A3C-8481-B2D2B2AF1397}" destId="{F35DD572-2562-45A3-95D7-1521E020FA86}" srcOrd="1" destOrd="0" presId="urn:microsoft.com/office/officeart/2008/layout/SquareAccentList"/>
    <dgm:cxn modelId="{B2C0E01E-3F33-4004-9FDA-F5991A7D12B9}" type="presParOf" srcId="{8C8A1795-54F1-4A3C-8481-B2D2B2AF1397}" destId="{FD573F29-1E1C-4C66-AB25-543539F0AD0A}" srcOrd="2" destOrd="0" presId="urn:microsoft.com/office/officeart/2008/layout/SquareAccentList"/>
    <dgm:cxn modelId="{192BBDBF-3D05-40A9-AB80-DEC2E01193C3}" type="presParOf" srcId="{B2DC6EBD-700F-45E7-8DB4-FE8FC132BC62}" destId="{96B7AB24-0E12-4A29-8D77-6E02AA6C25AF}" srcOrd="1" destOrd="0" presId="urn:microsoft.com/office/officeart/2008/layout/SquareAccentList"/>
    <dgm:cxn modelId="{CABF560F-0528-4AC1-9690-4FA0448C49FC}" type="presParOf" srcId="{ADA9C36B-5AFB-4A22-958D-92A67302A225}" destId="{FA3EB1E5-F68E-4B86-8277-FB04803D185A}" srcOrd="1" destOrd="0" presId="urn:microsoft.com/office/officeart/2008/layout/SquareAccentList"/>
    <dgm:cxn modelId="{C35ED9D0-F6EA-4AEB-B373-870228AACCEF}" type="presParOf" srcId="{FA3EB1E5-F68E-4B86-8277-FB04803D185A}" destId="{8D651F28-87B4-45BE-BAA2-ED488CF02D8D}" srcOrd="0" destOrd="0" presId="urn:microsoft.com/office/officeart/2008/layout/SquareAccentList"/>
    <dgm:cxn modelId="{09EE31F6-11CB-47A1-AC7C-B3958B65D84D}" type="presParOf" srcId="{8D651F28-87B4-45BE-BAA2-ED488CF02D8D}" destId="{DD224920-49F6-4D3B-93A9-9F1E5BC52929}" srcOrd="0" destOrd="0" presId="urn:microsoft.com/office/officeart/2008/layout/SquareAccentList"/>
    <dgm:cxn modelId="{852EB161-4F28-470E-BBE6-716E5C58D586}" type="presParOf" srcId="{8D651F28-87B4-45BE-BAA2-ED488CF02D8D}" destId="{634CB056-6B23-4AF4-99AE-E423A1D9E35A}" srcOrd="1" destOrd="0" presId="urn:microsoft.com/office/officeart/2008/layout/SquareAccentList"/>
    <dgm:cxn modelId="{6354F8DE-CD22-4A6A-BFE9-2A55148E4A59}" type="presParOf" srcId="{8D651F28-87B4-45BE-BAA2-ED488CF02D8D}" destId="{6AC9CC0C-EE28-4DF0-A06F-C07B2A22CE5B}" srcOrd="2" destOrd="0" presId="urn:microsoft.com/office/officeart/2008/layout/SquareAccentList"/>
    <dgm:cxn modelId="{AF5B70AC-02C1-4C1A-8771-25AD05AC7D1F}" type="presParOf" srcId="{FA3EB1E5-F68E-4B86-8277-FB04803D185A}" destId="{94DA8482-C96D-435B-800D-C883D01D730C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09154B-C029-4640-979D-E52EBA4F564E}">
      <dsp:nvSpPr>
        <dsp:cNvPr id="0" name=""/>
        <dsp:cNvSpPr/>
      </dsp:nvSpPr>
      <dsp:spPr>
        <a:xfrm>
          <a:off x="0" y="0"/>
          <a:ext cx="8892480" cy="862059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b="1" kern="1200" dirty="0" smtClean="0">
              <a:solidFill>
                <a:srgbClr val="0070C0"/>
              </a:solidFill>
            </a:rPr>
            <a:t>44 ενταγμένα έργα συνολικής ΣΔΔ 145 εκ. €</a:t>
          </a:r>
          <a:endParaRPr lang="el-GR" sz="2000" b="1" kern="1200" dirty="0">
            <a:solidFill>
              <a:srgbClr val="0070C0"/>
            </a:solidFill>
          </a:endParaRPr>
        </a:p>
      </dsp:txBody>
      <dsp:txXfrm>
        <a:off x="42082" y="42082"/>
        <a:ext cx="8808316" cy="777895"/>
      </dsp:txXfrm>
    </dsp:sp>
    <dsp:sp modelId="{A29A9C9F-A066-4422-BDE7-ACBDD1433290}">
      <dsp:nvSpPr>
        <dsp:cNvPr id="0" name=""/>
        <dsp:cNvSpPr/>
      </dsp:nvSpPr>
      <dsp:spPr>
        <a:xfrm>
          <a:off x="0" y="864096"/>
          <a:ext cx="8892480" cy="2948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2336" tIns="22860" rIns="128016" bIns="22860" numCol="1" spcCol="1270" anchor="t" anchorCtr="0">
          <a:noAutofit/>
        </a:bodyPr>
        <a:lstStyle/>
        <a:p>
          <a:pPr marL="171450" lvl="1" indent="-171450" algn="l" defTabSz="800100" rtl="0">
            <a:lnSpc>
              <a:spcPct val="15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l-GR" sz="1800" kern="1200" dirty="0" smtClean="0"/>
            <a:t>Τομέας Μεταφορών ΣΔΔ 16,5 εκ. €</a:t>
          </a:r>
          <a:br>
            <a:rPr lang="el-GR" sz="1800" kern="1200" dirty="0" smtClean="0"/>
          </a:br>
          <a:r>
            <a:rPr lang="el-GR" sz="1600" kern="1200" dirty="0" smtClean="0"/>
            <a:t>2 έργα υποδομών &amp; προμηθειών ΣΔΔ 16,5 εκ. €</a:t>
          </a:r>
          <a:endParaRPr lang="el-GR" sz="1600" kern="1200" dirty="0"/>
        </a:p>
        <a:p>
          <a:pPr marL="171450" lvl="1" indent="-171450" algn="l" defTabSz="800100" rtl="0">
            <a:lnSpc>
              <a:spcPct val="15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l-GR" sz="1800" kern="1200" dirty="0" smtClean="0"/>
            <a:t>Τομέας Περιβάλλοντος ΣΔΔ 127,7 εκ. €</a:t>
          </a:r>
          <a:br>
            <a:rPr lang="el-GR" sz="1800" kern="1200" dirty="0" smtClean="0"/>
          </a:br>
          <a:r>
            <a:rPr lang="el-GR" sz="1600" kern="1200" dirty="0" smtClean="0"/>
            <a:t>24 έργα υποδομών &amp; προμηθειών ΣΔΔ 119,4 εκ. €</a:t>
          </a:r>
          <a:br>
            <a:rPr lang="el-GR" sz="1600" kern="1200" dirty="0" smtClean="0"/>
          </a:br>
          <a:r>
            <a:rPr lang="el-GR" sz="1600" kern="1200" dirty="0" smtClean="0"/>
            <a:t>15 οριζόντιες δράσεις αρμοδιότητας ΥΠΕΝ ΣΔΔ 8,3 εκ. €</a:t>
          </a:r>
          <a:endParaRPr lang="el-GR" sz="1600" kern="1200" dirty="0"/>
        </a:p>
        <a:p>
          <a:pPr marL="171450" lvl="1" indent="-171450" algn="l" defTabSz="800100" rtl="0">
            <a:lnSpc>
              <a:spcPct val="15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l-GR" sz="1800" kern="1200" dirty="0" smtClean="0"/>
            <a:t>Τεχνική Βοήθεια  ΣΔΔ 0,8 εκ. €</a:t>
          </a:r>
          <a:br>
            <a:rPr lang="el-GR" sz="1800" kern="1200" dirty="0" smtClean="0"/>
          </a:br>
          <a:r>
            <a:rPr lang="el-GR" sz="1600" kern="1200" dirty="0" smtClean="0"/>
            <a:t>3 δράσεις (μελέτες ωρίμανσης έργων και  υποστήριξη του Παρατηρητηρίου της Εγνατίας Οδού)</a:t>
          </a:r>
          <a:endParaRPr lang="el-GR" sz="1600" kern="1200" dirty="0"/>
        </a:p>
        <a:p>
          <a:pPr marL="171450" lvl="1" indent="-171450" algn="l" defTabSz="800100" rtl="0">
            <a:lnSpc>
              <a:spcPct val="150000"/>
            </a:lnSpc>
            <a:spcBef>
              <a:spcPct val="0"/>
            </a:spcBef>
            <a:spcAft>
              <a:spcPts val="600"/>
            </a:spcAft>
            <a:buChar char="••"/>
          </a:pPr>
          <a:endParaRPr lang="el-GR" sz="1800" kern="1200" dirty="0"/>
        </a:p>
      </dsp:txBody>
      <dsp:txXfrm>
        <a:off x="0" y="864096"/>
        <a:ext cx="8892480" cy="294888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D60DC-9427-445A-9FB3-25CC7B08F7C6}">
      <dsp:nvSpPr>
        <dsp:cNvPr id="0" name=""/>
        <dsp:cNvSpPr/>
      </dsp:nvSpPr>
      <dsp:spPr>
        <a:xfrm>
          <a:off x="1903" y="98614"/>
          <a:ext cx="4369530" cy="242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DD572-2562-45A3-95D7-1521E020FA86}">
      <dsp:nvSpPr>
        <dsp:cNvPr id="0" name=""/>
        <dsp:cNvSpPr/>
      </dsp:nvSpPr>
      <dsp:spPr>
        <a:xfrm>
          <a:off x="52858" y="108886"/>
          <a:ext cx="143999" cy="14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573F29-1E1C-4C66-AB25-543539F0AD0A}">
      <dsp:nvSpPr>
        <dsp:cNvPr id="0" name=""/>
        <dsp:cNvSpPr/>
      </dsp:nvSpPr>
      <dsp:spPr>
        <a:xfrm>
          <a:off x="10539" y="428201"/>
          <a:ext cx="4362798" cy="780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Έργα Διαχείρισης Στερεών και Υγρών Αποβλήτων Αρμοδιότητας ΕΥΔ/ΕΠ-ΥΜΕΠΕΡΑΑ και ΕΥΔ/ΕΠ-Περιφέρειας ΑΜΘ ως Ενδιάμεσος Φορέας του Προγράμματος</a:t>
          </a:r>
          <a:endParaRPr lang="el-GR" sz="1300" kern="1200" dirty="0"/>
        </a:p>
      </dsp:txBody>
      <dsp:txXfrm>
        <a:off x="10539" y="428201"/>
        <a:ext cx="4362798" cy="7807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360F3E-9FEC-4046-ABE8-24CBC855BDBF}">
      <dsp:nvSpPr>
        <dsp:cNvPr id="0" name=""/>
        <dsp:cNvSpPr/>
      </dsp:nvSpPr>
      <dsp:spPr>
        <a:xfrm rot="10800000">
          <a:off x="1581328" y="0"/>
          <a:ext cx="6208439" cy="1584175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7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b="1" kern="1200" dirty="0" smtClean="0">
              <a:solidFill>
                <a:srgbClr val="0070C0"/>
              </a:solidFill>
            </a:rPr>
            <a:t>Συνολικό κόστος: 13,402 εκ. €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b="1" kern="1200" dirty="0" smtClean="0">
              <a:solidFill>
                <a:srgbClr val="0070C0"/>
              </a:solidFill>
            </a:rPr>
            <a:t>ΣΔΔ: 10,5</a:t>
          </a:r>
          <a:r>
            <a:rPr lang="en-US" sz="2000" b="1" kern="1200" dirty="0" smtClean="0">
              <a:solidFill>
                <a:srgbClr val="0070C0"/>
              </a:solidFill>
            </a:rPr>
            <a:t> </a:t>
          </a:r>
          <a:r>
            <a:rPr lang="el-GR" sz="2000" b="1" kern="1200" dirty="0" smtClean="0">
              <a:solidFill>
                <a:srgbClr val="0070C0"/>
              </a:solidFill>
            </a:rPr>
            <a:t>εκ.€</a:t>
          </a:r>
          <a:br>
            <a:rPr lang="el-GR" sz="2000" b="1" kern="1200" dirty="0" smtClean="0">
              <a:solidFill>
                <a:srgbClr val="0070C0"/>
              </a:solidFill>
            </a:rPr>
          </a:br>
          <a:r>
            <a:rPr lang="el-GR" sz="1600" kern="1200" dirty="0" smtClean="0">
              <a:solidFill>
                <a:srgbClr val="0070C0"/>
              </a:solidFill>
            </a:rPr>
            <a:t>Ταμείο Συνοχής (ΑΠ </a:t>
          </a:r>
          <a:r>
            <a:rPr lang="en-US" sz="1600" kern="1200" dirty="0" smtClean="0">
              <a:solidFill>
                <a:srgbClr val="0070C0"/>
              </a:solidFill>
            </a:rPr>
            <a:t>03</a:t>
          </a:r>
          <a:r>
            <a:rPr lang="el-GR" sz="1600" kern="1200" dirty="0" smtClean="0">
              <a:solidFill>
                <a:srgbClr val="0070C0"/>
              </a:solidFill>
            </a:rPr>
            <a:t>)</a:t>
          </a:r>
          <a:endParaRPr lang="el-GR" sz="2000" kern="1200" dirty="0"/>
        </a:p>
      </dsp:txBody>
      <dsp:txXfrm rot="10800000">
        <a:off x="1977372" y="0"/>
        <a:ext cx="5812395" cy="1584175"/>
      </dsp:txXfrm>
    </dsp:sp>
    <dsp:sp modelId="{11ED2537-E3B0-4803-B511-8377D30FDD88}">
      <dsp:nvSpPr>
        <dsp:cNvPr id="0" name=""/>
        <dsp:cNvSpPr/>
      </dsp:nvSpPr>
      <dsp:spPr>
        <a:xfrm>
          <a:off x="601796" y="0"/>
          <a:ext cx="1584175" cy="1584175"/>
        </a:xfrm>
        <a:prstGeom prst="ellipse">
          <a:avLst/>
        </a:prstGeom>
        <a:blipFill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8A5D2-E186-4827-BC93-0F5D83FD78DC}">
      <dsp:nvSpPr>
        <dsp:cNvPr id="0" name=""/>
        <dsp:cNvSpPr/>
      </dsp:nvSpPr>
      <dsp:spPr>
        <a:xfrm>
          <a:off x="0" y="1135"/>
          <a:ext cx="89289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33F748-0027-4174-BE3D-C76F60D4A4EB}">
      <dsp:nvSpPr>
        <dsp:cNvPr id="0" name=""/>
        <dsp:cNvSpPr/>
      </dsp:nvSpPr>
      <dsp:spPr>
        <a:xfrm>
          <a:off x="0" y="1135"/>
          <a:ext cx="1785798" cy="2322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 smtClean="0">
              <a:solidFill>
                <a:srgbClr val="FFAC33"/>
              </a:solidFill>
            </a:rPr>
            <a:t>Χαρακτηριστικά</a:t>
          </a:r>
          <a:endParaRPr lang="el-GR" sz="1900" kern="1200" dirty="0">
            <a:solidFill>
              <a:srgbClr val="FFAC33"/>
            </a:solidFill>
          </a:endParaRPr>
        </a:p>
      </dsp:txBody>
      <dsp:txXfrm>
        <a:off x="0" y="1135"/>
        <a:ext cx="1785798" cy="2322735"/>
      </dsp:txXfrm>
    </dsp:sp>
    <dsp:sp modelId="{1E3F6A6E-FBDF-438C-95C5-1BBC425E2531}">
      <dsp:nvSpPr>
        <dsp:cNvPr id="0" name=""/>
        <dsp:cNvSpPr/>
      </dsp:nvSpPr>
      <dsp:spPr>
        <a:xfrm>
          <a:off x="1919733" y="21039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Κατασκευή νέου οδικού τμήματος μήκους 4,65 </a:t>
          </a:r>
          <a:r>
            <a:rPr lang="el-GR" sz="1300" kern="1200" dirty="0" err="1" smtClean="0">
              <a:solidFill>
                <a:srgbClr val="0070C0"/>
              </a:solidFill>
            </a:rPr>
            <a:t>χλμ</a:t>
          </a:r>
          <a:r>
            <a:rPr lang="el-GR" sz="1300" kern="1200" dirty="0" smtClean="0">
              <a:solidFill>
                <a:srgbClr val="0070C0"/>
              </a:solidFill>
            </a:rPr>
            <a:t>, διατομής 7,5μ / 10,5μ 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21039"/>
        <a:ext cx="7009258" cy="363567"/>
      </dsp:txXfrm>
    </dsp:sp>
    <dsp:sp modelId="{3074648E-8CDA-455E-8F59-5AFE07FD0B6A}">
      <dsp:nvSpPr>
        <dsp:cNvPr id="0" name=""/>
        <dsp:cNvSpPr/>
      </dsp:nvSpPr>
      <dsp:spPr>
        <a:xfrm>
          <a:off x="1785798" y="384607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D331C4-649B-4C06-9D0C-8DA43773066B}">
      <dsp:nvSpPr>
        <dsp:cNvPr id="0" name=""/>
        <dsp:cNvSpPr/>
      </dsp:nvSpPr>
      <dsp:spPr>
        <a:xfrm>
          <a:off x="1919733" y="404511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Δικαιούχος: Εγνατία Οδός Α.Ε.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404511"/>
        <a:ext cx="7009258" cy="363567"/>
      </dsp:txXfrm>
    </dsp:sp>
    <dsp:sp modelId="{D07805B4-EF78-4DE7-95FB-5E8C4680A96F}">
      <dsp:nvSpPr>
        <dsp:cNvPr id="0" name=""/>
        <dsp:cNvSpPr/>
      </dsp:nvSpPr>
      <dsp:spPr>
        <a:xfrm>
          <a:off x="1785798" y="768079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E6C02-EF21-4A7B-9CD3-8653AE6746E6}">
      <dsp:nvSpPr>
        <dsp:cNvPr id="0" name=""/>
        <dsp:cNvSpPr/>
      </dsp:nvSpPr>
      <dsp:spPr>
        <a:xfrm>
          <a:off x="1919733" y="787984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Διακρατική Συμφωνία μεταξύ Ελλάδας και Βουλγαρίας για την υλοποίηση του διασυνοριακού άξονα Ξάνθη – Εχίνος – </a:t>
          </a:r>
          <a:r>
            <a:rPr lang="el-GR" sz="1300" kern="1200" dirty="0" err="1" smtClean="0">
              <a:solidFill>
                <a:srgbClr val="0070C0"/>
              </a:solidFill>
            </a:rPr>
            <a:t>Rudozem</a:t>
          </a:r>
          <a:r>
            <a:rPr lang="el-GR" sz="1300" kern="1200" dirty="0" smtClean="0">
              <a:solidFill>
                <a:srgbClr val="0070C0"/>
              </a:solidFill>
            </a:rPr>
            <a:t> - </a:t>
          </a:r>
          <a:r>
            <a:rPr lang="el-GR" sz="1300" kern="1200" dirty="0" err="1" smtClean="0">
              <a:solidFill>
                <a:srgbClr val="0070C0"/>
              </a:solidFill>
            </a:rPr>
            <a:t>Plovdiv</a:t>
          </a:r>
          <a:r>
            <a:rPr lang="el-GR" sz="1300" kern="1200" dirty="0" smtClean="0">
              <a:solidFill>
                <a:srgbClr val="0070C0"/>
              </a:solidFill>
            </a:rPr>
            <a:t>.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787984"/>
        <a:ext cx="7009258" cy="363567"/>
      </dsp:txXfrm>
    </dsp:sp>
    <dsp:sp modelId="{F276E779-317D-4C19-B566-479AD5EA0DA6}">
      <dsp:nvSpPr>
        <dsp:cNvPr id="0" name=""/>
        <dsp:cNvSpPr/>
      </dsp:nvSpPr>
      <dsp:spPr>
        <a:xfrm>
          <a:off x="1785798" y="1151552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E850C2-41F7-4600-9103-D6E2BB81EF90}">
      <dsp:nvSpPr>
        <dsp:cNvPr id="0" name=""/>
        <dsp:cNvSpPr/>
      </dsp:nvSpPr>
      <dsp:spPr>
        <a:xfrm>
          <a:off x="1919733" y="1171456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Συνέργεια με </a:t>
          </a:r>
          <a:r>
            <a:rPr lang="en-US" sz="1300" kern="1200" dirty="0" smtClean="0">
              <a:solidFill>
                <a:srgbClr val="0070C0"/>
              </a:solidFill>
            </a:rPr>
            <a:t>INTERREG GR-BG </a:t>
          </a:r>
          <a:r>
            <a:rPr lang="el-GR" sz="1300" kern="1200" dirty="0" smtClean="0">
              <a:solidFill>
                <a:srgbClr val="0070C0"/>
              </a:solidFill>
            </a:rPr>
            <a:t>για την ολοκλήρωση συνολικά 8 </a:t>
          </a:r>
          <a:r>
            <a:rPr lang="el-GR" sz="1300" kern="1200" dirty="0" err="1" smtClean="0">
              <a:solidFill>
                <a:srgbClr val="0070C0"/>
              </a:solidFill>
            </a:rPr>
            <a:t>χλμ</a:t>
          </a:r>
          <a:r>
            <a:rPr lang="el-GR" sz="1300" kern="1200" dirty="0" smtClean="0">
              <a:solidFill>
                <a:srgbClr val="0070C0"/>
              </a:solidFill>
            </a:rPr>
            <a:t> του διασυνοριακού τμήματος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1171456"/>
        <a:ext cx="7009258" cy="363567"/>
      </dsp:txXfrm>
    </dsp:sp>
    <dsp:sp modelId="{B20050BF-5C6A-4114-9B3B-96CF60DF85B5}">
      <dsp:nvSpPr>
        <dsp:cNvPr id="0" name=""/>
        <dsp:cNvSpPr/>
      </dsp:nvSpPr>
      <dsp:spPr>
        <a:xfrm>
          <a:off x="1785798" y="1535024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4C4B7D-2AF2-460A-8DFD-FCD89928753C}">
      <dsp:nvSpPr>
        <dsp:cNvPr id="0" name=""/>
        <dsp:cNvSpPr/>
      </dsp:nvSpPr>
      <dsp:spPr>
        <a:xfrm>
          <a:off x="1919733" y="1554928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Πρόοδος: Υπογραφή σύμβασης Μάιος 2018 - Εργασίες σε εξέλιξη, Δαπάνες ύψους 2,6 εκ. €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1554928"/>
        <a:ext cx="7009258" cy="363567"/>
      </dsp:txXfrm>
    </dsp:sp>
    <dsp:sp modelId="{21287632-666B-442F-BD75-7615A5A6BF62}">
      <dsp:nvSpPr>
        <dsp:cNvPr id="0" name=""/>
        <dsp:cNvSpPr/>
      </dsp:nvSpPr>
      <dsp:spPr>
        <a:xfrm>
          <a:off x="1785798" y="1918496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763092-5D21-4612-B742-463FC0ED9E18}">
      <dsp:nvSpPr>
        <dsp:cNvPr id="0" name=""/>
        <dsp:cNvSpPr/>
      </dsp:nvSpPr>
      <dsp:spPr>
        <a:xfrm>
          <a:off x="1919733" y="1938400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Εκτιμώμενη ολοκλήρωση : 2020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1938400"/>
        <a:ext cx="7009258" cy="363567"/>
      </dsp:txXfrm>
    </dsp:sp>
    <dsp:sp modelId="{8E469EF1-4EC1-4842-9307-B5675C44A4C7}">
      <dsp:nvSpPr>
        <dsp:cNvPr id="0" name=""/>
        <dsp:cNvSpPr/>
      </dsp:nvSpPr>
      <dsp:spPr>
        <a:xfrm>
          <a:off x="1785798" y="2301968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360F3E-9FEC-4046-ABE8-24CBC855BDBF}">
      <dsp:nvSpPr>
        <dsp:cNvPr id="0" name=""/>
        <dsp:cNvSpPr/>
      </dsp:nvSpPr>
      <dsp:spPr>
        <a:xfrm rot="10800000">
          <a:off x="1562892" y="0"/>
          <a:ext cx="6052976" cy="1584175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78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b="1" kern="1200" dirty="0" smtClean="0">
              <a:solidFill>
                <a:srgbClr val="0070C0"/>
              </a:solidFill>
            </a:rPr>
            <a:t>Συνολικό κόστος: 6 εκ. €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b="1" kern="1200" dirty="0" smtClean="0">
              <a:solidFill>
                <a:srgbClr val="0070C0"/>
              </a:solidFill>
            </a:rPr>
            <a:t>ΣΔΔ 6</a:t>
          </a:r>
          <a:r>
            <a:rPr lang="en-US" sz="2000" b="1" kern="1200" dirty="0" smtClean="0">
              <a:solidFill>
                <a:srgbClr val="0070C0"/>
              </a:solidFill>
            </a:rPr>
            <a:t> </a:t>
          </a:r>
          <a:r>
            <a:rPr lang="el-GR" sz="2000" b="1" kern="1200" dirty="0" smtClean="0">
              <a:solidFill>
                <a:srgbClr val="0070C0"/>
              </a:solidFill>
            </a:rPr>
            <a:t>εκ.€ </a:t>
          </a:r>
          <a:br>
            <a:rPr lang="el-GR" sz="2000" b="1" kern="1200" dirty="0" smtClean="0">
              <a:solidFill>
                <a:srgbClr val="0070C0"/>
              </a:solidFill>
            </a:rPr>
          </a:br>
          <a:r>
            <a:rPr lang="el-GR" sz="1600" kern="1200" dirty="0" smtClean="0">
              <a:solidFill>
                <a:srgbClr val="0070C0"/>
              </a:solidFill>
            </a:rPr>
            <a:t>Ταμείο Συνοχής (ΑΠ 06)</a:t>
          </a:r>
          <a:endParaRPr lang="el-GR" sz="1600" kern="1200" dirty="0"/>
        </a:p>
      </dsp:txBody>
      <dsp:txXfrm rot="10800000">
        <a:off x="1958936" y="0"/>
        <a:ext cx="5656932" cy="1584175"/>
      </dsp:txXfrm>
    </dsp:sp>
    <dsp:sp modelId="{11ED2537-E3B0-4803-B511-8377D30FDD88}">
      <dsp:nvSpPr>
        <dsp:cNvPr id="0" name=""/>
        <dsp:cNvSpPr/>
      </dsp:nvSpPr>
      <dsp:spPr>
        <a:xfrm>
          <a:off x="640661" y="0"/>
          <a:ext cx="1584175" cy="1584175"/>
        </a:xfrm>
        <a:prstGeom prst="ellipse">
          <a:avLst/>
        </a:prstGeom>
        <a:blipFill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8A5D2-E186-4827-BC93-0F5D83FD78DC}">
      <dsp:nvSpPr>
        <dsp:cNvPr id="0" name=""/>
        <dsp:cNvSpPr/>
      </dsp:nvSpPr>
      <dsp:spPr>
        <a:xfrm>
          <a:off x="0" y="1135"/>
          <a:ext cx="89289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33F748-0027-4174-BE3D-C76F60D4A4EB}">
      <dsp:nvSpPr>
        <dsp:cNvPr id="0" name=""/>
        <dsp:cNvSpPr/>
      </dsp:nvSpPr>
      <dsp:spPr>
        <a:xfrm>
          <a:off x="0" y="1135"/>
          <a:ext cx="1785798" cy="2322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900" kern="1200" dirty="0" smtClean="0">
              <a:solidFill>
                <a:srgbClr val="FFAC33"/>
              </a:solidFill>
            </a:rPr>
            <a:t>Χαρακτηριστικά</a:t>
          </a:r>
          <a:endParaRPr lang="el-GR" sz="1900" kern="1200" dirty="0">
            <a:solidFill>
              <a:srgbClr val="FFAC33"/>
            </a:solidFill>
          </a:endParaRPr>
        </a:p>
      </dsp:txBody>
      <dsp:txXfrm>
        <a:off x="0" y="1135"/>
        <a:ext cx="1785798" cy="2322735"/>
      </dsp:txXfrm>
    </dsp:sp>
    <dsp:sp modelId="{1E3F6A6E-FBDF-438C-95C5-1BBC425E2531}">
      <dsp:nvSpPr>
        <dsp:cNvPr id="0" name=""/>
        <dsp:cNvSpPr/>
      </dsp:nvSpPr>
      <dsp:spPr>
        <a:xfrm>
          <a:off x="1919733" y="21039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Προμήθεια Πυροσβεστικού Πλοίου ανοικτής θαλάσσης που θα καλύψει τον Λιμένα Καβάλας 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21039"/>
        <a:ext cx="7009258" cy="363567"/>
      </dsp:txXfrm>
    </dsp:sp>
    <dsp:sp modelId="{3074648E-8CDA-455E-8F59-5AFE07FD0B6A}">
      <dsp:nvSpPr>
        <dsp:cNvPr id="0" name=""/>
        <dsp:cNvSpPr/>
      </dsp:nvSpPr>
      <dsp:spPr>
        <a:xfrm>
          <a:off x="1785798" y="384607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D331C4-649B-4C06-9D0C-8DA43773066B}">
      <dsp:nvSpPr>
        <dsp:cNvPr id="0" name=""/>
        <dsp:cNvSpPr/>
      </dsp:nvSpPr>
      <dsp:spPr>
        <a:xfrm>
          <a:off x="1919733" y="404511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Δικαιούχος: Αρχηγείο Πυροσβεστικού Σώματος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404511"/>
        <a:ext cx="7009258" cy="363567"/>
      </dsp:txXfrm>
    </dsp:sp>
    <dsp:sp modelId="{D07805B4-EF78-4DE7-95FB-5E8C4680A96F}">
      <dsp:nvSpPr>
        <dsp:cNvPr id="0" name=""/>
        <dsp:cNvSpPr/>
      </dsp:nvSpPr>
      <dsp:spPr>
        <a:xfrm>
          <a:off x="1785798" y="768079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E6C02-EF21-4A7B-9CD3-8653AE6746E6}">
      <dsp:nvSpPr>
        <dsp:cNvPr id="0" name=""/>
        <dsp:cNvSpPr/>
      </dsp:nvSpPr>
      <dsp:spPr>
        <a:xfrm>
          <a:off x="1919733" y="787984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Επιχειρήσεις έρευνας και διάσωσης ναυαγών στις θαλάσσιες περιοχές κάλυψης του Λιμένα Καβάλας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787984"/>
        <a:ext cx="7009258" cy="363567"/>
      </dsp:txXfrm>
    </dsp:sp>
    <dsp:sp modelId="{F276E779-317D-4C19-B566-479AD5EA0DA6}">
      <dsp:nvSpPr>
        <dsp:cNvPr id="0" name=""/>
        <dsp:cNvSpPr/>
      </dsp:nvSpPr>
      <dsp:spPr>
        <a:xfrm>
          <a:off x="1785798" y="1151552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E850C2-41F7-4600-9103-D6E2BB81EF90}">
      <dsp:nvSpPr>
        <dsp:cNvPr id="0" name=""/>
        <dsp:cNvSpPr/>
      </dsp:nvSpPr>
      <dsp:spPr>
        <a:xfrm>
          <a:off x="1919733" y="1171456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Δράση ασφάλειας της ναυσιπλοΐας : κατασβεστικές επιχειρήσεις πυρκαγιών σε πλοία παντός τύπου, σε παράκτιες εγκαταστάσεις  στις περιοχές κάλυψης του Λιμένα Καβάλας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1171456"/>
        <a:ext cx="7009258" cy="363567"/>
      </dsp:txXfrm>
    </dsp:sp>
    <dsp:sp modelId="{B20050BF-5C6A-4114-9B3B-96CF60DF85B5}">
      <dsp:nvSpPr>
        <dsp:cNvPr id="0" name=""/>
        <dsp:cNvSpPr/>
      </dsp:nvSpPr>
      <dsp:spPr>
        <a:xfrm>
          <a:off x="1785798" y="1535024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4C4B7D-2AF2-460A-8DFD-FCD89928753C}">
      <dsp:nvSpPr>
        <dsp:cNvPr id="0" name=""/>
        <dsp:cNvSpPr/>
      </dsp:nvSpPr>
      <dsp:spPr>
        <a:xfrm>
          <a:off x="1919733" y="1554928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Πρόοδος: Εγκεκριμένα τεύχη δημοπράτησης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1554928"/>
        <a:ext cx="7009258" cy="363567"/>
      </dsp:txXfrm>
    </dsp:sp>
    <dsp:sp modelId="{21287632-666B-442F-BD75-7615A5A6BF62}">
      <dsp:nvSpPr>
        <dsp:cNvPr id="0" name=""/>
        <dsp:cNvSpPr/>
      </dsp:nvSpPr>
      <dsp:spPr>
        <a:xfrm>
          <a:off x="1785798" y="1918496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763092-5D21-4612-B742-463FC0ED9E18}">
      <dsp:nvSpPr>
        <dsp:cNvPr id="0" name=""/>
        <dsp:cNvSpPr/>
      </dsp:nvSpPr>
      <dsp:spPr>
        <a:xfrm>
          <a:off x="1919733" y="1938400"/>
          <a:ext cx="7009258" cy="363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rgbClr val="0070C0"/>
              </a:solidFill>
            </a:rPr>
            <a:t>Διενέργεια Διαγωνισμού : 1</a:t>
          </a:r>
          <a:r>
            <a:rPr lang="el-GR" sz="1300" kern="1200" baseline="30000" dirty="0" smtClean="0">
              <a:solidFill>
                <a:srgbClr val="0070C0"/>
              </a:solidFill>
            </a:rPr>
            <a:t>ος</a:t>
          </a:r>
          <a:r>
            <a:rPr lang="el-GR" sz="1300" kern="1200" dirty="0" smtClean="0">
              <a:solidFill>
                <a:srgbClr val="0070C0"/>
              </a:solidFill>
            </a:rPr>
            <a:t> 2019</a:t>
          </a:r>
          <a:endParaRPr lang="el-GR" sz="1300" kern="1200" dirty="0">
            <a:solidFill>
              <a:srgbClr val="0070C0"/>
            </a:solidFill>
          </a:endParaRPr>
        </a:p>
      </dsp:txBody>
      <dsp:txXfrm>
        <a:off x="1919733" y="1938400"/>
        <a:ext cx="7009258" cy="363567"/>
      </dsp:txXfrm>
    </dsp:sp>
    <dsp:sp modelId="{8E469EF1-4EC1-4842-9307-B5675C44A4C7}">
      <dsp:nvSpPr>
        <dsp:cNvPr id="0" name=""/>
        <dsp:cNvSpPr/>
      </dsp:nvSpPr>
      <dsp:spPr>
        <a:xfrm>
          <a:off x="1785798" y="2301968"/>
          <a:ext cx="714319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430A81-CB5A-4914-ABD2-3D377CFD9525}">
      <dsp:nvSpPr>
        <dsp:cNvPr id="0" name=""/>
        <dsp:cNvSpPr/>
      </dsp:nvSpPr>
      <dsp:spPr>
        <a:xfrm>
          <a:off x="0" y="602"/>
          <a:ext cx="6768752" cy="454871"/>
        </a:xfrm>
        <a:prstGeom prst="roundRect">
          <a:avLst/>
        </a:prstGeom>
        <a:solidFill>
          <a:srgbClr val="FFAC33"/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/>
            <a:t>Οδική Σύνδεση Εγνατίας με Λιμένα Αλεξανδρούπολης (Ανατολική Περιφερειακή)</a:t>
          </a:r>
          <a:endParaRPr lang="el-GR" sz="1600" kern="1200" dirty="0"/>
        </a:p>
      </dsp:txBody>
      <dsp:txXfrm>
        <a:off x="22205" y="22807"/>
        <a:ext cx="6724342" cy="410461"/>
      </dsp:txXfrm>
    </dsp:sp>
    <dsp:sp modelId="{5A943487-08E9-48DD-BC2E-4CD494EA6529}">
      <dsp:nvSpPr>
        <dsp:cNvPr id="0" name=""/>
        <dsp:cNvSpPr/>
      </dsp:nvSpPr>
      <dsp:spPr>
        <a:xfrm>
          <a:off x="0" y="455474"/>
          <a:ext cx="6768752" cy="8047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4908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l-GR" sz="1400" kern="1200" dirty="0" smtClean="0"/>
            <a:t>Ενέργειες </a:t>
          </a:r>
          <a:br>
            <a:rPr lang="el-GR" sz="1400" kern="1200" dirty="0" smtClean="0"/>
          </a:br>
          <a:r>
            <a:rPr lang="el-GR" sz="1400" kern="1200" dirty="0" smtClean="0"/>
            <a:t>Οριστικοποίηση Φορέα Υλοποίησης από το ΥΠΥΜΕ</a:t>
          </a:r>
          <a:br>
            <a:rPr lang="el-GR" sz="1400" kern="1200" dirty="0" smtClean="0"/>
          </a:br>
          <a:r>
            <a:rPr lang="el-GR" sz="1400" kern="1200" dirty="0" smtClean="0"/>
            <a:t>Τροποποίηση υφιστάμενης πρόσκλησης από την ΕΥΔ ΕΠ-ΥΜΕΠΕΡΑΑ στον ΑΠ 05</a:t>
          </a:r>
          <a:br>
            <a:rPr lang="el-GR" sz="1400" kern="1200" dirty="0" smtClean="0"/>
          </a:br>
          <a:r>
            <a:rPr lang="el-GR" sz="1400" kern="1200" dirty="0" smtClean="0"/>
            <a:t>Υποβολή πρότασης για την ένταξη στην ανωτέρω </a:t>
          </a:r>
          <a:r>
            <a:rPr lang="el-GR" sz="1400" kern="1200" dirty="0" smtClean="0"/>
            <a:t>πρόσκληση</a:t>
          </a:r>
          <a:br>
            <a:rPr lang="el-GR" sz="1400" kern="1200" dirty="0" smtClean="0"/>
          </a:br>
          <a:endParaRPr lang="el-GR" sz="1400" kern="1200" dirty="0"/>
        </a:p>
      </dsp:txBody>
      <dsp:txXfrm>
        <a:off x="0" y="455474"/>
        <a:ext cx="6768752" cy="804773"/>
      </dsp:txXfrm>
    </dsp:sp>
    <dsp:sp modelId="{6CC2ACA0-4046-4DF5-AD2F-8A86004F7D68}">
      <dsp:nvSpPr>
        <dsp:cNvPr id="0" name=""/>
        <dsp:cNvSpPr/>
      </dsp:nvSpPr>
      <dsp:spPr>
        <a:xfrm>
          <a:off x="0" y="1464224"/>
          <a:ext cx="6768752" cy="454871"/>
        </a:xfrm>
        <a:prstGeom prst="roundRect">
          <a:avLst/>
        </a:prstGeom>
        <a:solidFill>
          <a:srgbClr val="FFAC33"/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/>
            <a:t>Κάθετος Άξονας 70 Εγνατίας Οδού Ξάνθη – Εχίνος – </a:t>
          </a:r>
          <a:r>
            <a:rPr lang="el-GR" sz="1600" kern="1200" dirty="0" err="1" smtClean="0"/>
            <a:t>Ελληνοβουλγαρικά</a:t>
          </a:r>
          <a:r>
            <a:rPr lang="el-GR" sz="1600" kern="1200" dirty="0" smtClean="0"/>
            <a:t> Σύνορα : Τμήμα «Μελίβοια – </a:t>
          </a:r>
          <a:r>
            <a:rPr lang="el-GR" sz="1600" kern="1200" dirty="0" err="1" smtClean="0"/>
            <a:t>Δημάριο</a:t>
          </a:r>
          <a:r>
            <a:rPr lang="el-GR" sz="1600" kern="1200" dirty="0" smtClean="0"/>
            <a:t>» </a:t>
          </a:r>
          <a:endParaRPr lang="el-GR" sz="1600" kern="1200" dirty="0"/>
        </a:p>
      </dsp:txBody>
      <dsp:txXfrm>
        <a:off x="22205" y="1486429"/>
        <a:ext cx="6724342" cy="410461"/>
      </dsp:txXfrm>
    </dsp:sp>
    <dsp:sp modelId="{6D56FDEB-9BDC-4985-8EDB-C8990CEDC2A6}">
      <dsp:nvSpPr>
        <dsp:cNvPr id="0" name=""/>
        <dsp:cNvSpPr/>
      </dsp:nvSpPr>
      <dsp:spPr>
        <a:xfrm>
          <a:off x="0" y="1715119"/>
          <a:ext cx="6768752" cy="1815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4908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endParaRPr lang="el-GR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l-GR" sz="1400" kern="1200" dirty="0" smtClean="0"/>
            <a:t>Ενέργειες</a:t>
          </a:r>
          <a:br>
            <a:rPr lang="el-GR" sz="1400" kern="1200" dirty="0" smtClean="0"/>
          </a:br>
          <a:r>
            <a:rPr lang="el-GR" sz="1400" kern="1200" dirty="0" smtClean="0"/>
            <a:t>Διαμόρφωση τευχών δημοπράτησης και διενέργεια Διαγωνισμού από την </a:t>
          </a:r>
          <a:r>
            <a:rPr lang="el-GR" sz="1400" kern="1200" dirty="0" smtClean="0"/>
            <a:t>Εγνατία </a:t>
          </a:r>
          <a:r>
            <a:rPr lang="el-GR" sz="1400" kern="1200" dirty="0" smtClean="0"/>
            <a:t>Οδός Α.Ε.</a:t>
          </a:r>
          <a:br>
            <a:rPr lang="el-GR" sz="1400" kern="1200" dirty="0" smtClean="0"/>
          </a:br>
          <a:r>
            <a:rPr lang="el-GR" sz="1400" kern="1200" dirty="0" smtClean="0"/>
            <a:t>Υποβολή πρότασης για την ένταξη σε ανοικτή πρόσκληση της ΕΥΔ ΕΠ-ΥΜΕΠΕΡΑΑ στον ΑΠ 03</a:t>
          </a:r>
          <a:endParaRPr lang="el-GR" sz="1400" kern="1200" dirty="0"/>
        </a:p>
      </dsp:txBody>
      <dsp:txXfrm>
        <a:off x="0" y="1715119"/>
        <a:ext cx="6768752" cy="181593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430A81-CB5A-4914-ABD2-3D377CFD9525}">
      <dsp:nvSpPr>
        <dsp:cNvPr id="0" name=""/>
        <dsp:cNvSpPr/>
      </dsp:nvSpPr>
      <dsp:spPr>
        <a:xfrm>
          <a:off x="0" y="0"/>
          <a:ext cx="6624736" cy="890917"/>
        </a:xfrm>
        <a:prstGeom prst="roundRect">
          <a:avLst/>
        </a:prstGeom>
        <a:solidFill>
          <a:srgbClr val="FFAC33"/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>
              <a:solidFill>
                <a:srgbClr val="000000"/>
              </a:solidFill>
            </a:rPr>
            <a:t>Βελτίωση της Ασφάλειας Αεροναυτιλίας με την Αναβάθμιση Η/Μ Εγκαταστάσεων, Εξοπλισμού και Αυτοματισμού Συστημάτων Αεροναυτιλίας-</a:t>
          </a:r>
          <a:r>
            <a:rPr lang="el-GR" sz="1600" kern="1200" dirty="0" err="1" smtClean="0">
              <a:solidFill>
                <a:srgbClr val="000000"/>
              </a:solidFill>
            </a:rPr>
            <a:t>κλπ</a:t>
          </a:r>
          <a:r>
            <a:rPr lang="el-GR" sz="1600" kern="1200" dirty="0" smtClean="0">
              <a:solidFill>
                <a:srgbClr val="000000"/>
              </a:solidFill>
            </a:rPr>
            <a:t> στη θέση «</a:t>
          </a:r>
          <a:r>
            <a:rPr lang="el-GR" sz="1600" kern="1200" dirty="0" err="1" smtClean="0">
              <a:solidFill>
                <a:srgbClr val="000000"/>
              </a:solidFill>
            </a:rPr>
            <a:t>Υψάριο</a:t>
          </a:r>
          <a:r>
            <a:rPr lang="el-GR" sz="1600" kern="1200" dirty="0" smtClean="0">
              <a:solidFill>
                <a:srgbClr val="000000"/>
              </a:solidFill>
            </a:rPr>
            <a:t> Θάσου»</a:t>
          </a:r>
          <a:endParaRPr lang="el-GR" sz="1600" kern="1200" dirty="0"/>
        </a:p>
      </dsp:txBody>
      <dsp:txXfrm>
        <a:off x="43491" y="43491"/>
        <a:ext cx="6537754" cy="803935"/>
      </dsp:txXfrm>
    </dsp:sp>
    <dsp:sp modelId="{5A943487-08E9-48DD-BC2E-4CD494EA6529}">
      <dsp:nvSpPr>
        <dsp:cNvPr id="0" name=""/>
        <dsp:cNvSpPr/>
      </dsp:nvSpPr>
      <dsp:spPr>
        <a:xfrm>
          <a:off x="0" y="925310"/>
          <a:ext cx="6624736" cy="17422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0335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15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l-GR" sz="1400" kern="1200" dirty="0" smtClean="0"/>
            <a:t>Ενέργειες </a:t>
          </a:r>
          <a:br>
            <a:rPr lang="el-GR" sz="1400" kern="1200" dirty="0" smtClean="0"/>
          </a:br>
          <a:r>
            <a:rPr lang="el-GR" sz="1400" kern="1200" dirty="0" smtClean="0"/>
            <a:t>Υποβολή πρότασης από την ΥΠΑ σε υφιστάμενη ανοικτή πρόσκληση της ΕΥΔ ΕΠ-ΥΜΕΠΕΡΑΑ στον ΑΠ 07</a:t>
          </a:r>
          <a:endParaRPr lang="el-GR" sz="1400" kern="1200" dirty="0"/>
        </a:p>
      </dsp:txBody>
      <dsp:txXfrm>
        <a:off x="0" y="925310"/>
        <a:ext cx="6624736" cy="174225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D60DC-9427-445A-9FB3-25CC7B08F7C6}">
      <dsp:nvSpPr>
        <dsp:cNvPr id="0" name=""/>
        <dsp:cNvSpPr/>
      </dsp:nvSpPr>
      <dsp:spPr>
        <a:xfrm>
          <a:off x="1786" y="213560"/>
          <a:ext cx="2030925" cy="2389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DD572-2562-45A3-95D7-1521E020FA86}">
      <dsp:nvSpPr>
        <dsp:cNvPr id="0" name=""/>
        <dsp:cNvSpPr/>
      </dsp:nvSpPr>
      <dsp:spPr>
        <a:xfrm>
          <a:off x="1786" y="213559"/>
          <a:ext cx="149199" cy="1491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573F29-1E1C-4C66-AB25-543539F0AD0A}">
      <dsp:nvSpPr>
        <dsp:cNvPr id="0" name=""/>
        <dsp:cNvSpPr/>
      </dsp:nvSpPr>
      <dsp:spPr>
        <a:xfrm>
          <a:off x="0" y="532858"/>
          <a:ext cx="2030925" cy="798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Μέτρα διαχείρισης των κινδύνων πλημμυρών</a:t>
          </a:r>
          <a:endParaRPr lang="el-GR" sz="1300" kern="1200" dirty="0"/>
        </a:p>
      </dsp:txBody>
      <dsp:txXfrm>
        <a:off x="0" y="532858"/>
        <a:ext cx="2030925" cy="798736"/>
      </dsp:txXfrm>
    </dsp:sp>
    <dsp:sp modelId="{DD224920-49F6-4D3B-93A9-9F1E5BC52929}">
      <dsp:nvSpPr>
        <dsp:cNvPr id="0" name=""/>
        <dsp:cNvSpPr/>
      </dsp:nvSpPr>
      <dsp:spPr>
        <a:xfrm>
          <a:off x="2134257" y="213560"/>
          <a:ext cx="2030925" cy="2389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4CB056-6B23-4AF4-99AE-E423A1D9E35A}">
      <dsp:nvSpPr>
        <dsp:cNvPr id="0" name=""/>
        <dsp:cNvSpPr/>
      </dsp:nvSpPr>
      <dsp:spPr>
        <a:xfrm>
          <a:off x="2134257" y="213559"/>
          <a:ext cx="149199" cy="1491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C9CC0C-EE28-4DF0-A06F-C07B2A22CE5B}">
      <dsp:nvSpPr>
        <dsp:cNvPr id="0" name=""/>
        <dsp:cNvSpPr/>
      </dsp:nvSpPr>
      <dsp:spPr>
        <a:xfrm>
          <a:off x="2115796" y="532858"/>
          <a:ext cx="2030925" cy="798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ΕΠΜ, Ξενικά είδη, Χώροι Τροφοδοσίας Αρπακτικών Πτηνών</a:t>
          </a:r>
          <a:endParaRPr lang="el-GR" sz="1300" kern="1200" dirty="0"/>
        </a:p>
      </dsp:txBody>
      <dsp:txXfrm>
        <a:off x="2115796" y="532858"/>
        <a:ext cx="2030925" cy="798736"/>
      </dsp:txXfrm>
    </dsp:sp>
    <dsp:sp modelId="{2D078E88-5E08-4795-AB4C-E692B4B54ACC}">
      <dsp:nvSpPr>
        <dsp:cNvPr id="0" name=""/>
        <dsp:cNvSpPr/>
      </dsp:nvSpPr>
      <dsp:spPr>
        <a:xfrm>
          <a:off x="4266728" y="213560"/>
          <a:ext cx="2030925" cy="2389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EDE49C-617D-4F7F-ACD4-5DE9C46A7B27}">
      <dsp:nvSpPr>
        <dsp:cNvPr id="0" name=""/>
        <dsp:cNvSpPr/>
      </dsp:nvSpPr>
      <dsp:spPr>
        <a:xfrm>
          <a:off x="4266728" y="213559"/>
          <a:ext cx="149199" cy="1491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9EB926-245D-49C2-8528-EE4B81747D6D}">
      <dsp:nvSpPr>
        <dsp:cNvPr id="0" name=""/>
        <dsp:cNvSpPr/>
      </dsp:nvSpPr>
      <dsp:spPr>
        <a:xfrm>
          <a:off x="4248267" y="532858"/>
          <a:ext cx="2030925" cy="798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>
              <a:solidFill>
                <a:schemeClr val="tx1"/>
              </a:solidFill>
            </a:rPr>
            <a:t>Σχέδια Διαχείρισης Λεκανών Απορροής, Παρακολούθηση ποιότητας και της επάρκειας των υδατικών πόρων</a:t>
          </a:r>
          <a:endParaRPr lang="el-GR" sz="1300" kern="1200" dirty="0">
            <a:solidFill>
              <a:schemeClr val="tx1"/>
            </a:solidFill>
          </a:endParaRPr>
        </a:p>
      </dsp:txBody>
      <dsp:txXfrm>
        <a:off x="4248267" y="532858"/>
        <a:ext cx="2030925" cy="79873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D60DC-9427-445A-9FB3-25CC7B08F7C6}">
      <dsp:nvSpPr>
        <dsp:cNvPr id="0" name=""/>
        <dsp:cNvSpPr/>
      </dsp:nvSpPr>
      <dsp:spPr>
        <a:xfrm>
          <a:off x="60" y="202257"/>
          <a:ext cx="1923432" cy="226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DD572-2562-45A3-95D7-1521E020FA86}">
      <dsp:nvSpPr>
        <dsp:cNvPr id="0" name=""/>
        <dsp:cNvSpPr/>
      </dsp:nvSpPr>
      <dsp:spPr>
        <a:xfrm>
          <a:off x="60" y="202256"/>
          <a:ext cx="141302" cy="141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573F29-1E1C-4C66-AB25-543539F0AD0A}">
      <dsp:nvSpPr>
        <dsp:cNvPr id="0" name=""/>
        <dsp:cNvSpPr/>
      </dsp:nvSpPr>
      <dsp:spPr>
        <a:xfrm>
          <a:off x="0" y="504655"/>
          <a:ext cx="1923432" cy="7564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Αθλητικές εγκαταστάσεις, Νοσοκομεία, Πανεπιστήμια</a:t>
          </a:r>
          <a:endParaRPr lang="el-GR" sz="1300" kern="1200" dirty="0"/>
        </a:p>
      </dsp:txBody>
      <dsp:txXfrm>
        <a:off x="0" y="504655"/>
        <a:ext cx="1923432" cy="756461"/>
      </dsp:txXfrm>
    </dsp:sp>
    <dsp:sp modelId="{DD224920-49F6-4D3B-93A9-9F1E5BC52929}">
      <dsp:nvSpPr>
        <dsp:cNvPr id="0" name=""/>
        <dsp:cNvSpPr/>
      </dsp:nvSpPr>
      <dsp:spPr>
        <a:xfrm>
          <a:off x="2019664" y="202257"/>
          <a:ext cx="1923432" cy="2262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4CB056-6B23-4AF4-99AE-E423A1D9E35A}">
      <dsp:nvSpPr>
        <dsp:cNvPr id="0" name=""/>
        <dsp:cNvSpPr/>
      </dsp:nvSpPr>
      <dsp:spPr>
        <a:xfrm>
          <a:off x="2019664" y="202256"/>
          <a:ext cx="141302" cy="1413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C9CC0C-EE28-4DF0-A06F-C07B2A22CE5B}">
      <dsp:nvSpPr>
        <dsp:cNvPr id="0" name=""/>
        <dsp:cNvSpPr/>
      </dsp:nvSpPr>
      <dsp:spPr>
        <a:xfrm>
          <a:off x="2002180" y="504655"/>
          <a:ext cx="1923432" cy="7564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Φορείς Διαχείρισης Προστατευόμενων Περιοχών, Δράσεις Εποπτείας ΥΠΕΝ</a:t>
          </a:r>
          <a:endParaRPr lang="el-GR" sz="1300" kern="1200" dirty="0"/>
        </a:p>
      </dsp:txBody>
      <dsp:txXfrm>
        <a:off x="2002180" y="504655"/>
        <a:ext cx="1923432" cy="756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548" cy="466231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970218" y="0"/>
            <a:ext cx="3038547" cy="466231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9FEEE009-2851-48FC-B260-550BF385D6BF}" type="datetimeFigureOut">
              <a:rPr lang="el-GR" smtClean="0"/>
              <a:t>21/12/2018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1" y="8830170"/>
            <a:ext cx="3038548" cy="466231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970218" y="8830170"/>
            <a:ext cx="3038547" cy="466231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95AF3F30-8891-4105-BC44-0860CF1BC22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1488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807BC752-42C7-4FC0-B8D1-E9460E483939}" type="datetimeFigureOut">
              <a:rPr lang="el-GR" smtClean="0"/>
              <a:pPr/>
              <a:t>21/12/2018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312" tIns="45656" rIns="91312" bIns="45656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DF2CE248-D374-4349-B3F3-D4CD70D76287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02939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CE248-D374-4349-B3F3-D4CD70D76287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86876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CE248-D374-4349-B3F3-D4CD70D76287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2350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CE248-D374-4349-B3F3-D4CD70D76287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3842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CE248-D374-4349-B3F3-D4CD70D76287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1879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CE248-D374-4349-B3F3-D4CD70D76287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70717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CE248-D374-4349-B3F3-D4CD70D76287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9669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Εικόνα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0215" y="1259565"/>
            <a:ext cx="3632304" cy="445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0E6C7-707F-4749-9B30-6545C3578E87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3" cstate="print"/>
          <a:srcRect l="8445" t="50061" r="2953"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9"/>
          <p:cNvCxnSpPr/>
          <p:nvPr userDrawn="1"/>
        </p:nvCxnSpPr>
        <p:spPr>
          <a:xfrm>
            <a:off x="628650" y="5719763"/>
            <a:ext cx="800417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2738837" y="6491297"/>
            <a:ext cx="44548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altLang="el-GR" sz="1200" smtClean="0">
                <a:solidFill>
                  <a:srgbClr val="002060"/>
                </a:solidFill>
              </a:rPr>
              <a:t>Με τη συγχρηματοδότηση της Ελλάδας και της Ευρωπαϊκής Ένωσης</a:t>
            </a:r>
          </a:p>
        </p:txBody>
      </p:sp>
      <p:pic>
        <p:nvPicPr>
          <p:cNvPr id="13" name="Picture 17" descr="espa1420_logo_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700" y="6070609"/>
            <a:ext cx="106828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9" descr="eu_edet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" y="6034096"/>
            <a:ext cx="65796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Î¥ÏÎ¿ÏÏÎ³ÎµÎ¯Î¿ ÎÎ¹ÎºÎ¿Î½Î¿Î¼Î¯Î±Ï &amp; ÎÎ½Î¬ÏÏÏÎ¾Î·Ï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040635"/>
            <a:ext cx="1435234" cy="70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/>
          </p:cNvPr>
          <p:cNvSpPr txBox="1">
            <a:spLocks noChangeArrowheads="1"/>
          </p:cNvSpPr>
          <p:nvPr userDrawn="1"/>
        </p:nvSpPr>
        <p:spPr bwMode="auto">
          <a:xfrm>
            <a:off x="-71438" y="-76200"/>
            <a:ext cx="9139238" cy="44608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l-GR" altLang="el-GR" sz="2300" b="1" dirty="0">
                <a:solidFill>
                  <a:schemeClr val="bg1"/>
                </a:solidFill>
              </a:rPr>
              <a:t>Ε.Π. «ΥΠΟΔΟΜΕΣ ΜΕΤΑΦΟΡΩΝ, ΠΕΡΙΒΑΛΛΟΝ &amp; ΑΕΙΦΟΡΟΣ ΑΝΑΠΤΥΞΗ»</a:t>
            </a:r>
          </a:p>
        </p:txBody>
      </p:sp>
      <p:sp>
        <p:nvSpPr>
          <p:cNvPr id="22" name="TextBox 21">
            <a:extLst/>
          </p:cNvPr>
          <p:cNvSpPr txBox="1">
            <a:spLocks noChangeArrowheads="1"/>
          </p:cNvSpPr>
          <p:nvPr userDrawn="1"/>
        </p:nvSpPr>
        <p:spPr bwMode="auto">
          <a:xfrm>
            <a:off x="-36512" y="304800"/>
            <a:ext cx="9289032" cy="6159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el-GR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Εκδήλωση για τις δράσεις του ΕΠ-ΥΜΕΠΕΡΑΑ στην Περιφέρεια ΑΜΘ, </a:t>
            </a:r>
            <a:r>
              <a:rPr kumimoji="0" lang="el-GR" altLang="el-GR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99CB38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itchFamily="34" charset="0"/>
              </a:rPr>
              <a:t>Κομοτηνή 21 Δεκεμβρίου 2018</a:t>
            </a:r>
            <a:r>
              <a:rPr kumimoji="0" lang="el-GR" altLang="el-GR" sz="17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42413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262-EB64-4855-8318-4E561C7E82D9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9621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32FE-6BFA-42AF-A5AF-89258FAA03B0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0826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25C2F-ED03-4F04-8962-6DEC8FA9F017}" type="datetime1">
              <a:rPr lang="el-GR" altLang="el-GR"/>
              <a:pPr>
                <a:defRPr/>
              </a:pPr>
              <a:t>21/12/2018</a:t>
            </a:fld>
            <a:endParaRPr lang="en-US" alt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A03EA-4780-49DD-B7EF-19DD95006A06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C3CDF-DFA2-4702-8BF3-E51ABF2F4EBE}" type="datetime1">
              <a:rPr lang="el-GR" altLang="el-GR"/>
              <a:pPr>
                <a:defRPr/>
              </a:pPr>
              <a:t>21/12/2018</a:t>
            </a:fld>
            <a:endParaRPr lang="en-US" alt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7581F-132C-4987-8E9F-6738D7CB4A3C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65F71-A209-4B76-BE01-3E3934BBEDD9}" type="datetime1">
              <a:rPr lang="el-GR" altLang="el-GR"/>
              <a:pPr>
                <a:defRPr/>
              </a:pPr>
              <a:t>21/12/2018</a:t>
            </a:fld>
            <a:endParaRPr lang="en-US" alt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EE7FE-12C7-4BCE-A227-2D358F730FA8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28651" y="2578103"/>
            <a:ext cx="3873011" cy="3598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2340" y="2578103"/>
            <a:ext cx="3873012" cy="3598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2864B-5D9A-45C7-8905-4B967443E0C1}" type="datetime1">
              <a:rPr lang="el-GR" altLang="el-GR"/>
              <a:pPr>
                <a:defRPr/>
              </a:pPr>
              <a:t>21/12/2018</a:t>
            </a:fld>
            <a:endParaRPr lang="en-US" alt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169A6-6EE0-476B-9212-4B53AA031352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E2E8B-36E6-4938-8335-BA5D9FF1566F}" type="datetime1">
              <a:rPr lang="el-GR" altLang="el-GR"/>
              <a:pPr>
                <a:defRPr/>
              </a:pPr>
              <a:t>21/12/2018</a:t>
            </a:fld>
            <a:endParaRPr lang="en-US" alt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55EA8-4C69-40BA-A2FF-68263157477B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93833-E05C-47B7-86CB-21B7C9A9DD68}" type="datetime1">
              <a:rPr lang="el-GR" altLang="el-GR"/>
              <a:pPr>
                <a:defRPr/>
              </a:pPr>
              <a:t>21/12/2018</a:t>
            </a:fld>
            <a:endParaRPr lang="en-US" alt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26E67-597D-4664-91A5-F4B9D51ABC67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A0091-0ECA-45B7-ABD0-B3E4AFE6671C}" type="datetime1">
              <a:rPr lang="el-GR" altLang="el-GR"/>
              <a:pPr>
                <a:defRPr/>
              </a:pPr>
              <a:t>21/12/2018</a:t>
            </a:fld>
            <a:endParaRPr lang="en-US" alt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79C16-B080-489C-B542-0FF700C5632E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0B277-DFAA-4FBA-9D3F-CF522A9F05F7}" type="datetime1">
              <a:rPr lang="el-GR" altLang="el-GR"/>
              <a:pPr>
                <a:defRPr/>
              </a:pPr>
              <a:t>21/12/2018</a:t>
            </a:fld>
            <a:endParaRPr lang="en-US" alt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5F5A9-8B61-4E54-B7FE-E2AB30A38CE9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7761C-07AC-4DA0-94A9-E99F73043FF6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61625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3EDFE-8F55-4B6C-963B-50DDC0EA4104}" type="datetime1">
              <a:rPr lang="el-GR" altLang="el-GR"/>
              <a:pPr>
                <a:defRPr/>
              </a:pPr>
              <a:t>21/12/2018</a:t>
            </a:fld>
            <a:endParaRPr lang="en-US" alt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C26ED-C6D2-497B-AA1C-24954B60A5C7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6DC96-FEF9-4AF2-9F7B-F0A226C3C4F3}" type="datetime1">
              <a:rPr lang="el-GR" altLang="el-GR"/>
              <a:pPr>
                <a:defRPr/>
              </a:pPr>
              <a:t>21/12/2018</a:t>
            </a:fld>
            <a:endParaRPr lang="en-US" alt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5FC06-EFEB-41C1-9113-358CB1B71356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544409" y="1073153"/>
            <a:ext cx="1970943" cy="5103813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628651" y="1073153"/>
            <a:ext cx="5775080" cy="5103813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2392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B5F84-BFE5-4A6F-87D7-98827422B340}" type="datetime1">
              <a:rPr lang="el-GR" altLang="el-GR"/>
              <a:pPr>
                <a:defRPr/>
              </a:pPr>
              <a:t>21/12/2018</a:t>
            </a:fld>
            <a:endParaRPr lang="en-US" alt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5733256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833DE-5FC8-44C9-B2CD-C9E2EC2C8AEE}" type="slidenum">
              <a:rPr lang="en-US" altLang="el-GR"/>
              <a:pPr>
                <a:defRPr/>
              </a:pPr>
              <a:t>‹#›</a:t>
            </a:fld>
            <a:endParaRPr lang="en-US" alt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CEC2-08F6-4262-B426-DEFBC7E7A47C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95198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842BD-BC37-4C17-A0B8-15C59A2B212F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2770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0E21-80E7-4B1E-AA11-937F620EE18E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4387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38B3-601D-4651-8032-AC82274148C7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02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22120-95EB-4196-8CD2-E1FF0EECE33E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3520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5BB4-0B5C-467A-A7F5-43A51F444B9C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8569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02CA-8D65-49A7-A47F-A3D9AB1F82B7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5664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45388-7C54-4C7C-945F-0485C0AD4141}" type="datetime1">
              <a:rPr lang="el-GR" smtClean="0"/>
              <a:pPr/>
              <a:t>21/12/2018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ΙΩΑΝΝΗΣ ΚΡΑΣΣΑΚΟΠΟΥΛΟΣ - ΕΥΔ ΕΠ ΥΜΕΠΕΡΑΑ - ΥΠΟΔ/ΝΤΗΣ ΤΟΜΕΑ ΥΠΟΔΟΜΩΝ ΜΕΤΑΦΟΡΩΝ 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ACFAB-555E-4AA8-A529-1D5C217322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534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578100"/>
            <a:ext cx="7886700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n-US" altLang="en-US" smtClean="0"/>
              <a:t>Δεύτερου επιπέδου</a:t>
            </a:r>
          </a:p>
          <a:p>
            <a:pPr lvl="2"/>
            <a:r>
              <a:rPr lang="en-US" altLang="en-US" smtClean="0"/>
              <a:t>Τρίτου επιπέδου</a:t>
            </a:r>
          </a:p>
          <a:p>
            <a:pPr lvl="3"/>
            <a:r>
              <a:rPr lang="en-US" altLang="en-US" smtClean="0"/>
              <a:t>Τέταρτου επιπέδου</a:t>
            </a:r>
          </a:p>
          <a:p>
            <a:pPr lvl="4"/>
            <a:r>
              <a:rPr lang="en-US" altLang="en-US" smtClean="0"/>
              <a:t>Πέμπτου επιπέδου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5514" y="6525376"/>
            <a:ext cx="630982" cy="288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5EBF466-2E99-4279-B6F5-CCD644E9B825}" type="slidenum">
              <a:rPr lang="en-US" altLang="el-GR"/>
              <a:pPr>
                <a:defRPr/>
              </a:pPr>
              <a:t>‹#›</a:t>
            </a:fld>
            <a:endParaRPr lang="en-US" altLang="el-GR" dirty="0"/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-84138" y="-60325"/>
            <a:ext cx="8542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l-GR" altLang="el-GR" sz="2400" b="1" dirty="0" smtClean="0">
                <a:solidFill>
                  <a:schemeClr val="bg1"/>
                </a:solidFill>
              </a:rPr>
              <a:t>ΕΙΔΙΚΗ ΓΡΑΜΜΑΤΕΙΑ ΔΙΑΧΕΙΡΙΣΗΣ ΤΟΜΕΑΚΩΝ ΕΠ ΤΟΥ ΕΤΠΑ &amp; ΤΣ </a:t>
            </a: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-60325" y="396875"/>
            <a:ext cx="7942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l-GR" altLang="el-GR" sz="1400" b="1" dirty="0" smtClean="0">
                <a:solidFill>
                  <a:schemeClr val="bg1"/>
                </a:solidFill>
              </a:rPr>
              <a:t>ΕΙΔΙΚΗ ΥΠΗΡΕΣΙΑ ΔΙΑΧΕΙΡΙΣΗΣ Ε.Π. «ΥΠΟΔΟΜΕΣ ΜΕΤΑΦΟΡΩΝ, ΠΕΡΙΒΑΛΛΟΝ &amp; ΑΕΙΦΟΡΟΣ ΑΝΑΠΤΥΞΗ»</a:t>
            </a:r>
          </a:p>
        </p:txBody>
      </p: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-71438" y="-73025"/>
            <a:ext cx="8542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l-GR" altLang="el-GR" sz="2400" b="1" dirty="0" smtClean="0">
                <a:solidFill>
                  <a:schemeClr val="bg1"/>
                </a:solidFill>
              </a:rPr>
              <a:t>ΕΙΔΙΚΗ ΓΡΑΜΜΑΤΕΙΑ ΔΙΑΧΕΙΡΙΣΗΣ ΤΟΜΕΑΚΩΝ ΕΠ ΤΟΥ ΕΤΠΑ &amp; ΤΣ </a:t>
            </a:r>
          </a:p>
        </p:txBody>
      </p: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-47625" y="384175"/>
            <a:ext cx="7942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l-GR" altLang="el-GR" sz="1400" b="1" dirty="0" smtClean="0">
                <a:solidFill>
                  <a:schemeClr val="bg1"/>
                </a:solidFill>
              </a:rPr>
              <a:t>ΕΙΔΙΚΗ ΥΠΗΡΕΣΙΑ ΔΙΑΧΕΙΡΙΣΗΣ Ε.Π. «ΥΠΟΔΟΜΕΣ ΜΕΤΑΦΟΡΩΝ, ΠΕΡΙΒΑΛΛΟΝ &amp; ΑΕΙΦΟΡΟΣ ΑΝΑΠΤΥΞΗ»</a:t>
            </a:r>
          </a:p>
        </p:txBody>
      </p:sp>
      <p:pic>
        <p:nvPicPr>
          <p:cNvPr id="1036" name="Picture 9"/>
          <p:cNvPicPr>
            <a:picLocks noChangeAspect="1"/>
          </p:cNvPicPr>
          <p:nvPr userDrawn="1"/>
        </p:nvPicPr>
        <p:blipFill>
          <a:blip r:embed="rId13" cstate="print"/>
          <a:srcRect l="8445" t="50062" r="2953"/>
          <a:stretch>
            <a:fillRect/>
          </a:stretch>
        </p:blipFill>
        <p:spPr bwMode="auto">
          <a:xfrm>
            <a:off x="0" y="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19 - Ευθεία γραμμή σύνδεσης"/>
          <p:cNvCxnSpPr/>
          <p:nvPr userDrawn="1"/>
        </p:nvCxnSpPr>
        <p:spPr>
          <a:xfrm>
            <a:off x="1043608" y="6525344"/>
            <a:ext cx="80283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1073150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err="1" smtClean="0"/>
              <a:t>Κάντε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κλικ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για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επεξεργασία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του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τίτλου</a:t>
            </a:r>
            <a:endParaRPr lang="en-US" altLang="en-US" dirty="0" smtClean="0"/>
          </a:p>
        </p:txBody>
      </p:sp>
      <p:pic>
        <p:nvPicPr>
          <p:cNvPr id="19" name="18 - Εικόνα" descr="odika.jpg"/>
          <p:cNvPicPr>
            <a:picLocks noChangeAspect="1"/>
          </p:cNvPicPr>
          <p:nvPr userDrawn="1"/>
        </p:nvPicPr>
        <p:blipFill>
          <a:blip r:embed="rId14" cstate="print">
            <a:lum bright="10000" contrast="-10000"/>
          </a:blip>
          <a:stretch>
            <a:fillRect/>
          </a:stretch>
        </p:blipFill>
        <p:spPr>
          <a:xfrm>
            <a:off x="1" y="5661248"/>
            <a:ext cx="1056334" cy="1196752"/>
          </a:xfrm>
          <a:prstGeom prst="rect">
            <a:avLst/>
          </a:prstGeom>
        </p:spPr>
      </p:pic>
      <p:sp>
        <p:nvSpPr>
          <p:cNvPr id="14" name="TextBox 13">
            <a:extLst/>
          </p:cNvPr>
          <p:cNvSpPr txBox="1">
            <a:spLocks noChangeArrowheads="1"/>
          </p:cNvSpPr>
          <p:nvPr userDrawn="1"/>
        </p:nvSpPr>
        <p:spPr bwMode="auto">
          <a:xfrm>
            <a:off x="-71438" y="-76200"/>
            <a:ext cx="9139238" cy="44608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l-GR" altLang="el-GR" sz="2300" b="1" dirty="0">
                <a:solidFill>
                  <a:schemeClr val="bg1"/>
                </a:solidFill>
              </a:rPr>
              <a:t>Ε.Π. «ΥΠΟΔΟΜΕΣ ΜΕΤΑΦΟΡΩΝ, ΠΕΡΙΒΑΛΛΟΝ &amp; ΑΕΙΦΟΡΟΣ ΑΝΑΠΤΥΞΗ»</a:t>
            </a:r>
          </a:p>
        </p:txBody>
      </p:sp>
      <p:sp>
        <p:nvSpPr>
          <p:cNvPr id="17" name="TextBox 16">
            <a:extLst/>
          </p:cNvPr>
          <p:cNvSpPr txBox="1">
            <a:spLocks noChangeArrowheads="1"/>
          </p:cNvSpPr>
          <p:nvPr userDrawn="1"/>
        </p:nvSpPr>
        <p:spPr bwMode="auto">
          <a:xfrm>
            <a:off x="-36512" y="304800"/>
            <a:ext cx="9289032" cy="6159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altLang="el-GR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Εκδήλωση για τις δράσεις του ΕΠ-ΥΜΕΠΕΡΑΑ στην Περιφέρεια ΑΜΘ, </a:t>
            </a:r>
            <a:r>
              <a:rPr kumimoji="0" lang="el-GR" altLang="el-GR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99CB38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itchFamily="34" charset="0"/>
              </a:rPr>
              <a:t>Κομοτηνή 21 Δεκεμβρίου 2018</a:t>
            </a:r>
            <a:r>
              <a:rPr kumimoji="0" lang="el-GR" altLang="el-GR" sz="17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</a:rPr>
              <a:t>	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Layout" Target="../diagrams/layout10.xml"/><Relationship Id="rId3" Type="http://schemas.openxmlformats.org/officeDocument/2006/relationships/image" Target="../media/image19.png"/><Relationship Id="rId7" Type="http://schemas.openxmlformats.org/officeDocument/2006/relationships/diagramData" Target="../diagrams/data9.xml"/><Relationship Id="rId12" Type="http://schemas.openxmlformats.org/officeDocument/2006/relationships/diagramData" Target="../diagrams/data10.xml"/><Relationship Id="rId2" Type="http://schemas.openxmlformats.org/officeDocument/2006/relationships/notesSlide" Target="../notesSlides/notesSlide6.xml"/><Relationship Id="rId16" Type="http://schemas.microsoft.com/office/2007/relationships/diagramDrawing" Target="../diagrams/drawing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11" Type="http://schemas.microsoft.com/office/2007/relationships/diagramDrawing" Target="../diagrams/drawing9.xml"/><Relationship Id="rId5" Type="http://schemas.openxmlformats.org/officeDocument/2006/relationships/image" Target="../media/image14.png"/><Relationship Id="rId15" Type="http://schemas.openxmlformats.org/officeDocument/2006/relationships/diagramColors" Target="../diagrams/colors10.xml"/><Relationship Id="rId10" Type="http://schemas.openxmlformats.org/officeDocument/2006/relationships/diagramColors" Target="../diagrams/colors9.xml"/><Relationship Id="rId4" Type="http://schemas.openxmlformats.org/officeDocument/2006/relationships/image" Target="../media/image18.png"/><Relationship Id="rId9" Type="http://schemas.openxmlformats.org/officeDocument/2006/relationships/diagramQuickStyle" Target="../diagrams/quickStyle9.xml"/><Relationship Id="rId1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image" Target="../media/image17.png"/><Relationship Id="rId7" Type="http://schemas.openxmlformats.org/officeDocument/2006/relationships/diagramLayout" Target="../diagrams/layou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8.xml"/><Relationship Id="rId5" Type="http://schemas.openxmlformats.org/officeDocument/2006/relationships/image" Target="../media/image16.png"/><Relationship Id="rId10" Type="http://schemas.microsoft.com/office/2007/relationships/diagramDrawing" Target="../diagrams/drawing8.xml"/><Relationship Id="rId4" Type="http://schemas.openxmlformats.org/officeDocument/2006/relationships/image" Target="../media/image18.png"/><Relationship Id="rId9" Type="http://schemas.openxmlformats.org/officeDocument/2006/relationships/diagramColors" Target="../diagrams/colors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υποσέλιδου 3"/>
          <p:cNvSpPr>
            <a:spLocks noGrp="1"/>
          </p:cNvSpPr>
          <p:nvPr>
            <p:ph type="ftr" sz="quarter" idx="4294967295"/>
          </p:nvPr>
        </p:nvSpPr>
        <p:spPr>
          <a:xfrm>
            <a:off x="611560" y="4365104"/>
            <a:ext cx="7128792" cy="864096"/>
          </a:xfrm>
        </p:spPr>
        <p:txBody>
          <a:bodyPr/>
          <a:lstStyle/>
          <a:p>
            <a:pPr algn="l"/>
            <a:r>
              <a:rPr lang="el-GR" altLang="el-GR" sz="1800" b="1" dirty="0" smtClean="0">
                <a:solidFill>
                  <a:srgbClr val="716F70"/>
                </a:solidFill>
                <a:latin typeface="Calibri" pitchFamily="34" charset="0"/>
              </a:rPr>
              <a:t>Χριστίνα ΔΡΙΤΣΑ</a:t>
            </a:r>
            <a:endParaRPr lang="en-US" altLang="el-GR" sz="1800" b="1" dirty="0" smtClean="0">
              <a:solidFill>
                <a:srgbClr val="716F70"/>
              </a:solidFill>
              <a:latin typeface="Calibri" pitchFamily="34" charset="0"/>
            </a:endParaRPr>
          </a:p>
          <a:p>
            <a:pPr algn="l"/>
            <a:r>
              <a:rPr lang="el-GR" altLang="el-GR" sz="1600" b="1" dirty="0">
                <a:solidFill>
                  <a:srgbClr val="716F70"/>
                </a:solidFill>
                <a:latin typeface="Calibri" pitchFamily="34" charset="0"/>
              </a:rPr>
              <a:t>Προϊσταμένη  </a:t>
            </a:r>
            <a:r>
              <a:rPr lang="el-GR" altLang="el-GR" sz="1600" b="1" dirty="0" smtClean="0">
                <a:solidFill>
                  <a:srgbClr val="716F70"/>
                </a:solidFill>
                <a:latin typeface="Calibri" pitchFamily="34" charset="0"/>
              </a:rPr>
              <a:t>Μονάδας </a:t>
            </a:r>
            <a:r>
              <a:rPr lang="el-GR" altLang="el-GR" sz="1600" b="1" dirty="0">
                <a:solidFill>
                  <a:srgbClr val="716F70"/>
                </a:solidFill>
                <a:latin typeface="Calibri" pitchFamily="34" charset="0"/>
              </a:rPr>
              <a:t>Α</a:t>
            </a:r>
          </a:p>
          <a:p>
            <a:pPr algn="l"/>
            <a:r>
              <a:rPr lang="el-GR" altLang="el-GR" sz="1600" b="1" dirty="0">
                <a:solidFill>
                  <a:srgbClr val="716F70"/>
                </a:solidFill>
                <a:latin typeface="Calibri" pitchFamily="34" charset="0"/>
              </a:rPr>
              <a:t>ΕΥΔ/ΕΠ-ΥΜΕΠΕΡΑΑ</a:t>
            </a:r>
          </a:p>
          <a:p>
            <a:pPr algn="l"/>
            <a:endParaRPr lang="el-GR" altLang="el-GR" sz="1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5 - Ορθογώνιο"/>
          <p:cNvSpPr/>
          <p:nvPr/>
        </p:nvSpPr>
        <p:spPr>
          <a:xfrm>
            <a:off x="6468" y="2204864"/>
            <a:ext cx="57176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/>
            <a:r>
              <a:rPr lang="el-GR" altLang="el-GR" sz="2200" b="1" dirty="0" smtClean="0">
                <a:solidFill>
                  <a:srgbClr val="0070C0"/>
                </a:solidFill>
                <a:latin typeface="Calibri" pitchFamily="34" charset="0"/>
              </a:rPr>
              <a:t>Τ</a:t>
            </a:r>
            <a:r>
              <a:rPr lang="en-US" altLang="el-GR" sz="2200" b="1" dirty="0" smtClean="0">
                <a:solidFill>
                  <a:srgbClr val="0070C0"/>
                </a:solidFill>
                <a:latin typeface="Calibri" pitchFamily="34" charset="0"/>
              </a:rPr>
              <a:t>o</a:t>
            </a:r>
            <a:r>
              <a:rPr lang="el-GR" altLang="el-GR" sz="22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l-GR" altLang="el-GR" sz="2200" b="1" dirty="0">
                <a:solidFill>
                  <a:srgbClr val="0070C0"/>
                </a:solidFill>
                <a:latin typeface="Calibri" pitchFamily="34" charset="0"/>
              </a:rPr>
              <a:t>Ε.Π. </a:t>
            </a:r>
            <a:r>
              <a:rPr lang="el-GR" altLang="el-GR" sz="2200" b="1" dirty="0" smtClean="0">
                <a:solidFill>
                  <a:srgbClr val="0070C0"/>
                </a:solidFill>
                <a:latin typeface="Calibri" pitchFamily="34" charset="0"/>
              </a:rPr>
              <a:t>«Υποδομές Μεταφορών, </a:t>
            </a:r>
            <a:r>
              <a:rPr lang="el-GR" altLang="el-GR" sz="2200" b="1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l-GR" altLang="el-GR" sz="2200" b="1" dirty="0">
                <a:solidFill>
                  <a:srgbClr val="0070C0"/>
                </a:solidFill>
                <a:latin typeface="Calibri" pitchFamily="34" charset="0"/>
              </a:rPr>
            </a:br>
            <a:r>
              <a:rPr lang="el-GR" altLang="el-GR" sz="2200" b="1" dirty="0" smtClean="0">
                <a:solidFill>
                  <a:srgbClr val="0070C0"/>
                </a:solidFill>
                <a:latin typeface="Calibri" pitchFamily="34" charset="0"/>
              </a:rPr>
              <a:t>Περιβάλλον &amp; Αειφόρος Ανάπτυξη»</a:t>
            </a:r>
            <a:endParaRPr lang="en-US" altLang="el-GR" sz="2200" b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95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10</a:t>
            </a:fld>
            <a:endParaRPr lang="en-US" altLang="el-GR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1700808"/>
            <a:ext cx="9144000" cy="50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b="1" dirty="0">
                <a:solidFill>
                  <a:srgbClr val="6B6B6B"/>
                </a:solidFill>
              </a:rPr>
              <a:t>Προσκλήσεις - Δυνατότητες χρηματοδότησης νέων έργων </a:t>
            </a:r>
          </a:p>
        </p:txBody>
      </p:sp>
      <p:pic>
        <p:nvPicPr>
          <p:cNvPr id="19" name="Εικόνα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26" y="3169348"/>
            <a:ext cx="1620000" cy="1482452"/>
          </a:xfrm>
          <a:prstGeom prst="rect">
            <a:avLst/>
          </a:prstGeom>
        </p:spPr>
      </p:pic>
      <p:pic>
        <p:nvPicPr>
          <p:cNvPr id="25" name="Εικόνα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0596" y="3168068"/>
            <a:ext cx="1642653" cy="1476000"/>
          </a:xfrm>
          <a:prstGeom prst="rect">
            <a:avLst/>
          </a:prstGeom>
        </p:spPr>
      </p:pic>
      <p:sp>
        <p:nvSpPr>
          <p:cNvPr id="6" name="Κουλούρα 5"/>
          <p:cNvSpPr/>
          <p:nvPr/>
        </p:nvSpPr>
        <p:spPr>
          <a:xfrm>
            <a:off x="179760" y="2747309"/>
            <a:ext cx="2232000" cy="2232000"/>
          </a:xfrm>
          <a:prstGeom prst="donut">
            <a:avLst>
              <a:gd name="adj" fmla="val 184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31" name="Κουλούρα 30"/>
          <p:cNvSpPr/>
          <p:nvPr/>
        </p:nvSpPr>
        <p:spPr>
          <a:xfrm>
            <a:off x="2267992" y="2781176"/>
            <a:ext cx="2232000" cy="2232000"/>
          </a:xfrm>
          <a:prstGeom prst="donut">
            <a:avLst>
              <a:gd name="adj" fmla="val 184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1" name="Ορθογώνιο 10"/>
          <p:cNvSpPr/>
          <p:nvPr/>
        </p:nvSpPr>
        <p:spPr>
          <a:xfrm>
            <a:off x="788939" y="2347656"/>
            <a:ext cx="1091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 smtClean="0">
                <a:solidFill>
                  <a:srgbClr val="0070C0"/>
                </a:solidFill>
              </a:rPr>
              <a:t>ΕΝΕΡΓΕΙΑ</a:t>
            </a:r>
            <a:endParaRPr lang="el-GR" dirty="0"/>
          </a:p>
        </p:txBody>
      </p:sp>
      <p:sp>
        <p:nvSpPr>
          <p:cNvPr id="13" name="Ορθογώνιο 12"/>
          <p:cNvSpPr/>
          <p:nvPr/>
        </p:nvSpPr>
        <p:spPr>
          <a:xfrm>
            <a:off x="2997650" y="2348508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 smtClean="0">
                <a:solidFill>
                  <a:srgbClr val="0070C0"/>
                </a:solidFill>
              </a:rPr>
              <a:t>ΦΥΣΗ</a:t>
            </a:r>
            <a:endParaRPr lang="el-GR" dirty="0"/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1125116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sz="2000" dirty="0">
                <a:solidFill>
                  <a:srgbClr val="81B539"/>
                </a:solidFill>
              </a:rPr>
              <a:t>Επενδύσεις στον Τομέα Περιβάλλοντος</a:t>
            </a:r>
          </a:p>
        </p:txBody>
      </p:sp>
      <p:pic>
        <p:nvPicPr>
          <p:cNvPr id="14" name="Εικόνα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4940" y="3165038"/>
            <a:ext cx="2072300" cy="1533502"/>
          </a:xfrm>
          <a:prstGeom prst="rect">
            <a:avLst/>
          </a:prstGeom>
        </p:spPr>
      </p:pic>
      <p:sp>
        <p:nvSpPr>
          <p:cNvPr id="16" name="Ορθογώνιο 15"/>
          <p:cNvSpPr/>
          <p:nvPr/>
        </p:nvSpPr>
        <p:spPr>
          <a:xfrm>
            <a:off x="7017897" y="2345666"/>
            <a:ext cx="1786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 smtClean="0">
                <a:solidFill>
                  <a:srgbClr val="0070C0"/>
                </a:solidFill>
              </a:rPr>
              <a:t>ΥΓΡΑ ΑΠΟΒΛΗΤΑ</a:t>
            </a:r>
            <a:endParaRPr lang="el-GR" dirty="0"/>
          </a:p>
        </p:txBody>
      </p:sp>
      <p:pic>
        <p:nvPicPr>
          <p:cNvPr id="17" name="Εικόνα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1281" y="3159176"/>
            <a:ext cx="1787077" cy="1476000"/>
          </a:xfrm>
          <a:prstGeom prst="rect">
            <a:avLst/>
          </a:prstGeom>
        </p:spPr>
      </p:pic>
      <p:sp>
        <p:nvSpPr>
          <p:cNvPr id="18" name="Κουλούρα 17"/>
          <p:cNvSpPr/>
          <p:nvPr/>
        </p:nvSpPr>
        <p:spPr>
          <a:xfrm>
            <a:off x="4284216" y="2763675"/>
            <a:ext cx="2232000" cy="2232000"/>
          </a:xfrm>
          <a:prstGeom prst="donut">
            <a:avLst>
              <a:gd name="adj" fmla="val 184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0" name="Ορθογώνιο 19"/>
          <p:cNvSpPr/>
          <p:nvPr/>
        </p:nvSpPr>
        <p:spPr>
          <a:xfrm>
            <a:off x="4484057" y="2345666"/>
            <a:ext cx="203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 smtClean="0">
                <a:solidFill>
                  <a:srgbClr val="0070C0"/>
                </a:solidFill>
              </a:rPr>
              <a:t>ΣΤΕΡΕΑ ΑΠΟΒΛΗΤΑ</a:t>
            </a:r>
            <a:endParaRPr lang="el-GR" dirty="0"/>
          </a:p>
        </p:txBody>
      </p:sp>
      <p:graphicFrame>
        <p:nvGraphicFramePr>
          <p:cNvPr id="21" name="Διάγραμμα 20"/>
          <p:cNvGraphicFramePr/>
          <p:nvPr>
            <p:extLst>
              <p:ext uri="{D42A27DB-BD31-4B8C-83A1-F6EECF244321}">
                <p14:modId xmlns:p14="http://schemas.microsoft.com/office/powerpoint/2010/main" val="1740976217"/>
              </p:ext>
            </p:extLst>
          </p:nvPr>
        </p:nvGraphicFramePr>
        <p:xfrm>
          <a:off x="484827" y="4612081"/>
          <a:ext cx="3943158" cy="1540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2" name="Διάγραμμα 21"/>
          <p:cNvGraphicFramePr/>
          <p:nvPr>
            <p:extLst>
              <p:ext uri="{D42A27DB-BD31-4B8C-83A1-F6EECF244321}">
                <p14:modId xmlns:p14="http://schemas.microsoft.com/office/powerpoint/2010/main" val="3745349720"/>
              </p:ext>
            </p:extLst>
          </p:nvPr>
        </p:nvGraphicFramePr>
        <p:xfrm>
          <a:off x="4663158" y="4698540"/>
          <a:ext cx="4373338" cy="1293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8856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11</a:t>
            </a:fld>
            <a:endParaRPr lang="en-US" altLang="el-GR"/>
          </a:p>
        </p:txBody>
      </p:sp>
      <p:sp>
        <p:nvSpPr>
          <p:cNvPr id="5" name="Ορθογώνιο 4"/>
          <p:cNvSpPr>
            <a:spLocks noChangeArrowheads="1"/>
          </p:cNvSpPr>
          <p:nvPr/>
        </p:nvSpPr>
        <p:spPr bwMode="auto">
          <a:xfrm>
            <a:off x="381000" y="2490788"/>
            <a:ext cx="762000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3200" dirty="0">
                <a:solidFill>
                  <a:srgbClr val="000000"/>
                </a:solidFill>
              </a:rPr>
              <a:t>Ευχαριστώ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3200" dirty="0">
                <a:solidFill>
                  <a:srgbClr val="000000"/>
                </a:solidFill>
              </a:rPr>
              <a:t>για την προσοχή σας!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l-GR" altLang="el-GR" sz="3200" i="1" dirty="0">
              <a:solidFill>
                <a:srgbClr val="716F7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1800" i="1" dirty="0">
                <a:solidFill>
                  <a:srgbClr val="716F70"/>
                </a:solidFill>
              </a:rPr>
              <a:t>Χριστίνα ΔΡΙΤΣΑ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1800" i="1" dirty="0">
                <a:solidFill>
                  <a:srgbClr val="716F70"/>
                </a:solidFill>
              </a:rPr>
              <a:t>Προϊσταμένη  Μονάδας Α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l-GR" altLang="el-GR" sz="1800" i="1" dirty="0">
                <a:solidFill>
                  <a:srgbClr val="716F70"/>
                </a:solidFill>
              </a:rPr>
              <a:t>ΕΥΔ/ΕΠ-ΥΜΕΠΕΡΑΑ</a:t>
            </a:r>
          </a:p>
        </p:txBody>
      </p:sp>
    </p:spTree>
    <p:extLst>
      <p:ext uri="{BB962C8B-B14F-4D97-AF65-F5344CB8AC3E}">
        <p14:creationId xmlns:p14="http://schemas.microsoft.com/office/powerpoint/2010/main" val="2613507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2</a:t>
            </a:fld>
            <a:endParaRPr lang="en-US" alt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1340768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sz="2000" dirty="0">
                <a:solidFill>
                  <a:srgbClr val="0070C0"/>
                </a:solidFill>
                <a:ea typeface="+mj-ea"/>
                <a:cs typeface="+mj-cs"/>
              </a:rPr>
              <a:t>Ενταγμένα έργα του ΕΠ-ΥΜΕΠΕΡΑΑ στην Περιφέρεια ΑΜΘ</a:t>
            </a:r>
          </a:p>
        </p:txBody>
      </p:sp>
      <p:graphicFrame>
        <p:nvGraphicFramePr>
          <p:cNvPr id="2" name="Διάγραμμα 1"/>
          <p:cNvGraphicFramePr/>
          <p:nvPr>
            <p:extLst>
              <p:ext uri="{D42A27DB-BD31-4B8C-83A1-F6EECF244321}">
                <p14:modId xmlns:p14="http://schemas.microsoft.com/office/powerpoint/2010/main" val="514889572"/>
              </p:ext>
            </p:extLst>
          </p:nvPr>
        </p:nvGraphicFramePr>
        <p:xfrm>
          <a:off x="251520" y="2132856"/>
          <a:ext cx="889248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304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3</a:t>
            </a:fld>
            <a:endParaRPr lang="en-US" alt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955" y="3216245"/>
            <a:ext cx="1476000" cy="1498367"/>
          </a:xfrm>
          <a:prstGeom prst="rect">
            <a:avLst/>
          </a:prstGeom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1125116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sz="2000" dirty="0">
                <a:solidFill>
                  <a:srgbClr val="0070C0"/>
                </a:solidFill>
                <a:ea typeface="+mj-ea"/>
                <a:cs typeface="+mj-cs"/>
              </a:rPr>
              <a:t>Επενδύσεις στον Τομέα Μεταφορών και Τεχνική Βοήθεια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1700808"/>
            <a:ext cx="9144000" cy="50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b="1" dirty="0">
                <a:solidFill>
                  <a:srgbClr val="6B6B6B"/>
                </a:solidFill>
              </a:rPr>
              <a:t>Ενταγμένα έργα 16,7 εκ. €</a:t>
            </a:r>
          </a:p>
        </p:txBody>
      </p:sp>
      <p:sp>
        <p:nvSpPr>
          <p:cNvPr id="13" name="Ορθογώνιο 12"/>
          <p:cNvSpPr/>
          <p:nvPr/>
        </p:nvSpPr>
        <p:spPr>
          <a:xfrm>
            <a:off x="4355976" y="2496343"/>
            <a:ext cx="2568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0070C0"/>
                </a:solidFill>
              </a:rPr>
              <a:t>ΑΣΦΑΛΕΙΑ ΝΑΥΣΙΠΛΟΙΑΣ</a:t>
            </a:r>
            <a:endParaRPr lang="el-GR" dirty="0"/>
          </a:p>
        </p:txBody>
      </p:sp>
      <p:sp>
        <p:nvSpPr>
          <p:cNvPr id="22" name="Κουλούρα 21"/>
          <p:cNvSpPr/>
          <p:nvPr/>
        </p:nvSpPr>
        <p:spPr>
          <a:xfrm>
            <a:off x="4614592" y="2912259"/>
            <a:ext cx="2088000" cy="2088000"/>
          </a:xfrm>
          <a:prstGeom prst="donut">
            <a:avLst>
              <a:gd name="adj" fmla="val 164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pic>
        <p:nvPicPr>
          <p:cNvPr id="24" name="Εικόνα 2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755" y="3130612"/>
            <a:ext cx="1915200" cy="1584000"/>
          </a:xfrm>
          <a:prstGeom prst="ellipse">
            <a:avLst/>
          </a:prstGeom>
        </p:spPr>
      </p:pic>
      <p:sp>
        <p:nvSpPr>
          <p:cNvPr id="21" name="Κουλούρα 20"/>
          <p:cNvSpPr/>
          <p:nvPr/>
        </p:nvSpPr>
        <p:spPr>
          <a:xfrm>
            <a:off x="2087599" y="2733205"/>
            <a:ext cx="2506473" cy="2386551"/>
          </a:xfrm>
          <a:prstGeom prst="donut">
            <a:avLst>
              <a:gd name="adj" fmla="val 228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2" name="Ορθογώνιο 11"/>
          <p:cNvSpPr/>
          <p:nvPr/>
        </p:nvSpPr>
        <p:spPr>
          <a:xfrm>
            <a:off x="2931398" y="2498649"/>
            <a:ext cx="795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>
                <a:solidFill>
                  <a:srgbClr val="0070C0"/>
                </a:solidFill>
              </a:rPr>
              <a:t>ΟΔΙΚΑ</a:t>
            </a:r>
            <a:endParaRPr lang="el-GR" dirty="0"/>
          </a:p>
        </p:txBody>
      </p:sp>
      <p:sp>
        <p:nvSpPr>
          <p:cNvPr id="19" name="Ορθογώνιο 18"/>
          <p:cNvSpPr/>
          <p:nvPr/>
        </p:nvSpPr>
        <p:spPr>
          <a:xfrm>
            <a:off x="2802624" y="2843644"/>
            <a:ext cx="1083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10,5 εκ</a:t>
            </a:r>
            <a:r>
              <a:rPr lang="el-GR" altLang="el-G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Ορθογώνιο 24"/>
          <p:cNvSpPr/>
          <p:nvPr/>
        </p:nvSpPr>
        <p:spPr>
          <a:xfrm>
            <a:off x="5158650" y="2843644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 </a:t>
            </a:r>
            <a:r>
              <a:rPr lang="el-GR" altLang="el-G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9" name="Εικόνα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6316" y="5036463"/>
            <a:ext cx="1504950" cy="1352550"/>
          </a:xfrm>
          <a:prstGeom prst="rect">
            <a:avLst/>
          </a:prstGeom>
        </p:spPr>
      </p:pic>
      <p:sp>
        <p:nvSpPr>
          <p:cNvPr id="30" name="Ορθογώνιο 29"/>
          <p:cNvSpPr/>
          <p:nvPr/>
        </p:nvSpPr>
        <p:spPr>
          <a:xfrm>
            <a:off x="6080337" y="5446965"/>
            <a:ext cx="10839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 smtClean="0">
                <a:solidFill>
                  <a:srgbClr val="0070C0"/>
                </a:solidFill>
              </a:rPr>
              <a:t>ΤΕΧΝΙΚΗ </a:t>
            </a:r>
          </a:p>
          <a:p>
            <a:r>
              <a:rPr lang="el-GR" altLang="el-GR" b="1" dirty="0" smtClean="0">
                <a:solidFill>
                  <a:srgbClr val="0070C0"/>
                </a:solidFill>
              </a:rPr>
              <a:t>ΒΟΗΘΕΙΑ</a:t>
            </a:r>
            <a:endParaRPr lang="el-GR" dirty="0"/>
          </a:p>
        </p:txBody>
      </p:sp>
      <p:sp>
        <p:nvSpPr>
          <p:cNvPr id="31" name="Ορθογώνιο 30"/>
          <p:cNvSpPr/>
          <p:nvPr/>
        </p:nvSpPr>
        <p:spPr>
          <a:xfrm>
            <a:off x="6148715" y="6055566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0,2 </a:t>
            </a:r>
            <a:r>
              <a:rPr lang="el-GR" altLang="el-G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Ορθογώνιο 15"/>
          <p:cNvSpPr/>
          <p:nvPr/>
        </p:nvSpPr>
        <p:spPr>
          <a:xfrm>
            <a:off x="2920702" y="4851797"/>
            <a:ext cx="7437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 έργο</a:t>
            </a:r>
            <a:endParaRPr lang="el-G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Ορθογώνιο 16"/>
          <p:cNvSpPr/>
          <p:nvPr/>
        </p:nvSpPr>
        <p:spPr>
          <a:xfrm>
            <a:off x="5296966" y="4851797"/>
            <a:ext cx="7437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 έργο</a:t>
            </a:r>
            <a:endParaRPr lang="el-G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1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4</a:t>
            </a:fld>
            <a:endParaRPr lang="en-US" alt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1125116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sz="2000" dirty="0" smtClean="0">
                <a:solidFill>
                  <a:srgbClr val="0070C0"/>
                </a:solidFill>
                <a:ea typeface="+mj-ea"/>
                <a:cs typeface="+mj-cs"/>
              </a:rPr>
              <a:t>Τομέας Μεταφορών - Οδικά έργα</a:t>
            </a:r>
            <a:endParaRPr lang="el-GR" altLang="el-GR" sz="2000" dirty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107504" y="1569566"/>
            <a:ext cx="9036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b="1" dirty="0">
                <a:solidFill>
                  <a:srgbClr val="6B6B6B"/>
                </a:solidFill>
              </a:rPr>
              <a:t>Κάθετος Άξονας 70 Εγνατίας Οδού Ξάνθη-Εχίνος-</a:t>
            </a:r>
            <a:r>
              <a:rPr lang="el-GR" b="1" dirty="0" err="1">
                <a:solidFill>
                  <a:srgbClr val="6B6B6B"/>
                </a:solidFill>
              </a:rPr>
              <a:t>Ελληνοβουλγαρικά</a:t>
            </a:r>
            <a:r>
              <a:rPr lang="el-GR" b="1" dirty="0">
                <a:solidFill>
                  <a:srgbClr val="6B6B6B"/>
                </a:solidFill>
              </a:rPr>
              <a:t> Σύνορα : Τμήμα </a:t>
            </a:r>
            <a:r>
              <a:rPr lang="el-GR" b="1" dirty="0" err="1">
                <a:solidFill>
                  <a:srgbClr val="6B6B6B"/>
                </a:solidFill>
              </a:rPr>
              <a:t>Δημάριο</a:t>
            </a:r>
            <a:r>
              <a:rPr lang="el-GR" b="1" dirty="0">
                <a:solidFill>
                  <a:srgbClr val="6B6B6B"/>
                </a:solidFill>
              </a:rPr>
              <a:t> -Σύνορα (</a:t>
            </a:r>
            <a:r>
              <a:rPr lang="el-GR" b="1" dirty="0" err="1">
                <a:solidFill>
                  <a:srgbClr val="6B6B6B"/>
                </a:solidFill>
              </a:rPr>
              <a:t>χ.θ</a:t>
            </a:r>
            <a:r>
              <a:rPr lang="el-GR" b="1" dirty="0">
                <a:solidFill>
                  <a:srgbClr val="6B6B6B"/>
                </a:solidFill>
              </a:rPr>
              <a:t>. 8+172- χ.θ.16+147) - Κατασκευή του </a:t>
            </a:r>
            <a:r>
              <a:rPr lang="el-GR" b="1" dirty="0" err="1">
                <a:solidFill>
                  <a:srgbClr val="6B6B6B"/>
                </a:solidFill>
              </a:rPr>
              <a:t>υποτμήματος</a:t>
            </a:r>
            <a:r>
              <a:rPr lang="el-GR" b="1" dirty="0">
                <a:solidFill>
                  <a:srgbClr val="6B6B6B"/>
                </a:solidFill>
              </a:rPr>
              <a:t> από </a:t>
            </a:r>
            <a:r>
              <a:rPr lang="el-GR" b="1" dirty="0" err="1">
                <a:solidFill>
                  <a:srgbClr val="6B6B6B"/>
                </a:solidFill>
              </a:rPr>
              <a:t>χ.θ</a:t>
            </a:r>
            <a:r>
              <a:rPr lang="el-GR" b="1" dirty="0">
                <a:solidFill>
                  <a:srgbClr val="6B6B6B"/>
                </a:solidFill>
              </a:rPr>
              <a:t>. 8+172 έως </a:t>
            </a:r>
            <a:r>
              <a:rPr lang="el-GR" b="1" dirty="0" err="1">
                <a:solidFill>
                  <a:srgbClr val="6B6B6B"/>
                </a:solidFill>
              </a:rPr>
              <a:t>χ.θ</a:t>
            </a:r>
            <a:r>
              <a:rPr lang="el-GR" b="1" dirty="0">
                <a:solidFill>
                  <a:srgbClr val="6B6B6B"/>
                </a:solidFill>
              </a:rPr>
              <a:t>. 12+820</a:t>
            </a:r>
          </a:p>
        </p:txBody>
      </p:sp>
      <p:graphicFrame>
        <p:nvGraphicFramePr>
          <p:cNvPr id="11" name="Διάγραμμα 10"/>
          <p:cNvGraphicFramePr/>
          <p:nvPr>
            <p:extLst>
              <p:ext uri="{D42A27DB-BD31-4B8C-83A1-F6EECF244321}">
                <p14:modId xmlns:p14="http://schemas.microsoft.com/office/powerpoint/2010/main" val="4158731217"/>
              </p:ext>
            </p:extLst>
          </p:nvPr>
        </p:nvGraphicFramePr>
        <p:xfrm>
          <a:off x="365092" y="2492896"/>
          <a:ext cx="8439626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Διάγραμμα 6"/>
          <p:cNvGraphicFramePr/>
          <p:nvPr>
            <p:extLst>
              <p:ext uri="{D42A27DB-BD31-4B8C-83A1-F6EECF244321}">
                <p14:modId xmlns:p14="http://schemas.microsoft.com/office/powerpoint/2010/main" val="3554515377"/>
              </p:ext>
            </p:extLst>
          </p:nvPr>
        </p:nvGraphicFramePr>
        <p:xfrm>
          <a:off x="107504" y="4221120"/>
          <a:ext cx="8928992" cy="2325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74502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5</a:t>
            </a:fld>
            <a:endParaRPr lang="en-US" altLang="el-GR"/>
          </a:p>
        </p:txBody>
      </p:sp>
      <p:sp>
        <p:nvSpPr>
          <p:cNvPr id="6" name="Ορθογώνιο 5"/>
          <p:cNvSpPr/>
          <p:nvPr/>
        </p:nvSpPr>
        <p:spPr>
          <a:xfrm>
            <a:off x="0" y="1844824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b="1" dirty="0">
                <a:solidFill>
                  <a:srgbClr val="6B6B6B"/>
                </a:solidFill>
              </a:rPr>
              <a:t>Προμήθεια πυροσβεστικού πλοίου για την ασφάλεια της ναυσιπλοΐας (ΚΑΒΑΛΑ)</a:t>
            </a:r>
            <a:endParaRPr lang="en-US" b="1" dirty="0">
              <a:solidFill>
                <a:srgbClr val="6B6B6B"/>
              </a:solidFill>
            </a:endParaRPr>
          </a:p>
        </p:txBody>
      </p:sp>
      <p:graphicFrame>
        <p:nvGraphicFramePr>
          <p:cNvPr id="12" name="Διάγραμμα 11"/>
          <p:cNvGraphicFramePr/>
          <p:nvPr>
            <p:extLst>
              <p:ext uri="{D42A27DB-BD31-4B8C-83A1-F6EECF244321}">
                <p14:modId xmlns:p14="http://schemas.microsoft.com/office/powerpoint/2010/main" val="3024240366"/>
              </p:ext>
            </p:extLst>
          </p:nvPr>
        </p:nvGraphicFramePr>
        <p:xfrm>
          <a:off x="395536" y="2492896"/>
          <a:ext cx="8439626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Διάγραμμα 7"/>
          <p:cNvGraphicFramePr/>
          <p:nvPr>
            <p:extLst>
              <p:ext uri="{D42A27DB-BD31-4B8C-83A1-F6EECF244321}">
                <p14:modId xmlns:p14="http://schemas.microsoft.com/office/powerpoint/2010/main" val="693395716"/>
              </p:ext>
            </p:extLst>
          </p:nvPr>
        </p:nvGraphicFramePr>
        <p:xfrm>
          <a:off x="107504" y="4221120"/>
          <a:ext cx="8928992" cy="2325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52400" y="1277516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sz="2000" dirty="0" smtClean="0">
                <a:solidFill>
                  <a:srgbClr val="0070C0"/>
                </a:solidFill>
                <a:ea typeface="+mj-ea"/>
                <a:cs typeface="+mj-cs"/>
              </a:rPr>
              <a:t>Τομέας Μεταφορών - Λιμενικά έργα και ασφάλεια</a:t>
            </a:r>
            <a:endParaRPr lang="el-GR" altLang="el-GR" sz="2000" dirty="0">
              <a:solidFill>
                <a:srgbClr val="0070C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8159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6</a:t>
            </a:fld>
            <a:endParaRPr lang="en-US" altLang="el-GR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1125116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sz="2000" dirty="0" smtClean="0">
                <a:solidFill>
                  <a:srgbClr val="0070C0"/>
                </a:solidFill>
                <a:ea typeface="+mj-ea"/>
                <a:cs typeface="+mj-cs"/>
              </a:rPr>
              <a:t>Επενδύσεις στον Τομέα Μεταφορών</a:t>
            </a:r>
            <a:endParaRPr lang="el-GR" altLang="el-GR" sz="2000" dirty="0">
              <a:solidFill>
                <a:srgbClr val="0070C0"/>
              </a:solidFill>
              <a:ea typeface="+mj-ea"/>
              <a:cs typeface="+mj-cs"/>
            </a:endParaRPr>
          </a:p>
        </p:txBody>
      </p:sp>
      <p:pic>
        <p:nvPicPr>
          <p:cNvPr id="24" name="Εικόνα 2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52" y="2599004"/>
            <a:ext cx="1915200" cy="1584000"/>
          </a:xfrm>
          <a:prstGeom prst="ellipse">
            <a:avLst/>
          </a:prstGeom>
        </p:spPr>
      </p:pic>
      <p:sp>
        <p:nvSpPr>
          <p:cNvPr id="21" name="Κουλούρα 20"/>
          <p:cNvSpPr/>
          <p:nvPr/>
        </p:nvSpPr>
        <p:spPr>
          <a:xfrm>
            <a:off x="35496" y="2201597"/>
            <a:ext cx="2506473" cy="2386551"/>
          </a:xfrm>
          <a:prstGeom prst="donut">
            <a:avLst>
              <a:gd name="adj" fmla="val 228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2" name="Ορθογώνιο 11"/>
          <p:cNvSpPr/>
          <p:nvPr/>
        </p:nvSpPr>
        <p:spPr>
          <a:xfrm>
            <a:off x="888290" y="1991326"/>
            <a:ext cx="795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>
                <a:solidFill>
                  <a:srgbClr val="0070C0"/>
                </a:solidFill>
              </a:rPr>
              <a:t>ΟΔΙΚΑ</a:t>
            </a:r>
            <a:endParaRPr lang="el-GR" dirty="0"/>
          </a:p>
        </p:txBody>
      </p:sp>
      <p:sp>
        <p:nvSpPr>
          <p:cNvPr id="19" name="Ορθογώνιο 18"/>
          <p:cNvSpPr/>
          <p:nvPr/>
        </p:nvSpPr>
        <p:spPr>
          <a:xfrm>
            <a:off x="759516" y="2336321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 εκ</a:t>
            </a:r>
            <a:r>
              <a:rPr lang="el-GR" altLang="el-G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52400" y="1628800"/>
            <a:ext cx="9144000" cy="50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b="1" dirty="0">
                <a:solidFill>
                  <a:srgbClr val="6B6B6B"/>
                </a:solidFill>
              </a:rPr>
              <a:t>Προσκλήσεις - Δυνατότητες χρηματοδότησης νέων έργων </a:t>
            </a:r>
          </a:p>
        </p:txBody>
      </p:sp>
      <p:graphicFrame>
        <p:nvGraphicFramePr>
          <p:cNvPr id="2" name="Διάγραμμα 1"/>
          <p:cNvGraphicFramePr/>
          <p:nvPr>
            <p:extLst>
              <p:ext uri="{D42A27DB-BD31-4B8C-83A1-F6EECF244321}">
                <p14:modId xmlns:p14="http://schemas.microsoft.com/office/powerpoint/2010/main" val="3956673521"/>
              </p:ext>
            </p:extLst>
          </p:nvPr>
        </p:nvGraphicFramePr>
        <p:xfrm>
          <a:off x="2195736" y="2705652"/>
          <a:ext cx="6768752" cy="3531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316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7</a:t>
            </a:fld>
            <a:endParaRPr lang="en-US" altLang="el-GR"/>
          </a:p>
        </p:txBody>
      </p:sp>
      <p:pic>
        <p:nvPicPr>
          <p:cNvPr id="9" name="Εικόνα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72" y="2708922"/>
            <a:ext cx="1429006" cy="1440000"/>
          </a:xfrm>
          <a:prstGeom prst="rect">
            <a:avLst/>
          </a:prstGeom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1125116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sz="2000" dirty="0" smtClean="0">
                <a:solidFill>
                  <a:srgbClr val="0070C0"/>
                </a:solidFill>
                <a:ea typeface="+mj-ea"/>
                <a:cs typeface="+mj-cs"/>
              </a:rPr>
              <a:t>Επενδύσεις στον Τομέα Μεταφορών</a:t>
            </a:r>
            <a:endParaRPr lang="el-GR" altLang="el-GR" sz="2000" dirty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14" name="Ορθογώνιο 13"/>
          <p:cNvSpPr/>
          <p:nvPr/>
        </p:nvSpPr>
        <p:spPr>
          <a:xfrm>
            <a:off x="401100" y="1988840"/>
            <a:ext cx="1525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>
                <a:solidFill>
                  <a:srgbClr val="0070C0"/>
                </a:solidFill>
              </a:rPr>
              <a:t>ΑΕΡΟΔΡΟΜΙΑ</a:t>
            </a:r>
            <a:endParaRPr lang="el-GR" dirty="0"/>
          </a:p>
        </p:txBody>
      </p:sp>
      <p:sp>
        <p:nvSpPr>
          <p:cNvPr id="22" name="Κουλούρα 21"/>
          <p:cNvSpPr/>
          <p:nvPr/>
        </p:nvSpPr>
        <p:spPr>
          <a:xfrm>
            <a:off x="107736" y="2404936"/>
            <a:ext cx="2088000" cy="2088000"/>
          </a:xfrm>
          <a:prstGeom prst="donut">
            <a:avLst>
              <a:gd name="adj" fmla="val 164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6" name="Ορθογώνιο 25"/>
          <p:cNvSpPr/>
          <p:nvPr/>
        </p:nvSpPr>
        <p:spPr>
          <a:xfrm>
            <a:off x="659740" y="2318667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0,5 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52400" y="1628800"/>
            <a:ext cx="9144000" cy="50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b="1" dirty="0">
                <a:solidFill>
                  <a:srgbClr val="6B6B6B"/>
                </a:solidFill>
              </a:rPr>
              <a:t>Προσκλήσεις - Δυνατότητες χρηματοδότησης νέων έργων </a:t>
            </a:r>
          </a:p>
        </p:txBody>
      </p:sp>
      <p:graphicFrame>
        <p:nvGraphicFramePr>
          <p:cNvPr id="16" name="Διάγραμμα 15"/>
          <p:cNvGraphicFramePr/>
          <p:nvPr>
            <p:extLst>
              <p:ext uri="{D42A27DB-BD31-4B8C-83A1-F6EECF244321}">
                <p14:modId xmlns:p14="http://schemas.microsoft.com/office/powerpoint/2010/main" val="1886924836"/>
              </p:ext>
            </p:extLst>
          </p:nvPr>
        </p:nvGraphicFramePr>
        <p:xfrm>
          <a:off x="2339752" y="2705652"/>
          <a:ext cx="6624736" cy="266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730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8</a:t>
            </a:fld>
            <a:endParaRPr lang="en-US" altLang="el-GR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1125116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sz="2000" dirty="0">
                <a:solidFill>
                  <a:srgbClr val="81B539"/>
                </a:solidFill>
              </a:rPr>
              <a:t>Επενδύσεις στον Τομέα Περιβάλλοντος και Τεχνική Βοήθεια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1700808"/>
            <a:ext cx="9144000" cy="50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b="1" dirty="0">
                <a:solidFill>
                  <a:srgbClr val="6B6B6B"/>
                </a:solidFill>
              </a:rPr>
              <a:t>Ενταγμένα έργα υποδομών και προμηθειών 120 εκ. €</a:t>
            </a:r>
          </a:p>
        </p:txBody>
      </p:sp>
      <p:pic>
        <p:nvPicPr>
          <p:cNvPr id="16" name="Εικόνα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6316" y="5172794"/>
            <a:ext cx="1504950" cy="1352550"/>
          </a:xfrm>
          <a:prstGeom prst="rect">
            <a:avLst/>
          </a:prstGeom>
        </p:spPr>
      </p:pic>
      <p:sp>
        <p:nvSpPr>
          <p:cNvPr id="27" name="Ορθογώνιο 26"/>
          <p:cNvSpPr/>
          <p:nvPr/>
        </p:nvSpPr>
        <p:spPr>
          <a:xfrm>
            <a:off x="5208177" y="5446965"/>
            <a:ext cx="2028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el-GR" b="1" dirty="0" smtClean="0">
                <a:solidFill>
                  <a:srgbClr val="0070C0"/>
                </a:solidFill>
              </a:rPr>
              <a:t>ΤΕΧΝΙΚΗ ΒΟΗΘΕΙΑ </a:t>
            </a:r>
          </a:p>
          <a:p>
            <a:pPr algn="ctr"/>
            <a:r>
              <a:rPr lang="el-GR" altLang="el-GR" b="1" dirty="0" smtClean="0">
                <a:solidFill>
                  <a:srgbClr val="0070C0"/>
                </a:solidFill>
              </a:rPr>
              <a:t>ΔΙΚΑΙΟΥΧΩΝ</a:t>
            </a:r>
            <a:endParaRPr lang="el-GR" dirty="0"/>
          </a:p>
        </p:txBody>
      </p:sp>
      <p:pic>
        <p:nvPicPr>
          <p:cNvPr id="28" name="Εικόνα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0833" y="3248685"/>
            <a:ext cx="1787077" cy="1476000"/>
          </a:xfrm>
          <a:prstGeom prst="rect">
            <a:avLst/>
          </a:prstGeom>
        </p:spPr>
      </p:pic>
      <p:sp>
        <p:nvSpPr>
          <p:cNvPr id="32" name="Κουλούρα 31"/>
          <p:cNvSpPr/>
          <p:nvPr/>
        </p:nvSpPr>
        <p:spPr>
          <a:xfrm>
            <a:off x="2483768" y="2853184"/>
            <a:ext cx="2232000" cy="2232000"/>
          </a:xfrm>
          <a:prstGeom prst="donut">
            <a:avLst>
              <a:gd name="adj" fmla="val 184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4" name="Ορθογώνιο 13"/>
          <p:cNvSpPr/>
          <p:nvPr/>
        </p:nvSpPr>
        <p:spPr>
          <a:xfrm>
            <a:off x="2635106" y="2491115"/>
            <a:ext cx="203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 smtClean="0">
                <a:solidFill>
                  <a:srgbClr val="0070C0"/>
                </a:solidFill>
              </a:rPr>
              <a:t>ΣΤΕΡΕΑ ΑΠΟΒΛΗΤΑ</a:t>
            </a:r>
            <a:endParaRPr lang="el-GR" dirty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463" y="3140348"/>
            <a:ext cx="2149038" cy="1590288"/>
          </a:xfrm>
          <a:prstGeom prst="rect">
            <a:avLst/>
          </a:prstGeom>
        </p:spPr>
      </p:pic>
      <p:sp>
        <p:nvSpPr>
          <p:cNvPr id="34" name="Ορθογώνιο 33"/>
          <p:cNvSpPr/>
          <p:nvPr/>
        </p:nvSpPr>
        <p:spPr>
          <a:xfrm>
            <a:off x="409350" y="2491115"/>
            <a:ext cx="1786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 smtClean="0">
                <a:solidFill>
                  <a:srgbClr val="0070C0"/>
                </a:solidFill>
              </a:rPr>
              <a:t>ΥΓΡΑ ΑΠΟΒΛΗΤΑ</a:t>
            </a:r>
            <a:endParaRPr lang="el-GR" dirty="0"/>
          </a:p>
        </p:txBody>
      </p:sp>
      <p:sp>
        <p:nvSpPr>
          <p:cNvPr id="24" name="Ορθογώνιο 23"/>
          <p:cNvSpPr/>
          <p:nvPr/>
        </p:nvSpPr>
        <p:spPr>
          <a:xfrm>
            <a:off x="3050700" y="2818900"/>
            <a:ext cx="1083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35,1 εκ</a:t>
            </a:r>
            <a:r>
              <a:rPr lang="el-GR" altLang="el-G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Ορθογώνιο 28"/>
          <p:cNvSpPr/>
          <p:nvPr/>
        </p:nvSpPr>
        <p:spPr>
          <a:xfrm>
            <a:off x="879432" y="2818900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74 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Ορθογώνιο 34"/>
          <p:cNvSpPr/>
          <p:nvPr/>
        </p:nvSpPr>
        <p:spPr>
          <a:xfrm>
            <a:off x="5868144" y="6156012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0,6 </a:t>
            </a:r>
            <a:r>
              <a:rPr lang="el-GR" altLang="el-G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Ορθογώνιο 16"/>
          <p:cNvSpPr/>
          <p:nvPr/>
        </p:nvSpPr>
        <p:spPr>
          <a:xfrm>
            <a:off x="7588493" y="2919300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 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Ορθογώνιο 17"/>
          <p:cNvSpPr/>
          <p:nvPr/>
        </p:nvSpPr>
        <p:spPr>
          <a:xfrm>
            <a:off x="7086306" y="2406019"/>
            <a:ext cx="18421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el-GR" b="1" dirty="0" smtClean="0">
                <a:solidFill>
                  <a:srgbClr val="0070C0"/>
                </a:solidFill>
              </a:rPr>
              <a:t>ΑΣΤΙΚΗ </a:t>
            </a:r>
          </a:p>
          <a:p>
            <a:r>
              <a:rPr lang="el-GR" altLang="el-GR" b="1" dirty="0" smtClean="0">
                <a:solidFill>
                  <a:srgbClr val="0070C0"/>
                </a:solidFill>
              </a:rPr>
              <a:t>ΑΝΑΖΩΟΓΟΝΗΣΗ</a:t>
            </a:r>
            <a:endParaRPr lang="el-GR" dirty="0"/>
          </a:p>
        </p:txBody>
      </p:sp>
      <p:pic>
        <p:nvPicPr>
          <p:cNvPr id="19" name="Εικόνα 18"/>
          <p:cNvPicPr>
            <a:picLocks noChangeAspect="1"/>
          </p:cNvPicPr>
          <p:nvPr/>
        </p:nvPicPr>
        <p:blipFill rotWithShape="1">
          <a:blip r:embed="rId6"/>
          <a:srcRect l="-5332" t="-6083" r="3668" b="-1"/>
          <a:stretch/>
        </p:blipFill>
        <p:spPr>
          <a:xfrm>
            <a:off x="7180317" y="3415753"/>
            <a:ext cx="1372956" cy="1255689"/>
          </a:xfrm>
          <a:prstGeom prst="ellipse">
            <a:avLst/>
          </a:prstGeom>
        </p:spPr>
      </p:pic>
      <p:sp>
        <p:nvSpPr>
          <p:cNvPr id="20" name="Οβάλ 19"/>
          <p:cNvSpPr/>
          <p:nvPr/>
        </p:nvSpPr>
        <p:spPr>
          <a:xfrm>
            <a:off x="7185707" y="3372233"/>
            <a:ext cx="1375695" cy="1355993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1" name="Εικόνα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7610" y="3316145"/>
            <a:ext cx="1646017" cy="1476000"/>
          </a:xfrm>
          <a:prstGeom prst="rect">
            <a:avLst/>
          </a:prstGeom>
        </p:spPr>
      </p:pic>
      <p:sp>
        <p:nvSpPr>
          <p:cNvPr id="22" name="Κουλούρα 21"/>
          <p:cNvSpPr/>
          <p:nvPr/>
        </p:nvSpPr>
        <p:spPr>
          <a:xfrm>
            <a:off x="4644256" y="2898940"/>
            <a:ext cx="2232000" cy="2232000"/>
          </a:xfrm>
          <a:prstGeom prst="donut">
            <a:avLst>
              <a:gd name="adj" fmla="val 184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3" name="Ορθογώνιο 22"/>
          <p:cNvSpPr/>
          <p:nvPr/>
        </p:nvSpPr>
        <p:spPr>
          <a:xfrm>
            <a:off x="4947610" y="2481662"/>
            <a:ext cx="1743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>
                <a:solidFill>
                  <a:srgbClr val="0070C0"/>
                </a:solidFill>
              </a:rPr>
              <a:t>ΥΔΑΤΙΚΟΙ ΠΟΡΟΙ</a:t>
            </a:r>
            <a:endParaRPr lang="el-GR" b="1" dirty="0"/>
          </a:p>
        </p:txBody>
      </p:sp>
      <p:sp>
        <p:nvSpPr>
          <p:cNvPr id="25" name="Ορθογώνιο 24"/>
          <p:cNvSpPr/>
          <p:nvPr/>
        </p:nvSpPr>
        <p:spPr>
          <a:xfrm>
            <a:off x="5302458" y="2859411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8,3 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Ορθογώνιο 25"/>
          <p:cNvSpPr/>
          <p:nvPr/>
        </p:nvSpPr>
        <p:spPr>
          <a:xfrm>
            <a:off x="899592" y="4851797"/>
            <a:ext cx="8592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 έργα</a:t>
            </a:r>
            <a:endParaRPr lang="el-G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Ορθογώνιο 30"/>
          <p:cNvSpPr/>
          <p:nvPr/>
        </p:nvSpPr>
        <p:spPr>
          <a:xfrm>
            <a:off x="3163070" y="4869160"/>
            <a:ext cx="7550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el-G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έργα</a:t>
            </a:r>
            <a:endParaRPr lang="el-G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Ορθογώνιο 32"/>
          <p:cNvSpPr/>
          <p:nvPr/>
        </p:nvSpPr>
        <p:spPr>
          <a:xfrm>
            <a:off x="5284692" y="4864932"/>
            <a:ext cx="7550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r>
              <a:rPr lang="el-G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έργα</a:t>
            </a:r>
            <a:endParaRPr lang="el-G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Ορθογώνιο 35"/>
          <p:cNvSpPr/>
          <p:nvPr/>
        </p:nvSpPr>
        <p:spPr>
          <a:xfrm>
            <a:off x="7529214" y="4869160"/>
            <a:ext cx="7437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 έργο</a:t>
            </a:r>
            <a:endParaRPr lang="el-GR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21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7581F-132C-4987-8E9F-6738D7CB4A3C}" type="slidenum">
              <a:rPr lang="en-US" altLang="el-GR" smtClean="0"/>
              <a:pPr>
                <a:defRPr/>
              </a:pPr>
              <a:t>9</a:t>
            </a:fld>
            <a:endParaRPr lang="en-US" altLang="el-GR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1700808"/>
            <a:ext cx="9144000" cy="50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b="1" dirty="0">
                <a:solidFill>
                  <a:srgbClr val="6B6B6B"/>
                </a:solidFill>
              </a:rPr>
              <a:t>Οριζόντιες δράσεις αρμοδιότητας ΥΠΕΝ - Ενταγμένα έργα ΣΔΔ 8,3 εκ. €</a:t>
            </a:r>
          </a:p>
        </p:txBody>
      </p:sp>
      <p:pic>
        <p:nvPicPr>
          <p:cNvPr id="20" name="Εικόνα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564" y="3149001"/>
            <a:ext cx="1732698" cy="1476000"/>
          </a:xfrm>
          <a:prstGeom prst="rect">
            <a:avLst/>
          </a:prstGeom>
        </p:spPr>
      </p:pic>
      <p:pic>
        <p:nvPicPr>
          <p:cNvPr id="25" name="Εικόνα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3443" y="3168068"/>
            <a:ext cx="1642653" cy="1476000"/>
          </a:xfrm>
          <a:prstGeom prst="rect">
            <a:avLst/>
          </a:prstGeom>
        </p:spPr>
      </p:pic>
      <p:pic>
        <p:nvPicPr>
          <p:cNvPr id="26" name="Εικόνα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5346" y="3182139"/>
            <a:ext cx="1646017" cy="1476000"/>
          </a:xfrm>
          <a:prstGeom prst="rect">
            <a:avLst/>
          </a:prstGeom>
        </p:spPr>
      </p:pic>
      <p:sp>
        <p:nvSpPr>
          <p:cNvPr id="30" name="Κουλούρα 29"/>
          <p:cNvSpPr/>
          <p:nvPr/>
        </p:nvSpPr>
        <p:spPr>
          <a:xfrm>
            <a:off x="1259632" y="2758598"/>
            <a:ext cx="2232000" cy="2232000"/>
          </a:xfrm>
          <a:prstGeom prst="donut">
            <a:avLst>
              <a:gd name="adj" fmla="val 184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31" name="Κουλούρα 30"/>
          <p:cNvSpPr/>
          <p:nvPr/>
        </p:nvSpPr>
        <p:spPr>
          <a:xfrm>
            <a:off x="3480839" y="2781176"/>
            <a:ext cx="2232000" cy="2232000"/>
          </a:xfrm>
          <a:prstGeom prst="donut">
            <a:avLst>
              <a:gd name="adj" fmla="val 184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3" name="Ορθογώνιο 12"/>
          <p:cNvSpPr/>
          <p:nvPr/>
        </p:nvSpPr>
        <p:spPr>
          <a:xfrm>
            <a:off x="4210497" y="2348508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 smtClean="0">
                <a:solidFill>
                  <a:srgbClr val="0070C0"/>
                </a:solidFill>
              </a:rPr>
              <a:t>ΦΥΣΗ</a:t>
            </a:r>
            <a:endParaRPr lang="el-GR" dirty="0"/>
          </a:p>
        </p:txBody>
      </p:sp>
      <p:sp>
        <p:nvSpPr>
          <p:cNvPr id="12" name="Ορθογώνιο 11"/>
          <p:cNvSpPr/>
          <p:nvPr/>
        </p:nvSpPr>
        <p:spPr>
          <a:xfrm>
            <a:off x="1705967" y="2348508"/>
            <a:ext cx="14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 smtClean="0">
                <a:solidFill>
                  <a:srgbClr val="0070C0"/>
                </a:solidFill>
              </a:rPr>
              <a:t>ΠΛΗΜΜΥΡΕΣ</a:t>
            </a:r>
            <a:endParaRPr lang="el-GR" dirty="0"/>
          </a:p>
        </p:txBody>
      </p:sp>
      <p:sp>
        <p:nvSpPr>
          <p:cNvPr id="33" name="Κουλούρα 32"/>
          <p:cNvSpPr/>
          <p:nvPr/>
        </p:nvSpPr>
        <p:spPr>
          <a:xfrm>
            <a:off x="5611992" y="2764934"/>
            <a:ext cx="2232000" cy="2232000"/>
          </a:xfrm>
          <a:prstGeom prst="donut">
            <a:avLst>
              <a:gd name="adj" fmla="val 1848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Ορθογώνιο 1"/>
          <p:cNvSpPr/>
          <p:nvPr/>
        </p:nvSpPr>
        <p:spPr>
          <a:xfrm>
            <a:off x="5915346" y="2347656"/>
            <a:ext cx="1743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b="1" dirty="0">
                <a:solidFill>
                  <a:srgbClr val="0070C0"/>
                </a:solidFill>
              </a:rPr>
              <a:t>ΥΔΑΤΙΚΟΙ ΠΟΡΟΙ</a:t>
            </a:r>
            <a:endParaRPr lang="el-GR" b="1" dirty="0"/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0" y="1125116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l-GR" altLang="el-GR" sz="2000" dirty="0">
                <a:solidFill>
                  <a:srgbClr val="81B539"/>
                </a:solidFill>
              </a:rPr>
              <a:t>Επενδύσεις στον Τομέα Περιβάλλοντος</a:t>
            </a:r>
          </a:p>
        </p:txBody>
      </p:sp>
      <p:sp>
        <p:nvSpPr>
          <p:cNvPr id="35" name="Ορθογώνιο 34"/>
          <p:cNvSpPr/>
          <p:nvPr/>
        </p:nvSpPr>
        <p:spPr>
          <a:xfrm>
            <a:off x="1847031" y="2715108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0,5 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Ορθογώνιο 35"/>
          <p:cNvSpPr/>
          <p:nvPr/>
        </p:nvSpPr>
        <p:spPr>
          <a:xfrm>
            <a:off x="4097304" y="2715108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1,7 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Ορθογώνιο 36"/>
          <p:cNvSpPr/>
          <p:nvPr/>
        </p:nvSpPr>
        <p:spPr>
          <a:xfrm>
            <a:off x="6270194" y="2725405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el-G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6,1 εκ. €</a:t>
            </a:r>
            <a:endParaRPr lang="el-G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Διάγραμμα 5"/>
          <p:cNvGraphicFramePr/>
          <p:nvPr>
            <p:extLst>
              <p:ext uri="{D42A27DB-BD31-4B8C-83A1-F6EECF244321}">
                <p14:modId xmlns:p14="http://schemas.microsoft.com/office/powerpoint/2010/main" val="2612904236"/>
              </p:ext>
            </p:extLst>
          </p:nvPr>
        </p:nvGraphicFramePr>
        <p:xfrm>
          <a:off x="1465049" y="4624333"/>
          <a:ext cx="6299440" cy="1540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71303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t_temp2013_gen">
  <a:themeElements>
    <a:clrScheme name="ppt_temp2013_gen 1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FFFFFF"/>
      </a:accent3>
      <a:accent4>
        <a:srgbClr val="000000"/>
      </a:accent4>
      <a:accent5>
        <a:srgbClr val="CAE2AE"/>
      </a:accent5>
      <a:accent6>
        <a:srgbClr val="599531"/>
      </a:accent6>
      <a:hlink>
        <a:srgbClr val="EE7B08"/>
      </a:hlink>
      <a:folHlink>
        <a:srgbClr val="977B2D"/>
      </a:folHlink>
    </a:clrScheme>
    <a:fontScheme name="ppt_temp2013_gen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temp2013_gen 1">
        <a:dk1>
          <a:srgbClr val="000000"/>
        </a:dk1>
        <a:lt1>
          <a:srgbClr val="FFFFFF"/>
        </a:lt1>
        <a:dk2>
          <a:srgbClr val="455F51"/>
        </a:dk2>
        <a:lt2>
          <a:srgbClr val="E2DFCC"/>
        </a:lt2>
        <a:accent1>
          <a:srgbClr val="99CB38"/>
        </a:accent1>
        <a:accent2>
          <a:srgbClr val="63A537"/>
        </a:accent2>
        <a:accent3>
          <a:srgbClr val="FFFFFF"/>
        </a:accent3>
        <a:accent4>
          <a:srgbClr val="000000"/>
        </a:accent4>
        <a:accent5>
          <a:srgbClr val="CAE2AE"/>
        </a:accent5>
        <a:accent6>
          <a:srgbClr val="599531"/>
        </a:accent6>
        <a:hlink>
          <a:srgbClr val="EE7B08"/>
        </a:hlink>
        <a:folHlink>
          <a:srgbClr val="977B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3162</TotalTime>
  <Words>567</Words>
  <Application>Microsoft Office PowerPoint</Application>
  <PresentationFormat>Προβολή στην οθόνη (4:3)</PresentationFormat>
  <Paragraphs>116</Paragraphs>
  <Slides>11</Slides>
  <Notes>6</Notes>
  <HiddenSlides>0</HiddenSlides>
  <MMClips>0</MMClips>
  <ScaleCrop>false</ScaleCrop>
  <HeadingPairs>
    <vt:vector size="4" baseType="variant">
      <vt:variant>
        <vt:lpstr>Θέμα</vt:lpstr>
      </vt:variant>
      <vt:variant>
        <vt:i4>2</vt:i4>
      </vt:variant>
      <vt:variant>
        <vt:lpstr>Τίτλοι διαφανειών</vt:lpstr>
      </vt:variant>
      <vt:variant>
        <vt:i4>11</vt:i4>
      </vt:variant>
    </vt:vector>
  </HeadingPairs>
  <TitlesOfParts>
    <vt:vector size="13" baseType="lpstr">
      <vt:lpstr>Θέμα του Office</vt:lpstr>
      <vt:lpstr>ppt_temp2013_gen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ΧΡΗΜΑΤΟΔΟΤΗΣΗ ΥΠΟΔΟΜΩΝ ΜΕΤΑΦΟΡΩΝ ΣΤΗΝ Π.Π. 2014-2020</dc:title>
  <dc:creator>Γιάννης Κρασσακόπουλος</dc:creator>
  <cp:lastModifiedBy>XrDr</cp:lastModifiedBy>
  <cp:revision>326</cp:revision>
  <cp:lastPrinted>2018-05-11T09:27:38Z</cp:lastPrinted>
  <dcterms:created xsi:type="dcterms:W3CDTF">2017-06-12T13:28:49Z</dcterms:created>
  <dcterms:modified xsi:type="dcterms:W3CDTF">2018-12-21T06:21:10Z</dcterms:modified>
</cp:coreProperties>
</file>