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8" r:id="rId2"/>
    <p:sldId id="394" r:id="rId3"/>
    <p:sldId id="404" r:id="rId4"/>
    <p:sldId id="405" r:id="rId5"/>
    <p:sldId id="406" r:id="rId6"/>
    <p:sldId id="411" r:id="rId7"/>
    <p:sldId id="412" r:id="rId8"/>
    <p:sldId id="413" r:id="rId9"/>
    <p:sldId id="414" r:id="rId10"/>
    <p:sldId id="421" r:id="rId11"/>
    <p:sldId id="418" r:id="rId12"/>
    <p:sldId id="420" r:id="rId13"/>
    <p:sldId id="424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2"/>
    <a:srgbClr val="16B6BA"/>
    <a:srgbClr val="B31166"/>
    <a:srgbClr val="418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5" autoAdjust="0"/>
    <p:restoredTop sz="95256" autoAdjust="0"/>
  </p:normalViewPr>
  <p:slideViewPr>
    <p:cSldViewPr snapToGrid="0">
      <p:cViewPr varScale="1">
        <p:scale>
          <a:sx n="100" d="100"/>
          <a:sy n="100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acdc\User_Files\Afcos\&#922;&#913;&#932;&#913;&#915;&#915;&#917;&#923;&#921;&#917;&#931;\&#922;&#945;&#964;&#945;&#947;&#947;&#949;&#955;&#943;&#949;&#962;%202014-2020%20&#916;&#953;&#945;&#961;&#952;&#961;&#969;&#964;&#953;&#954;&#940;%20+%20Interre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acdc\User_Files\Afcos\&#922;&#913;&#932;&#913;&#915;&#915;&#917;&#923;&#921;&#917;&#931;\&#922;&#945;&#964;&#945;&#947;&#947;&#949;&#955;&#943;&#949;&#962;%202014-2020%20&#916;&#953;&#945;&#961;&#952;&#961;&#969;&#964;&#953;&#954;&#940;%20+%20Interreg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acdc\User_Files\Afcos\&#922;&#913;&#932;&#913;&#915;&#915;&#917;&#923;&#921;&#917;&#931;\&#922;&#945;&#964;&#945;&#947;&#947;&#949;&#955;&#943;&#949;&#962;%202014-2020%20&#916;&#953;&#945;&#961;&#952;&#961;&#969;&#964;&#953;&#954;&#940;%20+%20Interreg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acdc\User_Files\Afcos\&#922;&#913;&#932;&#913;&#915;&#915;&#917;&#923;&#921;&#917;&#931;\&#922;&#945;&#964;&#945;&#947;&#947;&#949;&#955;&#943;&#949;&#962;%202014-2020%20&#916;&#953;&#945;&#961;&#952;&#961;&#969;&#964;&#953;&#954;&#940;%20+%20Interreg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acdc\User_Files\Afcos\&#922;&#913;&#932;&#913;&#915;&#915;&#917;&#923;&#921;&#917;&#931;\&#922;&#945;&#964;&#945;&#947;&#947;&#949;&#955;&#943;&#949;&#962;%202014-2020%20&#916;&#953;&#945;&#961;&#952;&#961;&#969;&#964;&#953;&#954;&#940;%20+%20Interreg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acdc\User_Files\Afcos\&#922;&#913;&#932;&#913;&#915;&#915;&#917;&#923;&#921;&#917;&#931;\&#922;&#945;&#964;&#945;&#947;&#947;&#949;&#955;&#943;&#949;&#962;%202014-2020%20&#916;&#953;&#945;&#961;&#952;&#961;&#969;&#964;&#953;&#954;&#940;%20+%20Interre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acdc\User_Files\Afcos\&#922;&#913;&#932;&#913;&#915;&#915;&#917;&#923;&#921;&#917;&#931;\&#922;&#945;&#964;&#945;&#947;&#947;&#949;&#955;&#943;&#949;&#962;%202014-2020%20&#916;&#953;&#945;&#961;&#952;&#961;&#969;&#964;&#953;&#954;&#940;%20+%20Interre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acdc\User_Files\Afcos\&#922;&#913;&#932;&#913;&#915;&#915;&#917;&#923;&#921;&#917;&#931;\&#922;&#945;&#964;&#945;&#947;&#947;&#949;&#955;&#943;&#949;&#962;%202014-2020%20&#916;&#953;&#945;&#961;&#952;&#961;&#969;&#964;&#953;&#954;&#940;%20+%20Interre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solidFill>
                  <a:sysClr val="windowText" lastClr="000000"/>
                </a:solidFill>
              </a:rPr>
              <a:t>ΕΛΕΓΧΟΙ </a:t>
            </a:r>
            <a:r>
              <a:rPr lang="en-US" b="1" dirty="0">
                <a:solidFill>
                  <a:sysClr val="windowText" lastClr="000000"/>
                </a:solidFill>
              </a:rPr>
              <a:t>OLAF </a:t>
            </a:r>
            <a:r>
              <a:rPr lang="el-GR" b="1" dirty="0">
                <a:solidFill>
                  <a:sysClr val="windowText" lastClr="000000"/>
                </a:solidFill>
              </a:rPr>
              <a:t>ΚΑΤΟΠΙΝ ΣΥΝΤΟΝΙΣΜΟΥ ΤΟΥ </a:t>
            </a:r>
            <a:r>
              <a:rPr lang="en-US" b="1" dirty="0">
                <a:solidFill>
                  <a:sysClr val="windowText" lastClr="000000"/>
                </a:solidFill>
              </a:rPr>
              <a:t>AFCOS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04A-46CE-B479-19A1555CC46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04A-46CE-B479-19A1555CC467}"/>
              </c:ext>
            </c:extLst>
          </c:dPt>
          <c:dLbls>
            <c:dLbl>
              <c:idx val="0"/>
              <c:layout>
                <c:manualLayout>
                  <c:x val="3.2463766140133674E-2"/>
                  <c:y val="-0.10088271047747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4A-46CE-B479-19A1555CC467}"/>
                </c:ext>
              </c:extLst>
            </c:dLbl>
            <c:dLbl>
              <c:idx val="1"/>
              <c:layout>
                <c:manualLayout>
                  <c:x val="4.1739127894457585E-2"/>
                  <c:y val="-0.11097098152522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4A-46CE-B479-19A1555CC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Στατιστικά!$A$2:$A$3</c:f>
              <c:strCache>
                <c:ptCount val="2"/>
                <c:pt idx="0">
                  <c:v>ΕΛΕΓΧΟΙ OLAF 2017</c:v>
                </c:pt>
                <c:pt idx="1">
                  <c:v>ΕΛΕΓΧΟΙ OLAF 2018</c:v>
                </c:pt>
              </c:strCache>
            </c:strRef>
          </c:cat>
          <c:val>
            <c:numRef>
              <c:f>Στατιστικά!$B$2:$B$3</c:f>
              <c:numCache>
                <c:formatCode>General</c:formatCode>
                <c:ptCount val="2"/>
                <c:pt idx="0">
                  <c:v>8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4A-46CE-B479-19A1555CC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0099856"/>
        <c:axId val="650100176"/>
        <c:axId val="0"/>
      </c:bar3DChart>
      <c:catAx>
        <c:axId val="65009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50100176"/>
        <c:crosses val="autoZero"/>
        <c:auto val="1"/>
        <c:lblAlgn val="ctr"/>
        <c:lblOffset val="100"/>
        <c:noMultiLvlLbl val="0"/>
      </c:catAx>
      <c:valAx>
        <c:axId val="65010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5009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solidFill>
                  <a:sysClr val="windowText" lastClr="000000"/>
                </a:solidFill>
              </a:rPr>
              <a:t>ΚΑΤΑΓΓΕΛΙΕΣ ΑΝΑ ΕΤΟΣ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0"/>
      <c:hPercent val="10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25F-4E34-AE54-2EB2224898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25F-4E34-AE54-2EB2224898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25F-4E34-AE54-2EB2224898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25F-4E34-AE54-2EB22248983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25F-4E34-AE54-2EB22248983A}"/>
              </c:ext>
            </c:extLst>
          </c:dPt>
          <c:dLbls>
            <c:dLbl>
              <c:idx val="0"/>
              <c:layout>
                <c:manualLayout>
                  <c:x val="5.3819312157095817E-3"/>
                  <c:y val="-1.85185212187987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2041667654336256E-2"/>
                      <c:h val="2.96019290758135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5F-4E34-AE54-2EB22248983A}"/>
                </c:ext>
              </c:extLst>
            </c:dLbl>
            <c:dLbl>
              <c:idx val="1"/>
              <c:layout>
                <c:manualLayout>
                  <c:x val="8.3334160378458044E-3"/>
                  <c:y val="-2.17200381627352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5F-4E34-AE54-2EB22248983A}"/>
                </c:ext>
              </c:extLst>
            </c:dLbl>
            <c:dLbl>
              <c:idx val="2"/>
              <c:layout>
                <c:manualLayout>
                  <c:x val="6.9343017498607077E-3"/>
                  <c:y val="-1.48148169750389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5F-4E34-AE54-2EB22248983A}"/>
                </c:ext>
              </c:extLst>
            </c:dLbl>
            <c:dLbl>
              <c:idx val="3"/>
              <c:layout>
                <c:manualLayout>
                  <c:x val="6.2295772826095322E-3"/>
                  <c:y val="-2.40740775844382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5F-4E34-AE54-2EB22248983A}"/>
                </c:ext>
              </c:extLst>
            </c:dLbl>
            <c:dLbl>
              <c:idx val="4"/>
              <c:layout>
                <c:manualLayout>
                  <c:x val="9.8804962172323006E-3"/>
                  <c:y val="-1.80163339189756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5F-4E34-AE54-2EB222489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Στατιστικά!$A$27:$A$31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Στατιστικά!$B$27:$B$31</c:f>
              <c:numCache>
                <c:formatCode>General</c:formatCode>
                <c:ptCount val="5"/>
                <c:pt idx="0">
                  <c:v>6</c:v>
                </c:pt>
                <c:pt idx="1">
                  <c:v>37</c:v>
                </c:pt>
                <c:pt idx="2">
                  <c:v>68</c:v>
                </c:pt>
                <c:pt idx="3">
                  <c:v>76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5F-4E34-AE54-2EB222489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78161144"/>
        <c:axId val="678161784"/>
        <c:axId val="677593104"/>
      </c:bar3DChart>
      <c:catAx>
        <c:axId val="67816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8161784"/>
        <c:crosses val="autoZero"/>
        <c:auto val="1"/>
        <c:lblAlgn val="ctr"/>
        <c:lblOffset val="100"/>
        <c:noMultiLvlLbl val="0"/>
      </c:catAx>
      <c:valAx>
        <c:axId val="67816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8161144"/>
        <c:crosses val="autoZero"/>
        <c:crossBetween val="between"/>
      </c:valAx>
      <c:serAx>
        <c:axId val="677593104"/>
        <c:scaling>
          <c:orientation val="minMax"/>
        </c:scaling>
        <c:delete val="1"/>
        <c:axPos val="b"/>
        <c:majorTickMark val="out"/>
        <c:minorTickMark val="none"/>
        <c:tickLblPos val="nextTo"/>
        <c:crossAx val="67816178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ΚΑΤΑΓΓΕΛΙΕΣ 2014-2020</a:t>
            </a:r>
            <a:r>
              <a:rPr lang="el-GR" baseline="0"/>
              <a:t> ΑΝΑ ΤΑΜΕΙΟ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C9-4347-B193-DFD863928922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C9-4347-B193-DFD863928922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C9-4347-B193-DFD863928922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FC9-4347-B193-DFD863928922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FC9-4347-B193-DFD863928922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FC9-4347-B193-DFD8639289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Στατιστικά!$A$133:$A$138</c:f>
              <c:strCache>
                <c:ptCount val="6"/>
                <c:pt idx="0">
                  <c:v>ΕΚΤ</c:v>
                </c:pt>
                <c:pt idx="1">
                  <c:v>ΕΤΠΑ</c:v>
                </c:pt>
                <c:pt idx="2">
                  <c:v>INTERREG</c:v>
                </c:pt>
                <c:pt idx="3">
                  <c:v>ΤΑΜΕΙΟ ΣΥΝΟΧΗΣ </c:v>
                </c:pt>
                <c:pt idx="4">
                  <c:v>ΕΓΤΕ</c:v>
                </c:pt>
                <c:pt idx="5">
                  <c:v>ΔΕΝ ΑΝΑΦΕΡΕΤΑΙ</c:v>
                </c:pt>
              </c:strCache>
            </c:strRef>
          </c:cat>
          <c:val>
            <c:numRef>
              <c:f>Στατιστικά!$B$133:$B$138</c:f>
              <c:numCache>
                <c:formatCode>General</c:formatCode>
                <c:ptCount val="6"/>
                <c:pt idx="0">
                  <c:v>51</c:v>
                </c:pt>
                <c:pt idx="1">
                  <c:v>17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C9-4347-B193-DFD863928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719120"/>
        <c:axId val="541719440"/>
      </c:barChart>
      <c:catAx>
        <c:axId val="54171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41719440"/>
        <c:crosses val="autoZero"/>
        <c:auto val="1"/>
        <c:lblAlgn val="ctr"/>
        <c:lblOffset val="100"/>
        <c:noMultiLvlLbl val="0"/>
      </c:catAx>
      <c:valAx>
        <c:axId val="54171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4171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ΚΑΤΑΓΓΕΛΙΕΣ 2014-2020 ΑΝΑ ΕΠΙΧΕΙΡΗΣΙΑΚΟ ΠΡΟΓΡΑΜΜΑ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Στατιστικά!$A$192:$A$209</c:f>
              <c:strCache>
                <c:ptCount val="18"/>
                <c:pt idx="0">
                  <c:v>ΑΝΑΠΤΥΞΗ ΑΝΘΡΩΠΙΝΟΥ ΔΥΝΑΜΙΚΟΥ, ΕΚΠΑΙΔΕΥΣΗ &amp; ΔΙΑ ΒΙΟΥ ΜΑΘΗΣΗ </c:v>
                </c:pt>
                <c:pt idx="1">
                  <c:v>INTERREG</c:v>
                </c:pt>
                <c:pt idx="2">
                  <c:v>ΑΝΤΑΓΩΝΙΣΤΙΚΟΤΗΤΑ, ΕΠΙΧΕΙΡΗΜΑΤΙΚΟΤΗΤΑ ΚΑΙ ΚΑΙΝΟΤΟΜΙΑ</c:v>
                </c:pt>
                <c:pt idx="3">
                  <c:v>ΥΠΟΔΟΜΕΣ ΜΕΤΑΦΟΡΩΝ, ΠΕΡΙΒΑΛΛΟΝ ΚΑΙ ΑΕΙΦΟΡΟΣ ΑΝΑΠΤΥΞΗ</c:v>
                </c:pt>
                <c:pt idx="4">
                  <c:v>ΑΤΤΙΚΗ</c:v>
                </c:pt>
                <c:pt idx="5">
                  <c:v>ΚΕΝΤΡΙΚΗ ΜΑΚΕΔΟΝΙΑ</c:v>
                </c:pt>
                <c:pt idx="6">
                  <c:v>ΔΥΤΙΚΗ ΕΛΛΑΔΑ </c:v>
                </c:pt>
                <c:pt idx="7">
                  <c:v>ΔΥΤΙΚΗ ΜΑΚΕΔΟΝΙΑ </c:v>
                </c:pt>
                <c:pt idx="8">
                  <c:v>ΗΠΕΙΡΟΣ</c:v>
                </c:pt>
                <c:pt idx="9">
                  <c:v>ΙΟΝΙΑ ΝΗΣΙΑ</c:v>
                </c:pt>
                <c:pt idx="10">
                  <c:v>ΣΤΕΡΕΑ ΕΛΛΑΔΑ</c:v>
                </c:pt>
                <c:pt idx="11">
                  <c:v>ΑΝΑΤΟΛΙΚΗ ΜΑΚΕΔΟΝΙΑ-ΘΡΑΚΗ </c:v>
                </c:pt>
                <c:pt idx="12">
                  <c:v>ΚΡΗΤΗ</c:v>
                </c:pt>
                <c:pt idx="13">
                  <c:v>ΘΕΣΣΑΛΙΑ</c:v>
                </c:pt>
                <c:pt idx="14">
                  <c:v>ΠΕΛΟΠΟΝΝΗΣΟΣ</c:v>
                </c:pt>
                <c:pt idx="15">
                  <c:v>ΒΟΡΕΙΟ ΑΙΓΑΙΟ</c:v>
                </c:pt>
                <c:pt idx="16">
                  <c:v>ΝΟΤΙΟ ΑΙΓΑΙΟ</c:v>
                </c:pt>
                <c:pt idx="17">
                  <c:v>ΔΕΝ ΑΝΑΦΕΡΕΤΑΙ</c:v>
                </c:pt>
              </c:strCache>
            </c:strRef>
          </c:cat>
          <c:val>
            <c:numRef>
              <c:f>Στατιστικά!$B$192:$B$209</c:f>
              <c:numCache>
                <c:formatCode>General</c:formatCode>
                <c:ptCount val="18"/>
                <c:pt idx="0">
                  <c:v>21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2-4DF3-9630-0F2756FB6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1021816"/>
        <c:axId val="561022776"/>
      </c:barChart>
      <c:catAx>
        <c:axId val="561021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1022776"/>
        <c:crosses val="autoZero"/>
        <c:auto val="1"/>
        <c:lblAlgn val="ctr"/>
        <c:lblOffset val="100"/>
        <c:noMultiLvlLbl val="0"/>
      </c:catAx>
      <c:valAx>
        <c:axId val="5610227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1021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l-G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l-GR">
                <a:solidFill>
                  <a:schemeClr val="tx1"/>
                </a:solidFill>
              </a:rPr>
              <a:t>Ταμεία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7FD-4B51-B2C2-59813D989927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FD-4B51-B2C2-59813D989927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7FD-4B51-B2C2-59813D9899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ΥΜΕΠΕΡΑΑ!$A$21:$A$23</c:f>
              <c:strCache>
                <c:ptCount val="3"/>
                <c:pt idx="0">
                  <c:v>ΤΑΜΕΙΟ ΣΥΝΟΧΗΣ</c:v>
                </c:pt>
                <c:pt idx="1">
                  <c:v>ΕΤΠΑ</c:v>
                </c:pt>
                <c:pt idx="2">
                  <c:v>ΕΚΤ</c:v>
                </c:pt>
              </c:strCache>
            </c:strRef>
          </c:cat>
          <c:val>
            <c:numRef>
              <c:f>ΥΜΕΠΕΡΑΑ!$B$21:$B$23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FD-4B51-B2C2-59813D9899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49060432"/>
        <c:axId val="549058512"/>
      </c:barChart>
      <c:catAx>
        <c:axId val="5490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549058512"/>
        <c:crosses val="autoZero"/>
        <c:auto val="1"/>
        <c:lblAlgn val="ctr"/>
        <c:lblOffset val="100"/>
        <c:noMultiLvlLbl val="0"/>
      </c:catAx>
      <c:valAx>
        <c:axId val="549058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906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0">
                <a:solidFill>
                  <a:schemeClr val="tx1"/>
                </a:solidFill>
              </a:rPr>
              <a:t>Διαβίβαση</a:t>
            </a:r>
            <a:r>
              <a:rPr lang="el-GR" b="0" baseline="0">
                <a:solidFill>
                  <a:schemeClr val="tx1"/>
                </a:solidFill>
              </a:rPr>
              <a:t> καταγγελιών</a:t>
            </a:r>
            <a:endParaRPr lang="en-US" b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ΥΜΕΠΕΡΑΑ!$A$41:$A$43</c:f>
              <c:strCache>
                <c:ptCount val="3"/>
                <c:pt idx="0">
                  <c:v>ΣΕΕΔΔ</c:v>
                </c:pt>
                <c:pt idx="1">
                  <c:v>ΕΥΘΥ</c:v>
                </c:pt>
                <c:pt idx="2">
                  <c:v>ΕΙΣΑΓΓΕΛΕΑΣ ΠΡΩΤΟΔΙΚΩΝ</c:v>
                </c:pt>
              </c:strCache>
            </c:strRef>
          </c:cat>
          <c:val>
            <c:numRef>
              <c:f>ΥΜΕΠΕΡΑΑ!$B$41:$B$43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D-405F-9C5A-DF87C57F8D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9049232"/>
        <c:axId val="549049552"/>
      </c:barChart>
      <c:catAx>
        <c:axId val="54904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49049552"/>
        <c:crosses val="autoZero"/>
        <c:auto val="1"/>
        <c:lblAlgn val="ctr"/>
        <c:lblOffset val="100"/>
        <c:noMultiLvlLbl val="0"/>
      </c:catAx>
      <c:valAx>
        <c:axId val="5490495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904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>
                <a:solidFill>
                  <a:schemeClr val="tx1"/>
                </a:solidFill>
              </a:rPr>
              <a:t>Θέματα</a:t>
            </a:r>
            <a:r>
              <a:rPr lang="el-GR" baseline="0">
                <a:solidFill>
                  <a:schemeClr val="tx1"/>
                </a:solidFill>
              </a:rPr>
              <a:t> καταγγελιών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ΥΜΕΠΕΡΑΑ!$A$61:$A$62</c:f>
              <c:strCache>
                <c:ptCount val="2"/>
                <c:pt idx="0">
                  <c:v>Διαδικασία διαγωνισμού/ανάθεσης (Δημόσιες Συμβάσεις)</c:v>
                </c:pt>
                <c:pt idx="1">
                  <c:v>Μη τήρηση τεχνικών προδιαγραφών</c:v>
                </c:pt>
              </c:strCache>
            </c:strRef>
          </c:cat>
          <c:val>
            <c:numRef>
              <c:f>ΥΜΕΠΕΡΑΑ!$B$61:$B$62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0-402A-97F8-565881F08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3739792"/>
        <c:axId val="573737232"/>
      </c:barChart>
      <c:catAx>
        <c:axId val="573739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73737232"/>
        <c:crosses val="autoZero"/>
        <c:auto val="1"/>
        <c:lblAlgn val="ctr"/>
        <c:lblOffset val="100"/>
        <c:noMultiLvlLbl val="0"/>
      </c:catAx>
      <c:valAx>
        <c:axId val="5737372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73739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solidFill>
                  <a:schemeClr val="tx1"/>
                </a:solidFill>
              </a:rPr>
              <a:t>Στάδιο</a:t>
            </a:r>
            <a:r>
              <a:rPr lang="el-GR" b="1" baseline="0" dirty="0">
                <a:solidFill>
                  <a:schemeClr val="tx1"/>
                </a:solidFill>
              </a:rPr>
              <a:t> καταγγελιών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solidFill>
                  <a:schemeClr val="tx1"/>
                </a:solidFill>
              </a:rPr>
              <a:t>Στάδιο</a:t>
            </a:r>
            <a:r>
              <a:rPr lang="el-GR" b="1" baseline="0" dirty="0">
                <a:solidFill>
                  <a:schemeClr val="tx1"/>
                </a:solidFill>
              </a:rPr>
              <a:t> καταγγελιών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33F-4BDE-A235-BDA1557C48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33F-4BDE-A235-BDA1557C484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33F-4BDE-A235-BDA1557C4845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33F-4BDE-A235-BDA1557C4845}"/>
              </c:ext>
            </c:extLst>
          </c:dPt>
          <c:dLbls>
            <c:dLbl>
              <c:idx val="0"/>
              <c:layout>
                <c:manualLayout>
                  <c:x val="-0.23324825021872267"/>
                  <c:y val="5.39694517351998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F-4BDE-A235-BDA1557C4845}"/>
                </c:ext>
              </c:extLst>
            </c:dLbl>
            <c:dLbl>
              <c:idx val="1"/>
              <c:layout>
                <c:manualLayout>
                  <c:x val="0"/>
                  <c:y val="-0.243300889472149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F-4BDE-A235-BDA1557C4845}"/>
                </c:ext>
              </c:extLst>
            </c:dLbl>
            <c:dLbl>
              <c:idx val="2"/>
              <c:layout>
                <c:manualLayout>
                  <c:x val="0.17372615923009624"/>
                  <c:y val="-0.1823086176727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3F-4BDE-A235-BDA1557C4845}"/>
                </c:ext>
              </c:extLst>
            </c:dLbl>
            <c:dLbl>
              <c:idx val="3"/>
              <c:layout>
                <c:manualLayout>
                  <c:x val="0.20102887139107611"/>
                  <c:y val="0.128682560513269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3F-4BDE-A235-BDA1557C4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ΥΜΕΠΕΡΑΑ!$A$80:$A$83</c:f>
              <c:strCache>
                <c:ptCount val="4"/>
                <c:pt idx="0">
                  <c:v>Ολοκλήρωση χωρίς ευρήματα</c:v>
                </c:pt>
                <c:pt idx="1">
                  <c:v>Παρακολούθηση (εισαγγελικές αρχές)</c:v>
                </c:pt>
                <c:pt idx="2">
                  <c:v>Παρακολούθηση (DG Regio)</c:v>
                </c:pt>
                <c:pt idx="3">
                  <c:v>Παρακολούθηση (ΣΕΕΔΔ)</c:v>
                </c:pt>
              </c:strCache>
            </c:strRef>
          </c:cat>
          <c:val>
            <c:numRef>
              <c:f>ΥΜΕΠΕΡΑΑ!$B$80:$B$83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3F-4BDE-A235-BDA1557C484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0.87996</cdr:x>
      <cdr:y>0.00741</cdr:y>
    </cdr:from>
    <cdr:to>
      <cdr:x>1</cdr:x>
      <cdr:y>0.16019</cdr:y>
    </cdr:to>
    <cdr:pic>
      <cdr:nvPicPr>
        <cdr:cNvPr id="2" name="Εικόνα 1">
          <a:extLst xmlns:a="http://schemas.openxmlformats.org/drawingml/2006/main">
            <a:ext uri="{FF2B5EF4-FFF2-40B4-BE49-F238E27FC236}">
              <a16:creationId xmlns:a16="http://schemas.microsoft.com/office/drawing/2014/main" id="{D1BC7C94-4DDA-4DA5-B4F1-530F36E611E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779279" y="50800"/>
          <a:ext cx="1463521" cy="104774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0.87996</cdr:x>
      <cdr:y>0.00741</cdr:y>
    </cdr:from>
    <cdr:to>
      <cdr:x>1</cdr:x>
      <cdr:y>0.16019</cdr:y>
    </cdr:to>
    <cdr:pic>
      <cdr:nvPicPr>
        <cdr:cNvPr id="2" name="Εικόνα 1">
          <a:extLst xmlns:a="http://schemas.openxmlformats.org/drawingml/2006/main">
            <a:ext uri="{FF2B5EF4-FFF2-40B4-BE49-F238E27FC236}">
              <a16:creationId xmlns:a16="http://schemas.microsoft.com/office/drawing/2014/main" id="{D1BC7C94-4DDA-4DA5-B4F1-530F36E611E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779279" y="50800"/>
          <a:ext cx="1463521" cy="104774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0.87996</cdr:x>
      <cdr:y>0</cdr:y>
    </cdr:from>
    <cdr:to>
      <cdr:x>1</cdr:x>
      <cdr:y>0.15278</cdr:y>
    </cdr:to>
    <cdr:pic>
      <cdr:nvPicPr>
        <cdr:cNvPr id="2" name="Εικόνα 1">
          <a:extLst xmlns:a="http://schemas.openxmlformats.org/drawingml/2006/main">
            <a:ext uri="{FF2B5EF4-FFF2-40B4-BE49-F238E27FC236}">
              <a16:creationId xmlns:a16="http://schemas.microsoft.com/office/drawing/2014/main" id="{998B67B7-8D46-4E54-8675-C6A8B0591F5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728479" y="0"/>
          <a:ext cx="1463521" cy="1047749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0.87996</cdr:x>
      <cdr:y>0</cdr:y>
    </cdr:from>
    <cdr:to>
      <cdr:x>1</cdr:x>
      <cdr:y>0.15278</cdr:y>
    </cdr:to>
    <cdr:pic>
      <cdr:nvPicPr>
        <cdr:cNvPr id="2" name="Εικόνα 1">
          <a:extLst xmlns:a="http://schemas.openxmlformats.org/drawingml/2006/main">
            <a:ext uri="{FF2B5EF4-FFF2-40B4-BE49-F238E27FC236}">
              <a16:creationId xmlns:a16="http://schemas.microsoft.com/office/drawing/2014/main" id="{239CFBF3-4C06-48ED-A05D-AAA1BC3F32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728472" y="0"/>
          <a:ext cx="1463528" cy="104776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0.75992</cdr:x>
      <cdr:y>0</cdr:y>
    </cdr:from>
    <cdr:to>
      <cdr:x>1</cdr:x>
      <cdr:y>0.29178</cdr:y>
    </cdr:to>
    <cdr:pic>
      <cdr:nvPicPr>
        <cdr:cNvPr id="2" name="Εικόνα 1">
          <a:extLst xmlns:a="http://schemas.openxmlformats.org/drawingml/2006/main">
            <a:ext uri="{FF2B5EF4-FFF2-40B4-BE49-F238E27FC236}">
              <a16:creationId xmlns:a16="http://schemas.microsoft.com/office/drawing/2014/main" id="{A2FCD744-759F-4599-829D-C6B6C4EADC4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32490" y="0"/>
          <a:ext cx="1463521" cy="104774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FEA319-C0AC-452E-AA88-090BB960B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67CDCA0-B387-4844-A1AE-2CDDA5B42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8B730E-27CD-4A73-B283-C7C2899F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9927BA-37D4-4F7A-9ADF-9D19C325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8C405F-3045-40E4-AD12-EB1C0390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84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E62E72-5C4C-4FDA-85C9-0239F1B4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E1E7CAA-666C-40A3-BB55-ABC78A11C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1CF91C-A13F-4068-A16D-B7E90333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1B2D47-BFED-4B5D-8360-96A4B5AE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A51803-A413-4D98-B73D-720CE0E8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6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FE6C751-B81F-4588-9CE3-09C020812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04568AC-D463-41D4-AE33-C4A7B29CD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471796-4016-42FB-AF60-29241D0A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C664B2-B8D4-41EC-9D5D-E31034D2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4FE9DF-75B7-496D-9A4A-4F28A252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19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D9920D-2F0F-4E3B-ADC9-CDD0BB4D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FFDD84-1F90-4C1D-8A62-CAF77EDFB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DCA762-1378-4A49-8874-8D5BEDC1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750698-AA23-4820-9101-A349EFF0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AE4DB6-545C-415B-96CA-9FC71368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23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0269BD-B01F-44D8-ACFB-00325CF3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E0E1CC8-4FB2-4213-907C-040C1FCA4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CBC858-23F0-4B7F-AAFB-2D04CAEB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B739B1-462F-4C67-9AD2-07F7EAF0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985630-E73C-4E79-A33C-8171563A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40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71808B-70F3-49BA-90C8-A2837FD4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2A5BA6-922B-49FB-AE38-118B9F45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9B22653-710E-43C9-B862-0DC937C1D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3E6C93-EFC3-474A-A8B3-9AAC2A90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449E487-FE7C-4729-A731-E2A68112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376C936-4EB0-47DD-BBB1-D5AD511E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82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B1DE3B-2365-43BB-AD56-EEFEFF08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68087A-4979-4922-BC45-114441DC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1C8136-FC3F-4F04-91BF-6C2B4999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974D590-3B33-4A19-91AC-4EC74DA96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FE9C0B0-53E6-4372-B7E2-FEBB6D056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377A54C-B5D5-4DE7-9073-83DBF67E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7A063D-D7DA-4C17-BB19-31E54806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5CB3E92-177C-40A7-8405-373785F0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905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4BFD32-B3ED-4D69-8919-D3939824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AE63BC5-0273-4082-BE8A-C56B79B5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3886D0D-F6C3-46C4-AE37-C85B0159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4295DBE-B561-45EC-8CDB-B50C3A5D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4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2566F41-2C67-4662-AEBF-E2CEFAED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5C12E94-EB40-464A-B76E-8B7783AE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B432C0-55B8-461C-87A7-9CDCD66E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920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F27E2-40AF-4699-8693-3F0A1D6C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56F5B7-8E7A-4619-A3DF-54A573169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BE5000-57E3-486B-AD5E-1F6B0E29F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97D36D-03CB-4DBA-9C8F-A47A3FB3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913776-C13A-43A8-A99A-B9B17540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D86C7C-901B-475E-B307-46D4FEE9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15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023C99-CB3F-4536-914C-790FE2C1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3EA0EAC-3232-4C68-9A87-D88A828B2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06AA8B-5B6A-47BE-9B59-D91D6A11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8D0013B-C345-4F35-A65E-DE280773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3C67D8E-0CCD-46C6-B497-48E65E7B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4F824F-3935-438A-9368-89830C9F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33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A8BF29F-CC24-4A20-989A-801CB0EB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FD4B25-02A3-4D58-B690-4080D6D63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5D1B25-F23F-49A0-9120-912C29BE8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0956-D7B8-496F-AE9A-854B97A19A3E}" type="datetimeFigureOut">
              <a:rPr lang="el-GR" smtClean="0"/>
              <a:t>10/6/2019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2EF448-5E65-4C72-B360-9A9F743A9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50B275-0858-491A-A03A-C1DA515AC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4972-9635-4EFB-AC53-4BDB86D0AB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821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F2E48E-2A74-451E-B0B6-BBDD6C6C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05BD7E-106C-4846-A9C3-0CF1FB49B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BC29E9-B1D9-48AC-98EC-AD9F3B09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5"/>
            <a:ext cx="12192000" cy="6917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9E4E0-44CE-4F3C-ADF2-E2095760C11F}"/>
              </a:ext>
            </a:extLst>
          </p:cNvPr>
          <p:cNvSpPr txBox="1"/>
          <p:nvPr/>
        </p:nvSpPr>
        <p:spPr>
          <a:xfrm>
            <a:off x="208722" y="5723232"/>
            <a:ext cx="696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Κωνσταντίνος </a:t>
            </a:r>
            <a:r>
              <a:rPr lang="el-GR" b="1" dirty="0" err="1"/>
              <a:t>Παυλικιάνης</a:t>
            </a:r>
            <a:br>
              <a:rPr lang="el-GR" b="1" dirty="0"/>
            </a:br>
            <a:r>
              <a:rPr lang="el-GR" b="1" dirty="0"/>
              <a:t>Γραφείο συντονισμού πολιτικών καταπολέμησης της απάτης (</a:t>
            </a:r>
            <a:r>
              <a:rPr lang="en-US" b="1" dirty="0"/>
              <a:t>AFCOS</a:t>
            </a:r>
            <a:r>
              <a:rPr lang="el-GR" b="1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35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25">
            <a:extLst>
              <a:ext uri="{FF2B5EF4-FFF2-40B4-BE49-F238E27FC236}">
                <a16:creationId xmlns:a16="http://schemas.microsoft.com/office/drawing/2014/main" id="{43ADB955-3FDB-4A13-9129-13116FB978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23787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Οβάλ 4">
            <a:extLst>
              <a:ext uri="{FF2B5EF4-FFF2-40B4-BE49-F238E27FC236}">
                <a16:creationId xmlns:a16="http://schemas.microsoft.com/office/drawing/2014/main" id="{11F91638-BD76-462D-BE33-53341F8EC418}"/>
              </a:ext>
            </a:extLst>
          </p:cNvPr>
          <p:cNvSpPr/>
          <p:nvPr/>
        </p:nvSpPr>
        <p:spPr>
          <a:xfrm>
            <a:off x="133350" y="1600200"/>
            <a:ext cx="5695950" cy="4476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11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5F9862-1D50-4EA4-86BE-56C1E3D3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90"/>
            <a:ext cx="7324726" cy="3612697"/>
          </a:xfrm>
          <a:prstGeom prst="rect">
            <a:avLst/>
          </a:prstGeom>
        </p:spPr>
      </p:pic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963F5753-7AF8-4827-8929-0439609F7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031736"/>
              </p:ext>
            </p:extLst>
          </p:nvPr>
        </p:nvGraphicFramePr>
        <p:xfrm>
          <a:off x="6095989" y="0"/>
          <a:ext cx="6096012" cy="359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C847EEA3-3D94-45A6-969F-6ED541A9B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14774"/>
              </p:ext>
            </p:extLst>
          </p:nvPr>
        </p:nvGraphicFramePr>
        <p:xfrm>
          <a:off x="-1" y="3612697"/>
          <a:ext cx="6095989" cy="324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C352BD2E-25D2-4841-BF53-213E713BC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032887"/>
              </p:ext>
            </p:extLst>
          </p:nvPr>
        </p:nvGraphicFramePr>
        <p:xfrm>
          <a:off x="6095988" y="3590917"/>
          <a:ext cx="6096012" cy="326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546517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9EF635BC-CBB3-4670-BA65-5C964485DCFD}"/>
              </a:ext>
            </a:extLst>
          </p:cNvPr>
          <p:cNvGraphicFramePr>
            <a:graphicFrameLocks/>
          </p:cNvGraphicFramePr>
          <p:nvPr/>
        </p:nvGraphicFramePr>
        <p:xfrm>
          <a:off x="917362" y="816604"/>
          <a:ext cx="10287000" cy="46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EFA26CFE-D940-48C5-A1EF-183F4D795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170274"/>
              </p:ext>
            </p:extLst>
          </p:nvPr>
        </p:nvGraphicFramePr>
        <p:xfrm>
          <a:off x="2138943" y="885825"/>
          <a:ext cx="7843838" cy="477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35E96514-A53D-4E22-8B06-19E53FFB5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79" y="0"/>
            <a:ext cx="1463521" cy="1047749"/>
          </a:xfrm>
          <a:prstGeom prst="rect">
            <a:avLst/>
          </a:prstGeom>
        </p:spPr>
      </p:pic>
      <p:sp>
        <p:nvSpPr>
          <p:cNvPr id="3" name="Επεξήγηση: Γραμμή 2">
            <a:extLst>
              <a:ext uri="{FF2B5EF4-FFF2-40B4-BE49-F238E27FC236}">
                <a16:creationId xmlns:a16="http://schemas.microsoft.com/office/drawing/2014/main" id="{EE49DF46-2FF5-489F-9176-7B4910E9F49E}"/>
              </a:ext>
            </a:extLst>
          </p:cNvPr>
          <p:cNvSpPr/>
          <p:nvPr/>
        </p:nvSpPr>
        <p:spPr>
          <a:xfrm>
            <a:off x="140494" y="1447800"/>
            <a:ext cx="2247900" cy="1981200"/>
          </a:xfrm>
          <a:prstGeom prst="borderCallout1">
            <a:avLst>
              <a:gd name="adj1" fmla="val 69998"/>
              <a:gd name="adj2" fmla="val 100000"/>
              <a:gd name="adj3" fmla="val 90698"/>
              <a:gd name="adj4" fmla="val 164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/>
              <a:t>Ελέγχθηκε από τη DG </a:t>
            </a:r>
            <a:r>
              <a:rPr lang="el-GR" sz="1050" dirty="0" err="1"/>
              <a:t>Regio</a:t>
            </a:r>
            <a:r>
              <a:rPr lang="el-GR" sz="1050" dirty="0"/>
              <a:t> στις 22-26/10/2018 και αναμένεται η κοινοποίηση του σχετικού πορίσματος.</a:t>
            </a:r>
          </a:p>
          <a:p>
            <a:pPr algn="ctr"/>
            <a:r>
              <a:rPr lang="el-GR" sz="1050" dirty="0"/>
              <a:t>Η υπόθεση έχει καταχωριστεί στο IMS με αριθμό αναφοράς OLAF CF/GR/EDEL/2018/56088.</a:t>
            </a:r>
          </a:p>
        </p:txBody>
      </p:sp>
      <p:sp>
        <p:nvSpPr>
          <p:cNvPr id="7" name="Επεξήγηση: Γραμμή 6">
            <a:extLst>
              <a:ext uri="{FF2B5EF4-FFF2-40B4-BE49-F238E27FC236}">
                <a16:creationId xmlns:a16="http://schemas.microsoft.com/office/drawing/2014/main" id="{104D5830-A785-4FF9-85A0-EAD76A061D53}"/>
              </a:ext>
            </a:extLst>
          </p:cNvPr>
          <p:cNvSpPr/>
          <p:nvPr/>
        </p:nvSpPr>
        <p:spPr>
          <a:xfrm>
            <a:off x="8620125" y="4876801"/>
            <a:ext cx="2390775" cy="1562100"/>
          </a:xfrm>
          <a:prstGeom prst="borderCallout1">
            <a:avLst>
              <a:gd name="adj1" fmla="val 31555"/>
              <a:gd name="adj2" fmla="val -1162"/>
              <a:gd name="adj3" fmla="val -37500"/>
              <a:gd name="adj4" fmla="val -84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/>
              <a:t>Στις 17/04/2019, ο φάκελος της δικογραφίας διαβιβάστηκε αρμοδίως από την Εισαγγελία Πρωτοδικών Λευκάδας στη Διεύθυνση Ερευνών Οικονομικού Εγκλήματος για την άσκηση προκαταρκτικής εξέτασης.</a:t>
            </a:r>
          </a:p>
        </p:txBody>
      </p:sp>
      <p:sp>
        <p:nvSpPr>
          <p:cNvPr id="8" name="Επεξήγηση: Γραμμή 7">
            <a:extLst>
              <a:ext uri="{FF2B5EF4-FFF2-40B4-BE49-F238E27FC236}">
                <a16:creationId xmlns:a16="http://schemas.microsoft.com/office/drawing/2014/main" id="{26CC83E5-D8A2-4966-B42E-7661D8E502EB}"/>
              </a:ext>
            </a:extLst>
          </p:cNvPr>
          <p:cNvSpPr/>
          <p:nvPr/>
        </p:nvSpPr>
        <p:spPr>
          <a:xfrm>
            <a:off x="2578895" y="152400"/>
            <a:ext cx="1669256" cy="1047749"/>
          </a:xfrm>
          <a:prstGeom prst="borderCallout1">
            <a:avLst>
              <a:gd name="adj1" fmla="val 100116"/>
              <a:gd name="adj2" fmla="val 53993"/>
              <a:gd name="adj3" fmla="val 152924"/>
              <a:gd name="adj4" fmla="val 104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/>
              <a:t>Έχει ήδη ενημερωθεί η OLAF. Αναμένεται έλεγχος από το ΣΕΕΔΔ.</a:t>
            </a:r>
          </a:p>
        </p:txBody>
      </p:sp>
    </p:spTree>
    <p:extLst>
      <p:ext uri="{BB962C8B-B14F-4D97-AF65-F5344CB8AC3E}">
        <p14:creationId xmlns:p14="http://schemas.microsoft.com/office/powerpoint/2010/main" val="84246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B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594EE-A517-4D2E-BBB5-042206C0DF0E}"/>
              </a:ext>
            </a:extLst>
          </p:cNvPr>
          <p:cNvSpPr txBox="1"/>
          <p:nvPr/>
        </p:nvSpPr>
        <p:spPr>
          <a:xfrm>
            <a:off x="909637" y="2219325"/>
            <a:ext cx="1052512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ΕΥΧΑΡΙΣΤΟΥΜΕ ΓΙΑ ΤΗΝ ΠΡΟΣΟΧΗ ΣΑΣ!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C9F7D-070B-48B7-B01B-9F7115EE4510}"/>
              </a:ext>
            </a:extLst>
          </p:cNvPr>
          <p:cNvSpPr txBox="1"/>
          <p:nvPr/>
        </p:nvSpPr>
        <p:spPr>
          <a:xfrm>
            <a:off x="1133474" y="5372100"/>
            <a:ext cx="831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ΓΕΝΙΚΗ ΓΡΑΜΜΑΤΕΙΑ ΓΙΑ ΤΗΝ ΚΑΤΑΠΟΛΕΜΗΣΗ ΤΗΣ ΔΙΑΦΘΟΡΑΣ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ΓΡΑΦΕΙΟ ΣΥΝΤΟΝΙΣΜΟΥ ΠΟΛΙΤΙΚΩΝ ΓΙΑ ΤΗΝ ΚΑΤΑΠΟΛΕΜΗΣΗ ΤΗΣ ΑΠΑΤΗΣ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AFCOS)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4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>
            <a:extLst>
              <a:ext uri="{FF2B5EF4-FFF2-40B4-BE49-F238E27FC236}">
                <a16:creationId xmlns:a16="http://schemas.microsoft.com/office/drawing/2014/main" id="{49AACA61-29BC-47C3-8548-FF75C97141A8}"/>
              </a:ext>
            </a:extLst>
          </p:cNvPr>
          <p:cNvSpPr txBox="1">
            <a:spLocks/>
          </p:cNvSpPr>
          <p:nvPr/>
        </p:nvSpPr>
        <p:spPr>
          <a:xfrm>
            <a:off x="2076060" y="1612315"/>
            <a:ext cx="8061649" cy="4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7">
            <a:extLst>
              <a:ext uri="{FF2B5EF4-FFF2-40B4-BE49-F238E27FC236}">
                <a16:creationId xmlns:a16="http://schemas.microsoft.com/office/drawing/2014/main" id="{8E45DCCF-EFC4-45E2-AADE-B82582971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22972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809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>
            <a:extLst>
              <a:ext uri="{FF2B5EF4-FFF2-40B4-BE49-F238E27FC236}">
                <a16:creationId xmlns:a16="http://schemas.microsoft.com/office/drawing/2014/main" id="{49AACA61-29BC-47C3-8548-FF75C97141A8}"/>
              </a:ext>
            </a:extLst>
          </p:cNvPr>
          <p:cNvSpPr txBox="1">
            <a:spLocks/>
          </p:cNvSpPr>
          <p:nvPr/>
        </p:nvSpPr>
        <p:spPr>
          <a:xfrm>
            <a:off x="2076060" y="1612315"/>
            <a:ext cx="8061649" cy="4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9">
            <a:extLst>
              <a:ext uri="{FF2B5EF4-FFF2-40B4-BE49-F238E27FC236}">
                <a16:creationId xmlns:a16="http://schemas.microsoft.com/office/drawing/2014/main" id="{92727E95-49CD-4735-B2EE-D10A4B540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263697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1561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>
            <a:extLst>
              <a:ext uri="{FF2B5EF4-FFF2-40B4-BE49-F238E27FC236}">
                <a16:creationId xmlns:a16="http://schemas.microsoft.com/office/drawing/2014/main" id="{49AACA61-29BC-47C3-8548-FF75C97141A8}"/>
              </a:ext>
            </a:extLst>
          </p:cNvPr>
          <p:cNvSpPr txBox="1">
            <a:spLocks/>
          </p:cNvSpPr>
          <p:nvPr/>
        </p:nvSpPr>
        <p:spPr>
          <a:xfrm>
            <a:off x="2076060" y="1612315"/>
            <a:ext cx="8061649" cy="4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1BC7C94-4DDA-4DA5-B4F1-530F36E61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79" y="0"/>
            <a:ext cx="1463521" cy="104774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BA2637-4D08-4AD2-AFC3-284B28E26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94" y="6061788"/>
            <a:ext cx="1105821" cy="72001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DDC8097-3B63-4E9A-B2D9-5CEA57A50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5" y="6061788"/>
            <a:ext cx="960305" cy="695846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A134E4AA-6832-4760-B299-9E970AEC6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9698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>
            <a:extLst>
              <a:ext uri="{FF2B5EF4-FFF2-40B4-BE49-F238E27FC236}">
                <a16:creationId xmlns:a16="http://schemas.microsoft.com/office/drawing/2014/main" id="{49AACA61-29BC-47C3-8548-FF75C97141A8}"/>
              </a:ext>
            </a:extLst>
          </p:cNvPr>
          <p:cNvSpPr txBox="1">
            <a:spLocks/>
          </p:cNvSpPr>
          <p:nvPr/>
        </p:nvSpPr>
        <p:spPr>
          <a:xfrm>
            <a:off x="2076060" y="1612315"/>
            <a:ext cx="8061649" cy="4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3A2F2D1-8148-4236-A796-DE2A08942F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1999" cy="6858000"/>
          </a:xfrm>
          <a:prstGeom prst="rect">
            <a:avLst/>
          </a:prstGeom>
          <a:noFill/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5C05717-581C-42A1-9F16-254BA4671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79" y="0"/>
            <a:ext cx="1463521" cy="10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>
            <a:extLst>
              <a:ext uri="{FF2B5EF4-FFF2-40B4-BE49-F238E27FC236}">
                <a16:creationId xmlns:a16="http://schemas.microsoft.com/office/drawing/2014/main" id="{49AACA61-29BC-47C3-8548-FF75C97141A8}"/>
              </a:ext>
            </a:extLst>
          </p:cNvPr>
          <p:cNvSpPr txBox="1">
            <a:spLocks/>
          </p:cNvSpPr>
          <p:nvPr/>
        </p:nvSpPr>
        <p:spPr>
          <a:xfrm>
            <a:off x="2076060" y="1612315"/>
            <a:ext cx="8061649" cy="4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DF22DEB-4B9C-4AB4-81BE-84FCC58A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79" y="0"/>
            <a:ext cx="1463521" cy="1047749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5F9B514D-F9A2-488C-BB28-B278A0E0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>
            <a:extLst>
              <a:ext uri="{FF2B5EF4-FFF2-40B4-BE49-F238E27FC236}">
                <a16:creationId xmlns:a16="http://schemas.microsoft.com/office/drawing/2014/main" id="{49AACA61-29BC-47C3-8548-FF75C97141A8}"/>
              </a:ext>
            </a:extLst>
          </p:cNvPr>
          <p:cNvSpPr txBox="1">
            <a:spLocks/>
          </p:cNvSpPr>
          <p:nvPr/>
        </p:nvSpPr>
        <p:spPr>
          <a:xfrm>
            <a:off x="2076060" y="1612315"/>
            <a:ext cx="8061649" cy="4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FFB068A-5CBD-4837-9D3C-A2E565F3F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79" y="0"/>
            <a:ext cx="1463521" cy="1047749"/>
          </a:xfrm>
          <a:prstGeom prst="rect">
            <a:avLst/>
          </a:prstGeom>
        </p:spPr>
      </p:pic>
      <p:graphicFrame>
        <p:nvGraphicFramePr>
          <p:cNvPr id="5" name="Chart 22">
            <a:extLst>
              <a:ext uri="{FF2B5EF4-FFF2-40B4-BE49-F238E27FC236}">
                <a16:creationId xmlns:a16="http://schemas.microsoft.com/office/drawing/2014/main" id="{F52FA9A1-9F3F-4676-BFDB-7DF55B35D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70706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67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>
            <a:extLst>
              <a:ext uri="{FF2B5EF4-FFF2-40B4-BE49-F238E27FC236}">
                <a16:creationId xmlns:a16="http://schemas.microsoft.com/office/drawing/2014/main" id="{49AACA61-29BC-47C3-8548-FF75C97141A8}"/>
              </a:ext>
            </a:extLst>
          </p:cNvPr>
          <p:cNvSpPr txBox="1">
            <a:spLocks/>
          </p:cNvSpPr>
          <p:nvPr/>
        </p:nvSpPr>
        <p:spPr>
          <a:xfrm>
            <a:off x="2076060" y="1612315"/>
            <a:ext cx="8061649" cy="4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5D28D6C-6ABE-4AB9-A7E8-8367542C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79" y="0"/>
            <a:ext cx="1463521" cy="104774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A5EB05E-6569-4E7A-A9E9-7437B90E0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2" y="0"/>
            <a:ext cx="12195642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9CFBF3-4C06-48ED-A05D-AAA1BC3F3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79" y="0"/>
            <a:ext cx="1463528" cy="10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2218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>
            <a:extLst>
              <a:ext uri="{FF2B5EF4-FFF2-40B4-BE49-F238E27FC236}">
                <a16:creationId xmlns:a16="http://schemas.microsoft.com/office/drawing/2014/main" id="{49AACA61-29BC-47C3-8548-FF75C97141A8}"/>
              </a:ext>
            </a:extLst>
          </p:cNvPr>
          <p:cNvSpPr txBox="1">
            <a:spLocks/>
          </p:cNvSpPr>
          <p:nvPr/>
        </p:nvSpPr>
        <p:spPr>
          <a:xfrm>
            <a:off x="2076060" y="1612315"/>
            <a:ext cx="8061649" cy="4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6968AEF-5942-4F40-9EB4-1D869C086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"/>
            <a:ext cx="990600" cy="70918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1CB4846-6E32-4FE5-BF35-EE900ACC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9CFBF3-4C06-48ED-A05D-AAA1BC3F3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72" y="0"/>
            <a:ext cx="1463528" cy="10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5348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134</Words>
  <Application>Microsoft Office PowerPoint</Application>
  <PresentationFormat>Ευρεία οθόνη</PresentationFormat>
  <Paragraphs>28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ΘΕΣΜΙΚΕΣ ΚΑΙ ΝΟΜΟΘΕΤΙΚΕΣ ΕΞΕΛΙΞΕΙΣ ΣΤΗΝ ΚΑΤΑΠΟΛΕΜΗΣΗ  ΤΗΣ ΔΙΑΦΘΟΡΑΣ ΚΑΙ ΑΠΑΤΗΣ</dc:title>
  <dc:creator>ΚΩΝΣΤΑΝΤΙΝΟΣ ΠΑΥΛΙΚΙΑΝΗΣ</dc:creator>
  <cp:lastModifiedBy>ΚΩΝΣΤΑΝΤΙΝΟΣ ΠΑΥΛΙΚΙΑΝΗΣ</cp:lastModifiedBy>
  <cp:revision>181</cp:revision>
  <dcterms:created xsi:type="dcterms:W3CDTF">2019-04-25T07:46:37Z</dcterms:created>
  <dcterms:modified xsi:type="dcterms:W3CDTF">2019-06-10T10:03:49Z</dcterms:modified>
</cp:coreProperties>
</file>