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notesMasterIdLst>
    <p:notesMasterId r:id="rId39"/>
  </p:notesMasterIdLst>
  <p:handoutMasterIdLst>
    <p:handoutMasterId r:id="rId40"/>
  </p:handoutMasterIdLst>
  <p:sldIdLst>
    <p:sldId id="256" r:id="rId4"/>
    <p:sldId id="339" r:id="rId5"/>
    <p:sldId id="310" r:id="rId6"/>
    <p:sldId id="311" r:id="rId7"/>
    <p:sldId id="313" r:id="rId8"/>
    <p:sldId id="306" r:id="rId9"/>
    <p:sldId id="307" r:id="rId10"/>
    <p:sldId id="340" r:id="rId11"/>
    <p:sldId id="328" r:id="rId12"/>
    <p:sldId id="334" r:id="rId13"/>
    <p:sldId id="335" r:id="rId14"/>
    <p:sldId id="319" r:id="rId15"/>
    <p:sldId id="320" r:id="rId16"/>
    <p:sldId id="326" r:id="rId17"/>
    <p:sldId id="327" r:id="rId18"/>
    <p:sldId id="318" r:id="rId19"/>
    <p:sldId id="323" r:id="rId20"/>
    <p:sldId id="336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9" r:id="rId38"/>
  </p:sldIdLst>
  <p:sldSz cx="9144000" cy="6858000" type="screen4x3"/>
  <p:notesSz cx="6797675" cy="98742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846" y="-12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6ECFB-E69B-486C-8A2D-B3C19CD88B92}" type="doc">
      <dgm:prSet loTypeId="urn:microsoft.com/office/officeart/2005/8/layout/radial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47AF200-FD5B-4914-BF9B-5F6EA0D2EBD1}">
      <dgm:prSet phldrT="[Text]" custT="1"/>
      <dgm:spPr/>
      <dgm:t>
        <a:bodyPr/>
        <a:lstStyle/>
        <a:p>
          <a:r>
            <a:rPr lang="el-GR" sz="1200" b="1" dirty="0" smtClean="0"/>
            <a:t>ΔΕΔ-Μ </a:t>
          </a:r>
          <a:endParaRPr lang="el-GR" sz="1200" b="1" dirty="0"/>
        </a:p>
        <a:p>
          <a:r>
            <a:rPr lang="el-GR" sz="1200" b="1" dirty="0" smtClean="0"/>
            <a:t>23,55Β</a:t>
          </a:r>
          <a:r>
            <a:rPr lang="en-US" sz="1200" b="1" dirty="0" smtClean="0"/>
            <a:t>€</a:t>
          </a:r>
          <a:endParaRPr lang="el-GR" sz="1200" b="1" dirty="0"/>
        </a:p>
      </dgm:t>
    </dgm:pt>
    <dgm:pt modelId="{CB145B2A-F58F-4BD9-B737-465199518ED4}" type="parTrans" cxnId="{596DDB23-383F-40CA-B07D-E161533A4AEA}">
      <dgm:prSet/>
      <dgm:spPr/>
      <dgm:t>
        <a:bodyPr/>
        <a:lstStyle/>
        <a:p>
          <a:endParaRPr lang="el-GR"/>
        </a:p>
      </dgm:t>
    </dgm:pt>
    <dgm:pt modelId="{C2F171B2-92E6-4487-AE95-6452AA412989}" type="sibTrans" cxnId="{596DDB23-383F-40CA-B07D-E161533A4AEA}">
      <dgm:prSet/>
      <dgm:spPr/>
      <dgm:t>
        <a:bodyPr/>
        <a:lstStyle/>
        <a:p>
          <a:endParaRPr lang="el-GR"/>
        </a:p>
      </dgm:t>
    </dgm:pt>
    <dgm:pt modelId="{6BB30999-696D-4C1B-8E9D-585451311258}">
      <dgm:prSet phldrT="[Text]" custT="1"/>
      <dgm:spPr/>
      <dgm:t>
        <a:bodyPr/>
        <a:lstStyle/>
        <a:p>
          <a:r>
            <a:rPr lang="el-GR" sz="1200" b="1" dirty="0" smtClean="0"/>
            <a:t>ΔΕΔ</a:t>
          </a:r>
          <a:r>
            <a:rPr lang="en-US" sz="1200" b="1" dirty="0" smtClean="0"/>
            <a:t>-E</a:t>
          </a:r>
          <a:endParaRPr lang="el-GR" sz="1200" b="1" dirty="0"/>
        </a:p>
        <a:p>
          <a:r>
            <a:rPr lang="el-GR" sz="1200" b="1" dirty="0" smtClean="0"/>
            <a:t>5,35Β</a:t>
          </a:r>
          <a:r>
            <a:rPr lang="en-US" sz="1200" b="1" dirty="0"/>
            <a:t>€</a:t>
          </a:r>
          <a:endParaRPr lang="el-GR" sz="1200" b="1" dirty="0"/>
        </a:p>
      </dgm:t>
    </dgm:pt>
    <dgm:pt modelId="{F3378185-4B9D-4D7A-9C35-DDB6B1D332DF}" type="parTrans" cxnId="{5335F1F6-D0E2-4D0B-A41F-F1EE3CA83405}">
      <dgm:prSet/>
      <dgm:spPr/>
      <dgm:t>
        <a:bodyPr/>
        <a:lstStyle/>
        <a:p>
          <a:endParaRPr lang="el-GR"/>
        </a:p>
      </dgm:t>
    </dgm:pt>
    <dgm:pt modelId="{EC5865AE-0E3E-46EE-ADF8-7440BFAA9D1E}" type="sibTrans" cxnId="{5335F1F6-D0E2-4D0B-A41F-F1EE3CA83405}">
      <dgm:prSet/>
      <dgm:spPr/>
      <dgm:t>
        <a:bodyPr/>
        <a:lstStyle/>
        <a:p>
          <a:endParaRPr lang="el-GR"/>
        </a:p>
      </dgm:t>
    </dgm:pt>
    <dgm:pt modelId="{32535525-7B0C-46E2-92A2-C449BED7044E}">
      <dgm:prSet phldrT="[Text]" custT="1"/>
      <dgm:spPr/>
      <dgm:t>
        <a:bodyPr/>
        <a:lstStyle/>
        <a:p>
          <a:r>
            <a:rPr lang="el-GR" sz="1200" b="1" dirty="0" smtClean="0"/>
            <a:t>ΔΕΔ</a:t>
          </a:r>
          <a:r>
            <a:rPr lang="en-US" sz="1200" b="1" dirty="0" smtClean="0"/>
            <a:t>-</a:t>
          </a:r>
          <a:r>
            <a:rPr lang="el-GR" sz="1200" b="1" dirty="0" smtClean="0"/>
            <a:t>Τ</a:t>
          </a:r>
          <a:endParaRPr lang="el-GR" sz="1200" b="1" dirty="0"/>
        </a:p>
        <a:p>
          <a:r>
            <a:rPr lang="el-GR" sz="1200" b="1" dirty="0" smtClean="0"/>
            <a:t>1,04Β</a:t>
          </a:r>
          <a:r>
            <a:rPr lang="en-US" sz="1200" b="1" dirty="0"/>
            <a:t>€</a:t>
          </a:r>
          <a:endParaRPr lang="el-GR" sz="1200" b="1" dirty="0"/>
        </a:p>
      </dgm:t>
    </dgm:pt>
    <dgm:pt modelId="{F75E0D89-4D57-4CDA-A098-3974AEAC707D}" type="parTrans" cxnId="{2F63B206-2E96-4389-A2DB-50FE7F030EB4}">
      <dgm:prSet/>
      <dgm:spPr/>
      <dgm:t>
        <a:bodyPr/>
        <a:lstStyle/>
        <a:p>
          <a:endParaRPr lang="el-GR"/>
        </a:p>
      </dgm:t>
    </dgm:pt>
    <dgm:pt modelId="{F81095BD-2AD7-42D6-B018-BC53003061B4}" type="sibTrans" cxnId="{2F63B206-2E96-4389-A2DB-50FE7F030EB4}">
      <dgm:prSet/>
      <dgm:spPr/>
      <dgm:t>
        <a:bodyPr/>
        <a:lstStyle/>
        <a:p>
          <a:endParaRPr lang="el-GR"/>
        </a:p>
      </dgm:t>
    </dgm:pt>
    <dgm:pt modelId="{5539C39D-3735-4D76-AE59-741D566447B8}" type="pres">
      <dgm:prSet presAssocID="{BCB6ECFB-E69B-486C-8A2D-B3C19CD88B9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3BBC0B4-F6CF-4B96-A22E-96E8B0907852}" type="pres">
      <dgm:prSet presAssocID="{BCB6ECFB-E69B-486C-8A2D-B3C19CD88B92}" presName="cycle" presStyleCnt="0"/>
      <dgm:spPr/>
      <dgm:t>
        <a:bodyPr/>
        <a:lstStyle/>
        <a:p>
          <a:endParaRPr lang="el-GR"/>
        </a:p>
      </dgm:t>
    </dgm:pt>
    <dgm:pt modelId="{9FE5BA3A-1BC0-4CEE-80AC-DD16363CEF5B}" type="pres">
      <dgm:prSet presAssocID="{BCB6ECFB-E69B-486C-8A2D-B3C19CD88B92}" presName="centerShape" presStyleCnt="0"/>
      <dgm:spPr/>
      <dgm:t>
        <a:bodyPr/>
        <a:lstStyle/>
        <a:p>
          <a:endParaRPr lang="el-GR"/>
        </a:p>
      </dgm:t>
    </dgm:pt>
    <dgm:pt modelId="{A6535206-22E2-484E-8F8D-BAFCF157DC34}" type="pres">
      <dgm:prSet presAssocID="{BCB6ECFB-E69B-486C-8A2D-B3C19CD88B92}" presName="connSite" presStyleLbl="node1" presStyleIdx="0" presStyleCnt="4"/>
      <dgm:spPr/>
      <dgm:t>
        <a:bodyPr/>
        <a:lstStyle/>
        <a:p>
          <a:endParaRPr lang="el-GR"/>
        </a:p>
      </dgm:t>
    </dgm:pt>
    <dgm:pt modelId="{08E75CF2-F5B7-41CC-944B-4C6C88FC66DA}" type="pres">
      <dgm:prSet presAssocID="{BCB6ECFB-E69B-486C-8A2D-B3C19CD88B92}" presName="visible" presStyleLbl="node1" presStyleIdx="0" presStyleCnt="4"/>
      <dgm:spPr>
        <a:solidFill>
          <a:schemeClr val="accent1"/>
        </a:solidFill>
      </dgm:spPr>
      <dgm:t>
        <a:bodyPr/>
        <a:lstStyle/>
        <a:p>
          <a:endParaRPr lang="el-GR"/>
        </a:p>
      </dgm:t>
    </dgm:pt>
    <dgm:pt modelId="{006E73ED-BDF8-4A12-8448-3E7E2C58479C}" type="pres">
      <dgm:prSet presAssocID="{CB145B2A-F58F-4BD9-B737-465199518ED4}" presName="Name25" presStyleLbl="parChTrans1D1" presStyleIdx="0" presStyleCnt="3"/>
      <dgm:spPr/>
      <dgm:t>
        <a:bodyPr/>
        <a:lstStyle/>
        <a:p>
          <a:endParaRPr lang="el-GR"/>
        </a:p>
      </dgm:t>
    </dgm:pt>
    <dgm:pt modelId="{6F777C7A-1D98-4E9F-B726-C453742B1EB2}" type="pres">
      <dgm:prSet presAssocID="{347AF200-FD5B-4914-BF9B-5F6EA0D2EBD1}" presName="node" presStyleCnt="0"/>
      <dgm:spPr/>
      <dgm:t>
        <a:bodyPr/>
        <a:lstStyle/>
        <a:p>
          <a:endParaRPr lang="el-GR"/>
        </a:p>
      </dgm:t>
    </dgm:pt>
    <dgm:pt modelId="{53BE93D9-FF26-4DA3-985E-713C2D68C66E}" type="pres">
      <dgm:prSet presAssocID="{347AF200-FD5B-4914-BF9B-5F6EA0D2EBD1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832341-454C-46C6-875D-64A1920CFC11}" type="pres">
      <dgm:prSet presAssocID="{347AF200-FD5B-4914-BF9B-5F6EA0D2EBD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AD7992-0CC8-428D-AF35-278F75F0868D}" type="pres">
      <dgm:prSet presAssocID="{F3378185-4B9D-4D7A-9C35-DDB6B1D332DF}" presName="Name25" presStyleLbl="parChTrans1D1" presStyleIdx="1" presStyleCnt="3"/>
      <dgm:spPr/>
      <dgm:t>
        <a:bodyPr/>
        <a:lstStyle/>
        <a:p>
          <a:endParaRPr lang="el-GR"/>
        </a:p>
      </dgm:t>
    </dgm:pt>
    <dgm:pt modelId="{1F3640E6-6969-4585-A48D-DE382C4C3A05}" type="pres">
      <dgm:prSet presAssocID="{6BB30999-696D-4C1B-8E9D-585451311258}" presName="node" presStyleCnt="0"/>
      <dgm:spPr/>
      <dgm:t>
        <a:bodyPr/>
        <a:lstStyle/>
        <a:p>
          <a:endParaRPr lang="el-GR"/>
        </a:p>
      </dgm:t>
    </dgm:pt>
    <dgm:pt modelId="{74535DB3-FBF8-498C-BBD2-46123C7197C3}" type="pres">
      <dgm:prSet presAssocID="{6BB30999-696D-4C1B-8E9D-58545131125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373CF0-80A4-4275-A15C-F35194538F22}" type="pres">
      <dgm:prSet presAssocID="{6BB30999-696D-4C1B-8E9D-58545131125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BE069E-BC6E-47BC-9991-535634526909}" type="pres">
      <dgm:prSet presAssocID="{F75E0D89-4D57-4CDA-A098-3974AEAC707D}" presName="Name25" presStyleLbl="parChTrans1D1" presStyleIdx="2" presStyleCnt="3"/>
      <dgm:spPr/>
      <dgm:t>
        <a:bodyPr/>
        <a:lstStyle/>
        <a:p>
          <a:endParaRPr lang="el-GR"/>
        </a:p>
      </dgm:t>
    </dgm:pt>
    <dgm:pt modelId="{51226E6F-9043-46CA-9D7E-1105E8065BC7}" type="pres">
      <dgm:prSet presAssocID="{32535525-7B0C-46E2-92A2-C449BED7044E}" presName="node" presStyleCnt="0"/>
      <dgm:spPr/>
      <dgm:t>
        <a:bodyPr/>
        <a:lstStyle/>
        <a:p>
          <a:endParaRPr lang="el-GR"/>
        </a:p>
      </dgm:t>
    </dgm:pt>
    <dgm:pt modelId="{8C47245D-4B3F-4F2C-88F8-08DBB7FB6173}" type="pres">
      <dgm:prSet presAssocID="{32535525-7B0C-46E2-92A2-C449BED7044E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A739C9-06B1-49E9-A8ED-743133C49AA4}" type="pres">
      <dgm:prSet presAssocID="{32535525-7B0C-46E2-92A2-C449BED7044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335F1F6-D0E2-4D0B-A41F-F1EE3CA83405}" srcId="{BCB6ECFB-E69B-486C-8A2D-B3C19CD88B92}" destId="{6BB30999-696D-4C1B-8E9D-585451311258}" srcOrd="1" destOrd="0" parTransId="{F3378185-4B9D-4D7A-9C35-DDB6B1D332DF}" sibTransId="{EC5865AE-0E3E-46EE-ADF8-7440BFAA9D1E}"/>
    <dgm:cxn modelId="{00B48CD4-BD21-47B9-B8BF-E79BAE74E34F}" type="presOf" srcId="{347AF200-FD5B-4914-BF9B-5F6EA0D2EBD1}" destId="{53BE93D9-FF26-4DA3-985E-713C2D68C66E}" srcOrd="0" destOrd="0" presId="urn:microsoft.com/office/officeart/2005/8/layout/radial2"/>
    <dgm:cxn modelId="{C2F45E2A-7CBC-498E-A07D-27B09700855A}" type="presOf" srcId="{F3378185-4B9D-4D7A-9C35-DDB6B1D332DF}" destId="{92AD7992-0CC8-428D-AF35-278F75F0868D}" srcOrd="0" destOrd="0" presId="urn:microsoft.com/office/officeart/2005/8/layout/radial2"/>
    <dgm:cxn modelId="{596DDB23-383F-40CA-B07D-E161533A4AEA}" srcId="{BCB6ECFB-E69B-486C-8A2D-B3C19CD88B92}" destId="{347AF200-FD5B-4914-BF9B-5F6EA0D2EBD1}" srcOrd="0" destOrd="0" parTransId="{CB145B2A-F58F-4BD9-B737-465199518ED4}" sibTransId="{C2F171B2-92E6-4487-AE95-6452AA412989}"/>
    <dgm:cxn modelId="{2F63B206-2E96-4389-A2DB-50FE7F030EB4}" srcId="{BCB6ECFB-E69B-486C-8A2D-B3C19CD88B92}" destId="{32535525-7B0C-46E2-92A2-C449BED7044E}" srcOrd="2" destOrd="0" parTransId="{F75E0D89-4D57-4CDA-A098-3974AEAC707D}" sibTransId="{F81095BD-2AD7-42D6-B018-BC53003061B4}"/>
    <dgm:cxn modelId="{972EBC26-30CF-4683-8179-48CA638AF52B}" type="presOf" srcId="{CB145B2A-F58F-4BD9-B737-465199518ED4}" destId="{006E73ED-BDF8-4A12-8448-3E7E2C58479C}" srcOrd="0" destOrd="0" presId="urn:microsoft.com/office/officeart/2005/8/layout/radial2"/>
    <dgm:cxn modelId="{F489201B-0650-4F69-A25F-D62CBBDB6844}" type="presOf" srcId="{F75E0D89-4D57-4CDA-A098-3974AEAC707D}" destId="{5CBE069E-BC6E-47BC-9991-535634526909}" srcOrd="0" destOrd="0" presId="urn:microsoft.com/office/officeart/2005/8/layout/radial2"/>
    <dgm:cxn modelId="{F5FA445A-2E3A-46CE-9027-177F0C1F2503}" type="presOf" srcId="{6BB30999-696D-4C1B-8E9D-585451311258}" destId="{74535DB3-FBF8-498C-BBD2-46123C7197C3}" srcOrd="0" destOrd="0" presId="urn:microsoft.com/office/officeart/2005/8/layout/radial2"/>
    <dgm:cxn modelId="{1F3B8B16-8929-47AC-A925-E5544743D6AA}" type="presOf" srcId="{BCB6ECFB-E69B-486C-8A2D-B3C19CD88B92}" destId="{5539C39D-3735-4D76-AE59-741D566447B8}" srcOrd="0" destOrd="0" presId="urn:microsoft.com/office/officeart/2005/8/layout/radial2"/>
    <dgm:cxn modelId="{287309B2-FE3E-49B0-A616-FF0FD5213623}" type="presOf" srcId="{32535525-7B0C-46E2-92A2-C449BED7044E}" destId="{8C47245D-4B3F-4F2C-88F8-08DBB7FB6173}" srcOrd="0" destOrd="0" presId="urn:microsoft.com/office/officeart/2005/8/layout/radial2"/>
    <dgm:cxn modelId="{1024AB28-30C7-403F-9162-79ECAC1A8110}" type="presParOf" srcId="{5539C39D-3735-4D76-AE59-741D566447B8}" destId="{93BBC0B4-F6CF-4B96-A22E-96E8B0907852}" srcOrd="0" destOrd="0" presId="urn:microsoft.com/office/officeart/2005/8/layout/radial2"/>
    <dgm:cxn modelId="{FFCF4297-1717-4A49-AB95-713CD4882557}" type="presParOf" srcId="{93BBC0B4-F6CF-4B96-A22E-96E8B0907852}" destId="{9FE5BA3A-1BC0-4CEE-80AC-DD16363CEF5B}" srcOrd="0" destOrd="0" presId="urn:microsoft.com/office/officeart/2005/8/layout/radial2"/>
    <dgm:cxn modelId="{2213A4E9-A16A-4E9B-8C4E-FDC57763CB77}" type="presParOf" srcId="{9FE5BA3A-1BC0-4CEE-80AC-DD16363CEF5B}" destId="{A6535206-22E2-484E-8F8D-BAFCF157DC34}" srcOrd="0" destOrd="0" presId="urn:microsoft.com/office/officeart/2005/8/layout/radial2"/>
    <dgm:cxn modelId="{953E2221-5E57-48CB-8C20-9905532103C0}" type="presParOf" srcId="{9FE5BA3A-1BC0-4CEE-80AC-DD16363CEF5B}" destId="{08E75CF2-F5B7-41CC-944B-4C6C88FC66DA}" srcOrd="1" destOrd="0" presId="urn:microsoft.com/office/officeart/2005/8/layout/radial2"/>
    <dgm:cxn modelId="{B3079D3D-0E54-4CE4-A740-EE24884C6767}" type="presParOf" srcId="{93BBC0B4-F6CF-4B96-A22E-96E8B0907852}" destId="{006E73ED-BDF8-4A12-8448-3E7E2C58479C}" srcOrd="1" destOrd="0" presId="urn:microsoft.com/office/officeart/2005/8/layout/radial2"/>
    <dgm:cxn modelId="{B531E385-1DE4-4010-A64F-C0A1B7D41CBE}" type="presParOf" srcId="{93BBC0B4-F6CF-4B96-A22E-96E8B0907852}" destId="{6F777C7A-1D98-4E9F-B726-C453742B1EB2}" srcOrd="2" destOrd="0" presId="urn:microsoft.com/office/officeart/2005/8/layout/radial2"/>
    <dgm:cxn modelId="{8B9E00EE-2677-41B0-A49B-B94037A1FC6A}" type="presParOf" srcId="{6F777C7A-1D98-4E9F-B726-C453742B1EB2}" destId="{53BE93D9-FF26-4DA3-985E-713C2D68C66E}" srcOrd="0" destOrd="0" presId="urn:microsoft.com/office/officeart/2005/8/layout/radial2"/>
    <dgm:cxn modelId="{CBF753AF-DD05-45C7-B377-FF0BBF59AF15}" type="presParOf" srcId="{6F777C7A-1D98-4E9F-B726-C453742B1EB2}" destId="{AE832341-454C-46C6-875D-64A1920CFC11}" srcOrd="1" destOrd="0" presId="urn:microsoft.com/office/officeart/2005/8/layout/radial2"/>
    <dgm:cxn modelId="{12DFCE05-01D4-4A9B-96A1-5BCEE3CB5263}" type="presParOf" srcId="{93BBC0B4-F6CF-4B96-A22E-96E8B0907852}" destId="{92AD7992-0CC8-428D-AF35-278F75F0868D}" srcOrd="3" destOrd="0" presId="urn:microsoft.com/office/officeart/2005/8/layout/radial2"/>
    <dgm:cxn modelId="{2E2A6896-692D-4F19-AC46-25CAC22B6692}" type="presParOf" srcId="{93BBC0B4-F6CF-4B96-A22E-96E8B0907852}" destId="{1F3640E6-6969-4585-A48D-DE382C4C3A05}" srcOrd="4" destOrd="0" presId="urn:microsoft.com/office/officeart/2005/8/layout/radial2"/>
    <dgm:cxn modelId="{48A43E3A-3F63-46C7-BC88-1F46D3F57E3E}" type="presParOf" srcId="{1F3640E6-6969-4585-A48D-DE382C4C3A05}" destId="{74535DB3-FBF8-498C-BBD2-46123C7197C3}" srcOrd="0" destOrd="0" presId="urn:microsoft.com/office/officeart/2005/8/layout/radial2"/>
    <dgm:cxn modelId="{62EE6C8B-56EF-44DA-96B1-D00D7523AB85}" type="presParOf" srcId="{1F3640E6-6969-4585-A48D-DE382C4C3A05}" destId="{E2373CF0-80A4-4275-A15C-F35194538F22}" srcOrd="1" destOrd="0" presId="urn:microsoft.com/office/officeart/2005/8/layout/radial2"/>
    <dgm:cxn modelId="{DD6C7FBF-6F5A-4E22-B111-E3E82DD6F57E}" type="presParOf" srcId="{93BBC0B4-F6CF-4B96-A22E-96E8B0907852}" destId="{5CBE069E-BC6E-47BC-9991-535634526909}" srcOrd="5" destOrd="0" presId="urn:microsoft.com/office/officeart/2005/8/layout/radial2"/>
    <dgm:cxn modelId="{91463511-C6D7-4505-8112-49FA70C5FF63}" type="presParOf" srcId="{93BBC0B4-F6CF-4B96-A22E-96E8B0907852}" destId="{51226E6F-9043-46CA-9D7E-1105E8065BC7}" srcOrd="6" destOrd="0" presId="urn:microsoft.com/office/officeart/2005/8/layout/radial2"/>
    <dgm:cxn modelId="{F90C7BF3-5734-4582-9AA8-95EF9BEC341A}" type="presParOf" srcId="{51226E6F-9043-46CA-9D7E-1105E8065BC7}" destId="{8C47245D-4B3F-4F2C-88F8-08DBB7FB6173}" srcOrd="0" destOrd="0" presId="urn:microsoft.com/office/officeart/2005/8/layout/radial2"/>
    <dgm:cxn modelId="{4776DBED-77EE-4203-8784-7572A93BBE73}" type="presParOf" srcId="{51226E6F-9043-46CA-9D7E-1105E8065BC7}" destId="{0DA739C9-06B1-49E9-A8ED-743133C49AA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E069E-BC6E-47BC-9991-535634526909}">
      <dsp:nvSpPr>
        <dsp:cNvPr id="0" name=""/>
        <dsp:cNvSpPr/>
      </dsp:nvSpPr>
      <dsp:spPr>
        <a:xfrm rot="2561710">
          <a:off x="1925517" y="2727872"/>
          <a:ext cx="591880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591880" y="2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D7992-0CC8-428D-AF35-278F75F0868D}">
      <dsp:nvSpPr>
        <dsp:cNvPr id="0" name=""/>
        <dsp:cNvSpPr/>
      </dsp:nvSpPr>
      <dsp:spPr>
        <a:xfrm>
          <a:off x="2003950" y="1922119"/>
          <a:ext cx="657842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657842" y="2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E73ED-BDF8-4A12-8448-3E7E2C58479C}">
      <dsp:nvSpPr>
        <dsp:cNvPr id="0" name=""/>
        <dsp:cNvSpPr/>
      </dsp:nvSpPr>
      <dsp:spPr>
        <a:xfrm rot="19038290">
          <a:off x="1925517" y="1116365"/>
          <a:ext cx="591880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591880" y="2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75CF2-F5B7-41CC-944B-4C6C88FC66DA}">
      <dsp:nvSpPr>
        <dsp:cNvPr id="0" name=""/>
        <dsp:cNvSpPr/>
      </dsp:nvSpPr>
      <dsp:spPr>
        <a:xfrm>
          <a:off x="411226" y="1013347"/>
          <a:ext cx="1873792" cy="1873792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BE93D9-FF26-4DA3-985E-713C2D68C66E}">
      <dsp:nvSpPr>
        <dsp:cNvPr id="0" name=""/>
        <dsp:cNvSpPr/>
      </dsp:nvSpPr>
      <dsp:spPr>
        <a:xfrm>
          <a:off x="2289983" y="492"/>
          <a:ext cx="1124275" cy="11242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ΔΕΔ-Μ </a:t>
          </a:r>
          <a:endParaRPr lang="el-GR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23,55Β</a:t>
          </a:r>
          <a:r>
            <a:rPr lang="en-US" sz="1200" b="1" kern="1200" dirty="0" smtClean="0"/>
            <a:t>€</a:t>
          </a:r>
          <a:endParaRPr lang="el-GR" sz="1200" b="1" kern="1200" dirty="0"/>
        </a:p>
      </dsp:txBody>
      <dsp:txXfrm>
        <a:off x="2454629" y="165138"/>
        <a:ext cx="794983" cy="794983"/>
      </dsp:txXfrm>
    </dsp:sp>
    <dsp:sp modelId="{74535DB3-FBF8-498C-BBD2-46123C7197C3}">
      <dsp:nvSpPr>
        <dsp:cNvPr id="0" name=""/>
        <dsp:cNvSpPr/>
      </dsp:nvSpPr>
      <dsp:spPr>
        <a:xfrm>
          <a:off x="2661793" y="1388106"/>
          <a:ext cx="1124275" cy="11242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ΔΕΔ</a:t>
          </a:r>
          <a:r>
            <a:rPr lang="en-US" sz="1200" b="1" kern="1200" dirty="0" smtClean="0"/>
            <a:t>-E</a:t>
          </a:r>
          <a:endParaRPr lang="el-GR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5,35Β</a:t>
          </a:r>
          <a:r>
            <a:rPr lang="en-US" sz="1200" b="1" kern="1200" dirty="0"/>
            <a:t>€</a:t>
          </a:r>
          <a:endParaRPr lang="el-GR" sz="1200" b="1" kern="1200" dirty="0"/>
        </a:p>
      </dsp:txBody>
      <dsp:txXfrm>
        <a:off x="2826439" y="1552752"/>
        <a:ext cx="794983" cy="794983"/>
      </dsp:txXfrm>
    </dsp:sp>
    <dsp:sp modelId="{8C47245D-4B3F-4F2C-88F8-08DBB7FB6173}">
      <dsp:nvSpPr>
        <dsp:cNvPr id="0" name=""/>
        <dsp:cNvSpPr/>
      </dsp:nvSpPr>
      <dsp:spPr>
        <a:xfrm>
          <a:off x="2289983" y="2775720"/>
          <a:ext cx="1124275" cy="11242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ΔΕΔ</a:t>
          </a:r>
          <a:r>
            <a:rPr lang="en-US" sz="1200" b="1" kern="1200" dirty="0" smtClean="0"/>
            <a:t>-</a:t>
          </a:r>
          <a:r>
            <a:rPr lang="el-GR" sz="1200" b="1" kern="1200" dirty="0" smtClean="0"/>
            <a:t>Τ</a:t>
          </a:r>
          <a:endParaRPr lang="el-GR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1,04Β</a:t>
          </a:r>
          <a:r>
            <a:rPr lang="en-US" sz="1200" b="1" kern="1200" dirty="0"/>
            <a:t>€</a:t>
          </a:r>
          <a:endParaRPr lang="el-GR" sz="1200" b="1" kern="1200" dirty="0"/>
        </a:p>
      </dsp:txBody>
      <dsp:txXfrm>
        <a:off x="2454629" y="2940366"/>
        <a:ext cx="794983" cy="794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7E62B-8BAF-450E-94CD-EDE4FF93C0FF}" type="datetimeFigureOut">
              <a:rPr lang="el-GR" smtClean="0"/>
              <a:t>22/11/2017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11747-AA3C-474C-B3EB-EA1ADC2746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44081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17340-7E1C-434A-9D8A-5A9CEF0F7514}" type="datetimeFigureOut">
              <a:rPr lang="el-GR" smtClean="0"/>
              <a:t>22/11/2017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581EA-6346-4D88-9174-167D27AD31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641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dirty="0" smtClean="0"/>
              <a:t>Στυλ κύριου υπότιτλου</a:t>
            </a:r>
            <a:endParaRPr kumimoji="0" lang="en-US" dirty="0"/>
          </a:p>
        </p:txBody>
      </p:sp>
      <p:sp>
        <p:nvSpPr>
          <p:cNvPr id="21" name="Ορθογώνιο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Ορθογώνιο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Ορθογώνιο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Ορθογώνιο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5969844"/>
            <a:ext cx="7200900" cy="69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Υπότιτλος 8"/>
          <p:cNvSpPr txBox="1">
            <a:spLocks/>
          </p:cNvSpPr>
          <p:nvPr userDrawn="1"/>
        </p:nvSpPr>
        <p:spPr>
          <a:xfrm flipH="1">
            <a:off x="7092280" y="260648"/>
            <a:ext cx="1872208" cy="834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400" b="1" i="0" cap="sm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Ειδικη</a:t>
            </a:r>
            <a:r>
              <a:rPr lang="el-GR" sz="1400" b="1" i="0" cap="small" baseline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Υπηρεσια Συντονισμου τησ Εφαρμογησ</a:t>
            </a:r>
            <a:endParaRPr lang="en-US" sz="1400" b="1" i="0" cap="small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16632"/>
            <a:ext cx="1981200" cy="7894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Ισοσκελές τρίγωνο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1" name="Ορθογώνιο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Ορθογώνιο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5969844"/>
            <a:ext cx="7200900" cy="69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Υπότιτλος 8"/>
          <p:cNvSpPr txBox="1">
            <a:spLocks/>
          </p:cNvSpPr>
          <p:nvPr userDrawn="1"/>
        </p:nvSpPr>
        <p:spPr>
          <a:xfrm flipH="1">
            <a:off x="7092280" y="260648"/>
            <a:ext cx="1872208" cy="834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727CA3"/>
              </a:buClr>
            </a:pPr>
            <a:r>
              <a:rPr lang="el-GR" sz="1500" b="1" cap="small" dirty="0" smtClean="0">
                <a:solidFill>
                  <a:srgbClr val="002060"/>
                </a:solidFill>
              </a:rPr>
              <a:t>Ειδικη Υπηρεσια Συντονισμου τησ Εφαρμογησ</a:t>
            </a:r>
            <a:endParaRPr lang="en-US" sz="1500" b="1" cap="small" dirty="0">
              <a:solidFill>
                <a:srgbClr val="00206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16632"/>
            <a:ext cx="1981200" cy="7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95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4056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003232" cy="4248472"/>
          </a:xfrm>
        </p:spPr>
        <p:txBody>
          <a:bodyPr/>
          <a:lstStyle/>
          <a:p>
            <a:pPr lvl="0" eaLnBrk="1" latinLnBrk="0" hangingPunct="1"/>
            <a:r>
              <a:rPr lang="el-GR" dirty="0" smtClean="0"/>
              <a:t>Στυλ υποδείγματος κειμένου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4250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A10917CB-5C3E-44E1-8275-CE10CE0F8637}" type="datetimeFigureOut">
              <a:rPr lang="el-GR" smtClean="0">
                <a:solidFill>
                  <a:prstClr val="white"/>
                </a:solidFill>
              </a:rPr>
              <a:pPr/>
              <a:t>22/11/2017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10917CB-5C3E-44E1-8275-CE10CE0F8637}" type="datetimeFigureOut">
              <a:rPr lang="el-GR" smtClean="0">
                <a:solidFill>
                  <a:prstClr val="black"/>
                </a:solidFill>
              </a:rPr>
              <a:pPr/>
              <a:t>22/11/2017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206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10917CB-5C3E-44E1-8275-CE10CE0F8637}" type="datetimeFigureOut">
              <a:rPr lang="el-GR" smtClean="0">
                <a:solidFill>
                  <a:prstClr val="black"/>
                </a:solidFill>
              </a:rPr>
              <a:pPr/>
              <a:t>22/11/2017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9543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10917CB-5C3E-44E1-8275-CE10CE0F8637}" type="datetimeFigureOut">
              <a:rPr lang="el-GR" smtClean="0">
                <a:solidFill>
                  <a:prstClr val="black"/>
                </a:solidFill>
              </a:rPr>
              <a:pPr/>
              <a:t>22/11/2017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Ισοσκελές τρίγωνο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95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10917CB-5C3E-44E1-8275-CE10CE0F8637}" type="datetimeFigureOut">
              <a:rPr lang="el-GR" smtClean="0">
                <a:solidFill>
                  <a:prstClr val="black"/>
                </a:solidFill>
              </a:rPr>
              <a:pPr/>
              <a:t>22/11/2017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Ευθεία γραμμή σύνδεσης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Ισοσκελές τρίγωνο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92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10917CB-5C3E-44E1-8275-CE10CE0F8637}" type="datetimeFigureOut">
              <a:rPr lang="el-GR" smtClean="0">
                <a:solidFill>
                  <a:prstClr val="black"/>
                </a:solidFill>
              </a:rPr>
              <a:pPr/>
              <a:t>22/11/2017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Ισοσκελές τρίγωνο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86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4056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003232" cy="4248472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l-GR" dirty="0" smtClean="0"/>
              <a:t>Στυλ υποδείγματος κειμένου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10917CB-5C3E-44E1-8275-CE10CE0F8637}" type="datetimeFigureOut">
              <a:rPr lang="el-GR" smtClean="0">
                <a:solidFill>
                  <a:prstClr val="white"/>
                </a:solidFill>
              </a:rPr>
              <a:pPr/>
              <a:t>22/11/2017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Ισοσκελές τρίγωνο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55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10917CB-5C3E-44E1-8275-CE10CE0F8637}" type="datetimeFigureOut">
              <a:rPr lang="el-GR" smtClean="0">
                <a:solidFill>
                  <a:prstClr val="black"/>
                </a:solidFill>
              </a:rPr>
              <a:pPr/>
              <a:t>22/11/2017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30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10917CB-5C3E-44E1-8275-CE10CE0F8637}" type="datetimeFigureOut">
              <a:rPr lang="el-GR" smtClean="0">
                <a:solidFill>
                  <a:prstClr val="black"/>
                </a:solidFill>
              </a:rPr>
              <a:pPr/>
              <a:t>22/11/2017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Ισοσκελές τρίγωνο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08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-4549" y="6491398"/>
            <a:ext cx="6324600" cy="381000"/>
          </a:xfrm>
          <a:prstGeom prst="rect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prstClr val="white"/>
                </a:solidFill>
              </a:rPr>
              <a:t>Αθήνα, 2</a:t>
            </a:r>
            <a:r>
              <a:rPr lang="en-US" dirty="0" smtClean="0">
                <a:solidFill>
                  <a:prstClr val="white"/>
                </a:solidFill>
              </a:rPr>
              <a:t>4</a:t>
            </a:r>
            <a:r>
              <a:rPr lang="el-GR" dirty="0" smtClean="0">
                <a:solidFill>
                  <a:prstClr val="white"/>
                </a:solidFill>
              </a:rPr>
              <a:t> Νοεμβρίου 2017</a:t>
            </a: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8" name="Picture 2" descr="C:\Users\pc\Desktop\ΕΥΣΕ\img_ce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034048"/>
            <a:ext cx="2895600" cy="823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1816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76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37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54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72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54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48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10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66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4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Ισοσκελές τρίγωνο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Ευθεία γραμμή σύνδεσης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Ισοσκελές τρίγωνο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Ισοσκελές τρίγωνο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9072F6-E8CC-42CE-9DDD-32E4C9A8805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Ισοσκελές τρίγωνο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51248"/>
            <a:ext cx="8229600" cy="429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dirty="0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28" name="Ευθεία γραμμή σύνδεσης 27"/>
          <p:cNvSpPr>
            <a:spLocks noChangeShapeType="1"/>
          </p:cNvSpPr>
          <p:nvPr/>
        </p:nvSpPr>
        <p:spPr bwMode="auto">
          <a:xfrm>
            <a:off x="457200" y="6021288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Ευθεία γραμμή σύνδεσης 28"/>
          <p:cNvSpPr>
            <a:spLocks noChangeShapeType="1"/>
          </p:cNvSpPr>
          <p:nvPr/>
        </p:nvSpPr>
        <p:spPr bwMode="auto">
          <a:xfrm>
            <a:off x="457200" y="155679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93295"/>
            <a:ext cx="7560840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Υπότιτλος 8"/>
          <p:cNvSpPr txBox="1">
            <a:spLocks/>
          </p:cNvSpPr>
          <p:nvPr userDrawn="1"/>
        </p:nvSpPr>
        <p:spPr>
          <a:xfrm flipH="1">
            <a:off x="7092280" y="260648"/>
            <a:ext cx="1800200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i="0" cap="sm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Ειδικη</a:t>
            </a:r>
            <a:r>
              <a:rPr lang="el-GR" sz="1200" b="1" i="0" cap="small" baseline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Υπηρεσια Συντονισμου τησ Εφαρμογησ</a:t>
            </a:r>
            <a:endParaRPr lang="en-US" sz="1200" b="1" i="0" cap="small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16632"/>
            <a:ext cx="1764829" cy="703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51248"/>
            <a:ext cx="8229600" cy="429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dirty="0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28" name="Ευθεία γραμμή σύνδεσης 27"/>
          <p:cNvSpPr>
            <a:spLocks noChangeShapeType="1"/>
          </p:cNvSpPr>
          <p:nvPr/>
        </p:nvSpPr>
        <p:spPr bwMode="auto">
          <a:xfrm>
            <a:off x="457200" y="6021288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Ευθεία γραμμή σύνδεσης 28"/>
          <p:cNvSpPr>
            <a:spLocks noChangeShapeType="1"/>
          </p:cNvSpPr>
          <p:nvPr/>
        </p:nvSpPr>
        <p:spPr bwMode="auto">
          <a:xfrm>
            <a:off x="457200" y="155679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93295"/>
            <a:ext cx="7560840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1" y="116633"/>
            <a:ext cx="1350640" cy="667008"/>
          </a:xfrm>
          <a:prstGeom prst="rect">
            <a:avLst/>
          </a:prstGeom>
        </p:spPr>
      </p:pic>
      <p:sp>
        <p:nvSpPr>
          <p:cNvPr id="8" name="Υπότιτλος 8"/>
          <p:cNvSpPr txBox="1">
            <a:spLocks/>
          </p:cNvSpPr>
          <p:nvPr userDrawn="1"/>
        </p:nvSpPr>
        <p:spPr>
          <a:xfrm flipH="1">
            <a:off x="7092280" y="260648"/>
            <a:ext cx="1800200" cy="57606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727CA3"/>
              </a:buClr>
            </a:pPr>
            <a:r>
              <a:rPr lang="el-GR" sz="1500" b="1" cap="small" dirty="0" smtClean="0">
                <a:solidFill>
                  <a:srgbClr val="002060"/>
                </a:solidFill>
              </a:rPr>
              <a:t>Ειδικη Υπηρεσια Συντονισμου τησ Εφαρμογησ</a:t>
            </a:r>
            <a:endParaRPr lang="en-US" sz="1500" b="1" cap="sm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5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6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CEFBlending?src=hash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2007-2013.espa.gr/el/Pages/cefCalls.aspx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glogothetis@mnec.gr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19200" y="3717032"/>
            <a:ext cx="6858000" cy="115976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ΕΣΠΑ 2014-2020</a:t>
            </a:r>
            <a:br>
              <a:rPr lang="el-GR" sz="2800" dirty="0" smtClean="0"/>
            </a:br>
            <a:r>
              <a:rPr lang="el-GR" sz="2800" dirty="0" smtClean="0"/>
              <a:t>Επιτροπή Παρακολούθησης ΕΠ 201</a:t>
            </a:r>
            <a:r>
              <a:rPr lang="en-US" sz="2800" dirty="0" smtClean="0"/>
              <a:t>7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ΕΠ ΥΜΕΠΕΡΑΑ</a:t>
            </a:r>
            <a:endParaRPr lang="el-GR" sz="2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Ειδική Υπηρεσία Συντονισμού της Εφαρμογής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18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/>
              <a:t>Εργαλεία / Ενέργειες Συντονισμού και Παρακολούθησης (1)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Ενέργειες συντονισμού, σε συνεργασία με ΕΥ ΕΑΣ – ΔΑ – Επιτελικές Δομές – τελικούς δικαιούχους για την επιτάχυνση της εφαρμογής και την αντιμετώπιση θεσμικών, διαχειριστικών ζητημάτων </a:t>
            </a:r>
          </a:p>
          <a:p>
            <a:pPr algn="just"/>
            <a:r>
              <a:rPr lang="el-GR" dirty="0" smtClean="0"/>
              <a:t>Παρακολούθηση εφαρμογής τομεακών πολιτικών και επίτευξης στόχων στα ΕΠ του ΕΣΠΑ</a:t>
            </a:r>
          </a:p>
          <a:p>
            <a:pPr algn="just"/>
            <a:r>
              <a:rPr lang="el-GR" dirty="0" smtClean="0"/>
              <a:t>Οδηγίες / κατευθύνσεις από ΕΑΣ για την ομοιογενή και αποτελεσματικότερη εφαρμογή των Ε.Π.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36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/>
              <a:t>Εργαλεία / Ενέργειες Συντονισμού και Παρακολούθησης (2)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Ειδικότερα:</a:t>
            </a:r>
          </a:p>
          <a:p>
            <a:pPr lvl="1"/>
            <a:r>
              <a:rPr lang="el-GR" sz="2000" dirty="0" smtClean="0"/>
              <a:t>Κατάρτιση και παρακολούθηση </a:t>
            </a:r>
            <a:r>
              <a:rPr lang="el-GR" sz="2000" b="1" dirty="0" smtClean="0"/>
              <a:t>Σχεδίων Δράσης Δαπανών </a:t>
            </a:r>
            <a:r>
              <a:rPr lang="el-GR" sz="2000" dirty="0" smtClean="0"/>
              <a:t>για κάθε ΕΠ σε συνεχή συνεργασία με τις ΔΑ </a:t>
            </a:r>
          </a:p>
          <a:p>
            <a:pPr lvl="1"/>
            <a:endParaRPr lang="el-GR" sz="2000" dirty="0" smtClean="0"/>
          </a:p>
          <a:p>
            <a:pPr lvl="1"/>
            <a:r>
              <a:rPr lang="el-GR" sz="2000" dirty="0" smtClean="0"/>
              <a:t>Συντονισμός για την υποστήριξη τελικών δικαιούχων</a:t>
            </a:r>
          </a:p>
          <a:p>
            <a:pPr lvl="1"/>
            <a:endParaRPr lang="el-GR" sz="2000" dirty="0" smtClean="0"/>
          </a:p>
          <a:p>
            <a:pPr lvl="1"/>
            <a:r>
              <a:rPr lang="el-GR" sz="2000" dirty="0" smtClean="0"/>
              <a:t>Παρακολούθηση Μεγάλων Έργων</a:t>
            </a:r>
          </a:p>
          <a:p>
            <a:pPr lvl="1"/>
            <a:endParaRPr lang="el-GR" sz="2000" dirty="0" smtClean="0"/>
          </a:p>
          <a:p>
            <a:pPr lvl="1"/>
            <a:r>
              <a:rPr lang="el-GR" sz="2000" dirty="0" smtClean="0"/>
              <a:t>Συντονισμός και παρακολούθηση εμβληματικών έργων</a:t>
            </a:r>
          </a:p>
          <a:p>
            <a:pPr lvl="1"/>
            <a:endParaRPr lang="en-US" sz="2000" dirty="0" smtClean="0"/>
          </a:p>
          <a:p>
            <a:pPr lvl="1"/>
            <a:r>
              <a:rPr lang="el-GR" sz="2000" dirty="0" smtClean="0"/>
              <a:t>Συντονισμός τεχνικής βοήθειας από Μηχανισμό </a:t>
            </a:r>
            <a:r>
              <a:rPr lang="en-US" sz="2000" dirty="0" smtClean="0"/>
              <a:t>Jaspers</a:t>
            </a:r>
            <a:r>
              <a:rPr lang="el-GR" sz="2000" dirty="0" smtClean="0"/>
              <a:t>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34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                                                                                                                  </a:t>
            </a:r>
            <a:br>
              <a:rPr lang="el-GR" altLang="el-GR" smtClean="0"/>
            </a:br>
            <a:r>
              <a:rPr lang="el-GR" altLang="el-GR" smtClean="0"/>
              <a:t/>
            </a:r>
            <a:br>
              <a:rPr lang="el-GR" altLang="el-GR" smtClean="0"/>
            </a:br>
            <a:r>
              <a:rPr lang="el-GR" altLang="el-GR" smtClean="0"/>
              <a:t/>
            </a:r>
            <a:br>
              <a:rPr lang="el-GR" altLang="el-GR" smtClean="0"/>
            </a:br>
            <a:r>
              <a:rPr lang="el-GR" altLang="el-GR" smtClean="0"/>
              <a:t/>
            </a:r>
            <a:br>
              <a:rPr lang="el-GR" altLang="el-GR" smtClean="0"/>
            </a:br>
            <a:r>
              <a:rPr lang="el-GR" altLang="el-GR" smtClean="0"/>
              <a:t/>
            </a:r>
            <a:br>
              <a:rPr lang="el-GR" altLang="el-GR" smtClean="0"/>
            </a:br>
            <a:r>
              <a:rPr lang="el-GR" altLang="el-GR" smtClean="0"/>
              <a:t/>
            </a:r>
            <a:br>
              <a:rPr lang="el-GR" altLang="el-GR" smtClean="0"/>
            </a:br>
            <a:r>
              <a:rPr lang="el-GR" altLang="el-GR" smtClean="0"/>
              <a:t> </a:t>
            </a:r>
            <a:r>
              <a:rPr lang="en-US" smtClean="0"/>
              <a:t/>
            </a:r>
            <a:br>
              <a:rPr lang="en-US" smtClean="0"/>
            </a:br>
            <a:r>
              <a:rPr lang="el-GR" smtClean="0"/>
              <a:t>Σχέδια Δράσης Δαπανών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200" dirty="0" err="1" smtClean="0"/>
              <a:t>Επικαιροποίηση</a:t>
            </a:r>
            <a:r>
              <a:rPr lang="el-GR" sz="2200" dirty="0" smtClean="0"/>
              <a:t> σε τριμηνιαία βάση </a:t>
            </a:r>
          </a:p>
          <a:p>
            <a:pPr algn="just"/>
            <a:r>
              <a:rPr lang="el-GR" sz="2200" dirty="0" smtClean="0"/>
              <a:t>Συνεχής συνεργασία μεταξύ ΕΥΣΕ / ΔΑ / Επιτελικών Δομών / Δικαιούχων για την εφαρμογή του Σχεδίου Δράσης </a:t>
            </a:r>
          </a:p>
          <a:p>
            <a:pPr algn="just"/>
            <a:r>
              <a:rPr lang="el-GR" sz="2200" dirty="0"/>
              <a:t>Εντοπισμός και έγκαιρη αντιμετώπιση προβλημάτων στην υλοποίηση</a:t>
            </a:r>
          </a:p>
          <a:p>
            <a:pPr algn="just"/>
            <a:r>
              <a:rPr lang="el-GR" sz="2200" dirty="0"/>
              <a:t>Ρεαλιστική αποτύπωση προβλέψεων</a:t>
            </a:r>
          </a:p>
          <a:p>
            <a:pPr algn="just"/>
            <a:r>
              <a:rPr lang="el-GR" sz="2200" dirty="0" smtClean="0"/>
              <a:t>Επιτάχυνση εξειδίκευσης και ένταξης ώριμων έργων</a:t>
            </a:r>
          </a:p>
          <a:p>
            <a:pPr algn="just"/>
            <a:r>
              <a:rPr lang="el-GR" sz="2200" dirty="0" smtClean="0"/>
              <a:t>Ποιοτική παρακολούθηση πολλαπλών κανονιστικών δεσμεύσεων (αστικά, κλιματική αλλαγή, θεματική συγκέντρωση</a:t>
            </a:r>
          </a:p>
          <a:p>
            <a:pPr lvl="1"/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16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400" dirty="0" smtClean="0"/>
              <a:t>Συντονισμός για την Υποστήριξη των Δικαιούχων 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363272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Για την ενδυνάμωση των δικαιούχων των ΕΠ έχουν αναληφθεί ενέργειες υποστήριξης όπως:</a:t>
            </a:r>
          </a:p>
          <a:p>
            <a:pPr lvl="1" algn="just"/>
            <a:r>
              <a:rPr lang="el-GR" sz="2000" dirty="0" smtClean="0"/>
              <a:t>Συγκρότηση Ομάδας έργου για το συντονισμό και την παρακολούθηση </a:t>
            </a:r>
            <a:r>
              <a:rPr lang="el-GR" sz="2000" b="1" dirty="0" smtClean="0"/>
              <a:t>οριζόντιων</a:t>
            </a:r>
            <a:r>
              <a:rPr lang="el-GR" sz="2000" dirty="0" smtClean="0"/>
              <a:t> και </a:t>
            </a:r>
            <a:r>
              <a:rPr lang="el-GR" sz="2000" b="1" dirty="0" smtClean="0"/>
              <a:t>εξειδικευμένων </a:t>
            </a:r>
            <a:r>
              <a:rPr lang="el-GR" sz="2000" dirty="0" smtClean="0"/>
              <a:t>μέτρων σε συνεργασία με υπηρεσίες της ΕΑΣ, τη ΜΟΔ Α.Ε. και τους κατά περίπτωση εμπλεκόμενους φορείς</a:t>
            </a:r>
          </a:p>
          <a:p>
            <a:pPr lvl="1" algn="just"/>
            <a:r>
              <a:rPr lang="el-GR" sz="2000" dirty="0" smtClean="0"/>
              <a:t>Κατάρτιση και επεξεργασία σχεδίων υποστήριξης των ΔΑ των ΕΠ για την υποστήριξη δικαιούχων</a:t>
            </a:r>
          </a:p>
          <a:p>
            <a:pPr lvl="1" algn="just"/>
            <a:r>
              <a:rPr lang="el-GR" sz="2000" dirty="0" smtClean="0"/>
              <a:t>Διοργάνωση </a:t>
            </a:r>
            <a:r>
              <a:rPr lang="el-GR" sz="2000" dirty="0" err="1" smtClean="0"/>
              <a:t>στοχευμένων</a:t>
            </a:r>
            <a:r>
              <a:rPr lang="el-GR" sz="2000" dirty="0" smtClean="0"/>
              <a:t> σεμιναρίων υποστήριξης δικαιούχων σε συνεργασία με τη ΜΟΔ ΑΕ (πχ. εκπαίδευση δικαιούχων στη Θεσσαλονίκη)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61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Μεγάλα Έργα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Εκτιμώμενος π/υ μεγάλων έργων: 8,67 δις €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83732"/>
              </p:ext>
            </p:extLst>
          </p:nvPr>
        </p:nvGraphicFramePr>
        <p:xfrm>
          <a:off x="611560" y="1772816"/>
          <a:ext cx="7920880" cy="3264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3096"/>
                <a:gridCol w="1615397"/>
                <a:gridCol w="1578131"/>
                <a:gridCol w="925734"/>
                <a:gridCol w="1378522"/>
              </a:tblGrid>
              <a:tr h="703604"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u="none" strike="noStrike" dirty="0">
                          <a:effectLst/>
                        </a:rPr>
                        <a:t>ΕΠΙΧΕΙΡΗΣΙΑΚΟ </a:t>
                      </a:r>
                      <a:endParaRPr lang="el-GR" sz="14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l-GR" sz="1400" u="none" strike="noStrike" dirty="0" smtClean="0">
                          <a:effectLst/>
                        </a:rPr>
                        <a:t>ΠΡΟΓΡΑΜΜΑ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u="none" strike="noStrike">
                          <a:effectLst/>
                        </a:rPr>
                        <a:t>ΟΝΟΜΑΤΙΣΜΕΝΑ ΣΤΟ ΕΓΚΕΚΡΙΜΕΝΟ Ε.Π.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u="none" strike="noStrike">
                          <a:effectLst/>
                        </a:rPr>
                        <a:t>ΠΡΟΓΡΑΜΜΑΤΙΣΜΟΣ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u="none" strike="noStrike" dirty="0">
                          <a:effectLst/>
                        </a:rPr>
                        <a:t>ΕΚ ΤΩΝ ΟΠΟΙΩΝ ΕΡΓΑ </a:t>
                      </a:r>
                      <a:r>
                        <a:rPr lang="el-GR" sz="1400" u="none" strike="noStrike" dirty="0" smtClean="0">
                          <a:effectLst/>
                        </a:rPr>
                        <a:t>PHASING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u="none" strike="noStrike">
                          <a:effectLst/>
                        </a:rPr>
                        <a:t>ΕΚ ΤΩΝ ΟΠΟΙΩΝ ΝΕΑ ΕΡΓΑ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634742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Υποδομές Μεταφορών, Περιβάλλον &amp; Αειφόρος Ανάπτυξη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34742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Ανταγωνιστικότητα </a:t>
                      </a:r>
                      <a:r>
                        <a:rPr lang="el-GR" sz="1400" u="none" strike="noStrike" dirty="0" smtClean="0">
                          <a:effectLst/>
                        </a:rPr>
                        <a:t>Επιχειρηματικότητα </a:t>
                      </a:r>
                      <a:r>
                        <a:rPr lang="el-GR" sz="1400" u="none" strike="noStrike" dirty="0">
                          <a:effectLst/>
                        </a:rPr>
                        <a:t>και Καινοτομία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602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ΠΕΠ Κεντρικής Μακεδονίας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5328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ΠΕΠ Αττικής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5328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ΠΕΠ Στ.Ελλάδας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5328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ΣΥΝΟΛΟ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33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34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15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19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9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 </a:t>
            </a:r>
            <a:r>
              <a:rPr lang="en-US" smtClean="0"/>
              <a:t/>
            </a:r>
            <a:br>
              <a:rPr lang="en-US" smtClean="0"/>
            </a:br>
            <a:r>
              <a:rPr lang="el-GR" smtClean="0"/>
              <a:t>Μεγάλα Έργα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dirty="0" smtClean="0"/>
              <a:t>Σε σύνολο 34 Μεγάλων Έργων: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l-GR" sz="2000" dirty="0" smtClean="0"/>
              <a:t>Από τα  </a:t>
            </a:r>
            <a:r>
              <a:rPr lang="el-GR" sz="2000" b="1" dirty="0"/>
              <a:t>15</a:t>
            </a:r>
            <a:r>
              <a:rPr lang="el-GR" sz="2000" dirty="0"/>
              <a:t> </a:t>
            </a:r>
            <a:r>
              <a:rPr lang="el-GR" sz="2000" b="1" u="sng" dirty="0"/>
              <a:t>Μεγάλα Έργα </a:t>
            </a:r>
            <a:r>
              <a:rPr lang="en-US" sz="2000" b="1" u="sng" dirty="0" smtClean="0"/>
              <a:t>phasing</a:t>
            </a:r>
            <a:r>
              <a:rPr lang="el-GR" sz="2000" dirty="0" smtClean="0"/>
              <a:t>, έχει </a:t>
            </a:r>
            <a:r>
              <a:rPr lang="el-GR" sz="2000" dirty="0"/>
              <a:t>ολοκληρωθεί η διαδικασία κοινοποιήσεων (φάση Β’) στην </a:t>
            </a:r>
            <a:r>
              <a:rPr lang="el-GR" sz="2000" dirty="0" smtClean="0"/>
              <a:t>ΕΕ για τα </a:t>
            </a:r>
            <a:r>
              <a:rPr lang="el-GR" sz="2000" b="1" dirty="0" smtClean="0"/>
              <a:t>1</a:t>
            </a:r>
            <a:r>
              <a:rPr lang="en-US" sz="2000" b="1" dirty="0" smtClean="0"/>
              <a:t>2</a:t>
            </a:r>
            <a:r>
              <a:rPr lang="el-GR" sz="2000" dirty="0" smtClean="0"/>
              <a:t> και είναι σε διαδικασία κοινοποίησης </a:t>
            </a:r>
            <a:r>
              <a:rPr lang="en-US" sz="2000" b="1" dirty="0" smtClean="0"/>
              <a:t>3</a:t>
            </a:r>
            <a:r>
              <a:rPr lang="el-GR" sz="2000" dirty="0" smtClean="0"/>
              <a:t> ακόμα Μεγάλα Έργα </a:t>
            </a:r>
          </a:p>
          <a:p>
            <a:endParaRPr lang="el-GR" sz="2000" dirty="0" smtClean="0"/>
          </a:p>
          <a:p>
            <a:r>
              <a:rPr lang="el-GR" sz="2000" dirty="0" smtClean="0"/>
              <a:t>Από </a:t>
            </a:r>
            <a:r>
              <a:rPr lang="el-GR" sz="2000" dirty="0"/>
              <a:t>τα </a:t>
            </a:r>
            <a:r>
              <a:rPr lang="el-GR" sz="2000" b="1" u="sng" dirty="0"/>
              <a:t>19 νέα Μεγάλα </a:t>
            </a:r>
            <a:r>
              <a:rPr lang="el-GR" sz="2000" b="1" u="sng" dirty="0" smtClean="0"/>
              <a:t>Έργα</a:t>
            </a:r>
            <a:r>
              <a:rPr lang="el-GR" sz="2000" dirty="0" smtClean="0"/>
              <a:t>, προγραμματίζεται η υποβολή </a:t>
            </a:r>
            <a:r>
              <a:rPr lang="el-GR" sz="2000" b="1" dirty="0" smtClean="0"/>
              <a:t>3</a:t>
            </a:r>
            <a:r>
              <a:rPr lang="el-GR" sz="2000" dirty="0" smtClean="0"/>
              <a:t> νέων Μεγάλων Έργων στην ΕΕ, εντός του 2017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3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Εμβληματικά Έργα (</a:t>
            </a:r>
            <a:r>
              <a:rPr lang="en-US" dirty="0" smtClean="0"/>
              <a:t>significant)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Σε συμφωνία με την ΕΕ:</a:t>
            </a:r>
          </a:p>
          <a:p>
            <a:r>
              <a:rPr lang="el-GR" dirty="0" smtClean="0"/>
              <a:t>καθορίστηκαν 18 εμβληματικά έργα συνολικού </a:t>
            </a:r>
            <a:r>
              <a:rPr lang="el-GR" smtClean="0"/>
              <a:t>π/υ €</a:t>
            </a:r>
            <a:r>
              <a:rPr lang="el-GR" dirty="0" smtClean="0"/>
              <a:t>3 δις περίπου</a:t>
            </a:r>
          </a:p>
          <a:p>
            <a:r>
              <a:rPr lang="el-GR" dirty="0" smtClean="0"/>
              <a:t>ενιαίο σύστημα παρακολούθησης μέσω ΟΠΣ</a:t>
            </a:r>
          </a:p>
          <a:p>
            <a:r>
              <a:rPr lang="el-GR" dirty="0" smtClean="0"/>
              <a:t>περιοδικές αναφορές στην ΕΕ</a:t>
            </a:r>
          </a:p>
        </p:txBody>
      </p:sp>
    </p:spTree>
    <p:extLst>
      <p:ext uri="{BB962C8B-B14F-4D97-AF65-F5344CB8AC3E}">
        <p14:creationId xmlns:p14="http://schemas.microsoft.com/office/powerpoint/2010/main" val="36067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/>
              <a:t>Συνεργασία με Μηχανισμό </a:t>
            </a:r>
            <a:r>
              <a:rPr lang="en-US" sz="2400" dirty="0" smtClean="0"/>
              <a:t>Jaspers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H </a:t>
            </a:r>
            <a:r>
              <a:rPr lang="el-GR" sz="2600" dirty="0" smtClean="0"/>
              <a:t>συνεργασία ξεκίνησε το 2013 και αφορά:</a:t>
            </a:r>
          </a:p>
          <a:p>
            <a:pPr lvl="0" algn="just"/>
            <a:r>
              <a:rPr lang="el-GR" sz="2200" dirty="0"/>
              <a:t>στην υποστήριξη για τη προετοιμασία 13 Φακέλων Μεγάλων Έργων και την υποβολή και ένταξη 8 οριζόντιων έργων ή/και έργων υψηλής τεχνολογίας και στρατηγικής σημασίας σε ΕΠ της ΠΠ 2014-2020 (</a:t>
            </a:r>
            <a:r>
              <a:rPr lang="en-US" sz="2200" dirty="0"/>
              <a:t>JASPERS ADVISORY</a:t>
            </a:r>
            <a:r>
              <a:rPr lang="el-GR" sz="2200" dirty="0"/>
              <a:t>) </a:t>
            </a:r>
          </a:p>
          <a:p>
            <a:pPr lvl="0" algn="just"/>
            <a:r>
              <a:rPr lang="el-GR" sz="2200" dirty="0"/>
              <a:t>στον ανεξάρτητο ποιοτικό έλεγχο 7 Φακέλων Μεγάλων Έργων (</a:t>
            </a:r>
            <a:r>
              <a:rPr lang="en-US" sz="2200" dirty="0"/>
              <a:t>JASPERS IQR</a:t>
            </a:r>
            <a:r>
              <a:rPr lang="el-GR" sz="2200" dirty="0"/>
              <a:t>) σύμφωνα με το προγραμματισμό των αρμόδιων ΕΥΔΕΠ.</a:t>
            </a:r>
          </a:p>
          <a:p>
            <a:pPr marL="274320" lvl="1" indent="0" algn="just">
              <a:buNone/>
            </a:pPr>
            <a:endParaRPr lang="el-GR" sz="2000" dirty="0"/>
          </a:p>
          <a:p>
            <a:pPr marL="0" indent="0" algn="just">
              <a:buNone/>
            </a:pPr>
            <a:r>
              <a:rPr lang="el-GR" sz="2200" dirty="0"/>
              <a:t>Επίσης, παρέρχεται υποστήριξη στην ΕΥΣΕ για τη διεξαγωγή σεμιναρίων σε ειδικά οριζόντια θέματα (Περιβαλλοντικές Επιπτώσεις, Κλιματική Αλλαγή, Μελέτες Οφέλους - Κόστους, Κρατικές Ενισχύσεις) που σχετίζονται με τη προετοιμασία των Μεγάλων Έργων. 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541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Απαιτούμενες ενέργειες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l-GR" sz="2000" dirty="0" smtClean="0"/>
              <a:t>Τήρηση </a:t>
            </a:r>
            <a:r>
              <a:rPr lang="el-GR" sz="2000" dirty="0"/>
              <a:t>προθεσμιών ανάληψης νομικών δεσμεύσεων και προθεσμιών/υποχρεώσεων που απορρέουν από το ΣΔΕ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el-GR" sz="2000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l-GR" sz="2000" dirty="0"/>
              <a:t>Παρακολούθηση χρονοδιαγραμμάτων υλοποίησης των έργων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el-GR" sz="2000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l-GR" sz="2000" dirty="0" smtClean="0"/>
              <a:t>Έγκαιρη </a:t>
            </a:r>
            <a:r>
              <a:rPr lang="el-GR" sz="2000" dirty="0"/>
              <a:t>και πλήρης εισαγωγή στοιχείων στο ΟΠΣ (καταχώριση δαπανών)</a:t>
            </a:r>
            <a:endParaRPr lang="en-US" sz="2000" dirty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el-GR" sz="2000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l-GR" sz="2000" dirty="0" smtClean="0"/>
              <a:t>Επιτάχυνση </a:t>
            </a:r>
            <a:r>
              <a:rPr lang="el-GR" sz="2000" dirty="0"/>
              <a:t>των διαδικασιών διοικητικής ολοκλήρωσης των πράξεων που έχουν ολοκληρώσει το φυσικό και οικονομικό τους αντικείμενο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52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075126" cy="3816424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solidFill>
                  <a:srgbClr val="002060"/>
                </a:solidFill>
              </a:rPr>
              <a:t>Μηχανισμός </a:t>
            </a:r>
            <a:r>
              <a:rPr lang="el-GR" sz="3200" b="1" i="1" dirty="0">
                <a:solidFill>
                  <a:srgbClr val="002060"/>
                </a:solidFill>
              </a:rPr>
              <a:t>«Συνδέοντας την </a:t>
            </a:r>
            <a:r>
              <a:rPr lang="el-GR" sz="3200" b="1" i="1" dirty="0" smtClean="0">
                <a:solidFill>
                  <a:srgbClr val="002060"/>
                </a:solidFill>
              </a:rPr>
              <a:t>Ευρώπη - </a:t>
            </a:r>
            <a:r>
              <a:rPr lang="en-US" sz="3200" b="1" i="1" dirty="0" smtClean="0">
                <a:solidFill>
                  <a:srgbClr val="002060"/>
                </a:solidFill>
              </a:rPr>
              <a:t>CEF</a:t>
            </a:r>
            <a:r>
              <a:rPr lang="el-GR" sz="3200" b="1" i="1" dirty="0" smtClean="0">
                <a:solidFill>
                  <a:srgbClr val="002060"/>
                </a:solidFill>
              </a:rPr>
              <a:t>»</a:t>
            </a:r>
            <a:r>
              <a:rPr lang="en-US" sz="3200" b="1" i="1" dirty="0" smtClean="0">
                <a:solidFill>
                  <a:srgbClr val="002060"/>
                </a:solidFill>
              </a:rPr>
              <a:t/>
            </a:r>
            <a:br>
              <a:rPr lang="en-US" sz="3200" b="1" i="1" dirty="0" smtClean="0">
                <a:solidFill>
                  <a:srgbClr val="002060"/>
                </a:solidFill>
              </a:rPr>
            </a:br>
            <a:r>
              <a:rPr lang="el-GR" sz="3200" b="1" i="1" dirty="0" smtClean="0">
                <a:solidFill>
                  <a:srgbClr val="002060"/>
                </a:solidFill>
              </a:rPr>
              <a:t>Διευρωπαϊκό </a:t>
            </a:r>
            <a:r>
              <a:rPr lang="el-GR" sz="3200" b="1" i="1" dirty="0">
                <a:solidFill>
                  <a:srgbClr val="002060"/>
                </a:solidFill>
              </a:rPr>
              <a:t>Δίκτυο </a:t>
            </a:r>
            <a:r>
              <a:rPr lang="el-GR" sz="3200" b="1" i="1" dirty="0" smtClean="0">
                <a:solidFill>
                  <a:srgbClr val="002060"/>
                </a:solidFill>
              </a:rPr>
              <a:t>Μεταφορών/Ενέργειας/Τηλεπικοινωνιών</a:t>
            </a:r>
            <a:r>
              <a:rPr lang="el-GR" sz="3200" b="1" i="1" dirty="0">
                <a:solidFill>
                  <a:srgbClr val="002060"/>
                </a:solidFill>
              </a:rPr>
              <a:t/>
            </a:r>
            <a:br>
              <a:rPr lang="el-GR" sz="3200" b="1" i="1" dirty="0">
                <a:solidFill>
                  <a:srgbClr val="002060"/>
                </a:solidFill>
              </a:rPr>
            </a:br>
            <a:r>
              <a:rPr lang="en-US" sz="3200" b="1" i="1" dirty="0" smtClean="0">
                <a:solidFill>
                  <a:srgbClr val="002060"/>
                </a:solidFill>
              </a:rPr>
              <a:t/>
            </a:r>
            <a:br>
              <a:rPr lang="en-US" sz="3200" b="1" i="1" dirty="0" smtClean="0">
                <a:solidFill>
                  <a:srgbClr val="002060"/>
                </a:solidFill>
              </a:rPr>
            </a:br>
            <a:r>
              <a:rPr lang="el-GR" sz="2000" b="1" i="1" dirty="0">
                <a:solidFill>
                  <a:srgbClr val="002060"/>
                </a:solidFill>
              </a:rPr>
              <a:t/>
            </a:r>
            <a:br>
              <a:rPr lang="el-GR" sz="2000" b="1" i="1" dirty="0">
                <a:solidFill>
                  <a:srgbClr val="002060"/>
                </a:solidFill>
              </a:rPr>
            </a:br>
            <a:r>
              <a:rPr lang="el-GR" sz="2400" u="sng" dirty="0">
                <a:solidFill>
                  <a:srgbClr val="002060"/>
                </a:solidFill>
              </a:rPr>
              <a:t/>
            </a:r>
            <a:br>
              <a:rPr lang="el-GR" sz="2400" u="sng" dirty="0">
                <a:solidFill>
                  <a:srgbClr val="002060"/>
                </a:solidFill>
              </a:rPr>
            </a:br>
            <a:endParaRPr lang="el-GR" sz="2400" b="1" u="sng" dirty="0">
              <a:solidFill>
                <a:srgbClr val="002060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973540" cy="649027"/>
          </a:xfrm>
          <a:prstGeom prst="rect">
            <a:avLst/>
          </a:prstGeom>
        </p:spPr>
      </p:pic>
      <p:pic>
        <p:nvPicPr>
          <p:cNvPr id="1026" name="Picture 2" descr="C:\Users\mado\Desktop\CEF\19_01 CEF\3-FLAG-Hellas_C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0"/>
            <a:ext cx="1015875" cy="645395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0" y="6093296"/>
            <a:ext cx="622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ΕΙΔΙΚΗ ΥΠΗΡΕΣΙΑ ΤΟΥ ΣΥΝΤΟΝΙΣΜΟΥ ΤΗΣ ΕΦΑΡΜΟΓΗΣ (ΕΥΣΕ)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10" name="0 - Εικόνα" descr="logo_YPYNT_FEB 2015_new 1_el_xrist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483768" cy="68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0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5450" y="1124744"/>
            <a:ext cx="8229600" cy="504056"/>
          </a:xfrm>
        </p:spPr>
        <p:txBody>
          <a:bodyPr/>
          <a:lstStyle/>
          <a:p>
            <a:r>
              <a:rPr lang="el-GR" dirty="0" smtClean="0"/>
              <a:t>ΕΣΠΑ 2014-2020 – Ενεργοποίηση (ΔΔ) </a:t>
            </a:r>
            <a:br>
              <a:rPr lang="el-GR" dirty="0" smtClean="0"/>
            </a:br>
            <a:r>
              <a:rPr lang="el-GR" sz="2000" dirty="0" smtClean="0"/>
              <a:t>ΟΠΣ 3</a:t>
            </a:r>
            <a:r>
              <a:rPr lang="en-US" sz="2000" dirty="0" smtClean="0"/>
              <a:t>0</a:t>
            </a:r>
            <a:r>
              <a:rPr lang="el-GR" sz="2000" dirty="0" smtClean="0"/>
              <a:t>/10/2017</a:t>
            </a:r>
            <a:endParaRPr lang="el-GR" sz="2000" dirty="0"/>
          </a:p>
        </p:txBody>
      </p:sp>
      <p:graphicFrame>
        <p:nvGraphicFramePr>
          <p:cNvPr id="17" name="Πίνακας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38245"/>
              </p:ext>
            </p:extLst>
          </p:nvPr>
        </p:nvGraphicFramePr>
        <p:xfrm>
          <a:off x="899592" y="5157192"/>
          <a:ext cx="5342812" cy="914400"/>
        </p:xfrm>
        <a:graphic>
          <a:graphicData uri="http://schemas.openxmlformats.org/drawingml/2006/table">
            <a:tbl>
              <a:tblPr/>
              <a:tblGrid>
                <a:gridCol w="791564"/>
                <a:gridCol w="1009106"/>
                <a:gridCol w="931482"/>
                <a:gridCol w="853859"/>
                <a:gridCol w="931482"/>
                <a:gridCol w="825319"/>
              </a:tblGrid>
              <a:tr h="17983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ΔΔ  ΧΠ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Προσκλήσεις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Εντάξεις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Νομικές Δεσμεύσεις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Δαπάνες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ΕΣΠΑ *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17.996.536.314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12.554.386.332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9.217.367.508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5.757.031.050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2.246.915.521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ΤΟΜΕΑΚΑ ΕΠ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12.596.255.948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8.583.148.888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6.627.162.962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4.438.790.422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1.600.281.484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ΠΕΠ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5.400.280.366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3.971.237.444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2.590.204.545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1.318.240.628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646.634.037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32240" y="5229200"/>
            <a:ext cx="200804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* ΕΠ ΕΣΠΑ χωρίς ΠΑΑ, </a:t>
            </a:r>
            <a:r>
              <a:rPr lang="el-GR" sz="1400" dirty="0" err="1" smtClean="0"/>
              <a:t>ΕΠΑλΘ</a:t>
            </a:r>
            <a:r>
              <a:rPr lang="el-GR" sz="1400" dirty="0" smtClean="0"/>
              <a:t> και </a:t>
            </a:r>
            <a:r>
              <a:rPr lang="en-US" sz="1400" dirty="0" smtClean="0"/>
              <a:t>INTERREG</a:t>
            </a:r>
            <a:endParaRPr lang="el-G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488831" cy="356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5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-4549" y="6491398"/>
            <a:ext cx="6324600" cy="381000"/>
          </a:xfrm>
          <a:prstGeom prst="rect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4"/>
          <p:cNvGraphicFramePr>
            <a:graphicFrameLocks noGrp="1"/>
          </p:cNvGraphicFramePr>
          <p:nvPr/>
        </p:nvGraphicFramePr>
        <p:xfrm>
          <a:off x="179512" y="548680"/>
          <a:ext cx="1580009" cy="527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1371729"/>
              </a:tblGrid>
              <a:tr h="52901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TEN-T CORE NETWORK CORRIDORS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48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en-US" sz="1000" dirty="0" smtClean="0">
                          <a:latin typeface="+mn-lt"/>
                        </a:rPr>
                        <a:t>BALTIC - ADRIATIC		</a:t>
                      </a:r>
                    </a:p>
                  </a:txBody>
                  <a:tcPr/>
                </a:tc>
              </a:tr>
              <a:tr h="52901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n-lt"/>
                        </a:rPr>
                        <a:t>NORTH SEA - BALTIC	</a:t>
                      </a:r>
                      <a:endParaRPr lang="en-US" sz="1000" dirty="0"/>
                    </a:p>
                  </a:txBody>
                  <a:tcPr/>
                </a:tc>
              </a:tr>
              <a:tr h="46975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n-lt"/>
                        </a:rPr>
                        <a:t>MEDITERRANEAN</a:t>
                      </a:r>
                      <a:endParaRPr lang="en-US" sz="1000" dirty="0"/>
                    </a:p>
                  </a:txBody>
                  <a:tcPr/>
                </a:tc>
              </a:tr>
              <a:tr h="46975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8661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n-lt"/>
                        </a:rPr>
                        <a:t>ORIENT - EAST MED </a:t>
                      </a:r>
                      <a:endParaRPr lang="en-US" sz="1000" dirty="0"/>
                    </a:p>
                  </a:txBody>
                  <a:tcPr/>
                </a:tc>
              </a:tr>
              <a:tr h="52901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634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n-lt"/>
                        </a:rPr>
                        <a:t>SCANDINAVAN - MEDITERRANEAN</a:t>
                      </a:r>
                      <a:endParaRPr lang="en-US" sz="1000" dirty="0"/>
                    </a:p>
                  </a:txBody>
                  <a:tcPr/>
                </a:tc>
              </a:tr>
              <a:tr h="52901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RHINE - ALPINE		</a:t>
                      </a:r>
                    </a:p>
                  </a:txBody>
                  <a:tcPr/>
                </a:tc>
              </a:tr>
              <a:tr h="46975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ATLANTIC</a:t>
                      </a:r>
                    </a:p>
                  </a:txBody>
                  <a:tcPr/>
                </a:tc>
              </a:tr>
              <a:tr h="52901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NORTH SEA - MEDITERRANEAN	</a:t>
                      </a:r>
                    </a:p>
                  </a:txBody>
                  <a:tcPr/>
                </a:tc>
              </a:tr>
              <a:tr h="46975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RHINE - DANUBE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928" y="548680"/>
            <a:ext cx="7144072" cy="535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pc\Desktop\ΕΥΣΕ\img_c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034048"/>
            <a:ext cx="2895600" cy="823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38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>
            <a:off x="-4549" y="6491398"/>
            <a:ext cx="6324600" cy="381000"/>
          </a:xfrm>
          <a:prstGeom prst="rect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551878" y="2564903"/>
            <a:ext cx="56298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1F497D"/>
                </a:solidFill>
              </a:rPr>
              <a:t>ΔΙΑΔΡΟΜΟΣ</a:t>
            </a:r>
            <a:r>
              <a:rPr lang="en-US" sz="3200" b="1" dirty="0" smtClean="0">
                <a:solidFill>
                  <a:srgbClr val="1F497D"/>
                </a:solidFill>
              </a:rPr>
              <a:t> ORIENT EAS</a:t>
            </a:r>
            <a:r>
              <a:rPr lang="el-GR" sz="3200" b="1" dirty="0" smtClean="0">
                <a:solidFill>
                  <a:srgbClr val="1F497D"/>
                </a:solidFill>
              </a:rPr>
              <a:t>Τ</a:t>
            </a:r>
            <a:r>
              <a:rPr lang="en-US" sz="3200" b="1" dirty="0" smtClean="0">
                <a:solidFill>
                  <a:srgbClr val="1F497D"/>
                </a:solidFill>
              </a:rPr>
              <a:t>/MED</a:t>
            </a:r>
            <a:endParaRPr lang="el-GR" sz="3200" b="1" dirty="0" smtClean="0">
              <a:solidFill>
                <a:srgbClr val="1F497D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1F497D"/>
                </a:solidFill>
              </a:rPr>
              <a:t>(Ο.Ε.Μ.)</a:t>
            </a:r>
            <a:endParaRPr lang="el-GR" sz="3200" dirty="0">
              <a:solidFill>
                <a:srgbClr val="1F497D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-4549" y="6491398"/>
            <a:ext cx="6324600" cy="381000"/>
          </a:xfrm>
          <a:prstGeom prst="rect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1" name="Picture 2" descr="C:\Users\pc\Desktop\ΕΥΣΕ\img_c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034048"/>
            <a:ext cx="2895600" cy="823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319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80" y="563304"/>
            <a:ext cx="6920596" cy="61622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138070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1F497D"/>
                </a:solidFill>
              </a:rPr>
              <a:t>ΔΙΑΔΡΟΜΟΣ</a:t>
            </a:r>
            <a:r>
              <a:rPr lang="en-US" b="1" dirty="0">
                <a:solidFill>
                  <a:srgbClr val="1F497D"/>
                </a:solidFill>
              </a:rPr>
              <a:t> ORIENT EAS</a:t>
            </a:r>
            <a:r>
              <a:rPr lang="el-GR" b="1" dirty="0">
                <a:solidFill>
                  <a:srgbClr val="1F497D"/>
                </a:solidFill>
              </a:rPr>
              <a:t>Τ</a:t>
            </a:r>
            <a:r>
              <a:rPr lang="en-US" b="1" dirty="0" smtClean="0">
                <a:solidFill>
                  <a:srgbClr val="1F497D"/>
                </a:solidFill>
              </a:rPr>
              <a:t>/MED</a:t>
            </a:r>
            <a:r>
              <a:rPr lang="el-GR" b="1" dirty="0" smtClean="0">
                <a:solidFill>
                  <a:srgbClr val="1F497D"/>
                </a:solidFill>
              </a:rPr>
              <a:t>   (</a:t>
            </a:r>
            <a:r>
              <a:rPr lang="el-GR" b="1" dirty="0">
                <a:solidFill>
                  <a:srgbClr val="1F497D"/>
                </a:solidFill>
              </a:rPr>
              <a:t>Ο.Ε.Μ.)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68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3816424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tx2"/>
                </a:solidFill>
              </a:rPr>
              <a:t/>
            </a:r>
            <a:br>
              <a:rPr lang="en-US" sz="3200" b="1" i="1" dirty="0" smtClean="0">
                <a:solidFill>
                  <a:schemeClr val="tx2"/>
                </a:solidFill>
              </a:rPr>
            </a:br>
            <a:r>
              <a:rPr lang="el-GR" sz="2400" b="1" i="1" dirty="0" smtClean="0">
                <a:solidFill>
                  <a:schemeClr val="tx2"/>
                </a:solidFill>
              </a:rPr>
              <a:t/>
            </a:r>
            <a:br>
              <a:rPr lang="el-GR" sz="2400" b="1" i="1" dirty="0" smtClean="0">
                <a:solidFill>
                  <a:schemeClr val="tx2"/>
                </a:solidFill>
              </a:rPr>
            </a:br>
            <a:r>
              <a:rPr lang="el-GR" sz="2000" b="1" i="1" dirty="0">
                <a:solidFill>
                  <a:schemeClr val="tx2"/>
                </a:solidFill>
              </a:rPr>
              <a:t/>
            </a:r>
            <a:br>
              <a:rPr lang="el-GR" sz="2000" b="1" i="1" dirty="0">
                <a:solidFill>
                  <a:schemeClr val="tx2"/>
                </a:solidFill>
              </a:rPr>
            </a:br>
            <a:endParaRPr lang="el-GR" sz="2400" b="1" u="sng" dirty="0"/>
          </a:p>
        </p:txBody>
      </p:sp>
      <p:sp>
        <p:nvSpPr>
          <p:cNvPr id="5" name="Rectangle 5"/>
          <p:cNvSpPr/>
          <p:nvPr/>
        </p:nvSpPr>
        <p:spPr>
          <a:xfrm>
            <a:off x="-4549" y="6491398"/>
            <a:ext cx="6324600" cy="381000"/>
          </a:xfrm>
          <a:prstGeom prst="rect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836712"/>
            <a:ext cx="7772400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i="1" u="sng" dirty="0" smtClean="0">
                <a:solidFill>
                  <a:srgbClr val="1F497D"/>
                </a:solidFill>
              </a:rPr>
              <a:t>Χρηματοδότηση</a:t>
            </a:r>
            <a:r>
              <a:rPr lang="en-US" sz="3200" b="1" i="1" u="sng" dirty="0" smtClean="0">
                <a:solidFill>
                  <a:srgbClr val="1F497D"/>
                </a:solidFill>
              </a:rPr>
              <a:t> </a:t>
            </a:r>
            <a:r>
              <a:rPr lang="el-GR" sz="3200" b="1" i="1" u="sng" dirty="0" smtClean="0">
                <a:solidFill>
                  <a:srgbClr val="1F497D"/>
                </a:solidFill>
              </a:rPr>
              <a:t>ΔΕΔ </a:t>
            </a:r>
          </a:p>
          <a:p>
            <a:pPr algn="ctr">
              <a:spcBef>
                <a:spcPct val="0"/>
              </a:spcBef>
              <a:defRPr/>
            </a:pPr>
            <a:r>
              <a:rPr lang="el-GR" sz="3200" b="1" i="1" u="sng" dirty="0" smtClean="0">
                <a:solidFill>
                  <a:srgbClr val="1F497D"/>
                </a:solidFill>
              </a:rPr>
              <a:t>Προγραμματικής Περιόδου 2014-2020</a:t>
            </a:r>
            <a:endParaRPr lang="en-US" sz="3200" b="1" i="1" u="sng" dirty="0" smtClean="0">
              <a:solidFill>
                <a:srgbClr val="1F497D"/>
              </a:solidFill>
            </a:endParaRPr>
          </a:p>
        </p:txBody>
      </p:sp>
      <p:pic>
        <p:nvPicPr>
          <p:cNvPr id="11" name="Picture 2" descr="C:\Users\pc\Desktop\ΕΥΣΕ\img_c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034048"/>
            <a:ext cx="2895600" cy="823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7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209800" y="1066800"/>
            <a:ext cx="48656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b="1">
              <a:solidFill>
                <a:srgbClr val="002060"/>
              </a:solidFill>
            </a:endParaRPr>
          </a:p>
          <a:p>
            <a:endParaRPr lang="el-GR" b="1">
              <a:solidFill>
                <a:srgbClr val="002060"/>
              </a:solidFill>
            </a:endParaRPr>
          </a:p>
          <a:p>
            <a:endParaRPr lang="en-US" u="sng">
              <a:solidFill>
                <a:srgbClr val="002060"/>
              </a:solidFill>
            </a:endParaRPr>
          </a:p>
          <a:p>
            <a:endParaRPr lang="en-US" u="sng">
              <a:solidFill>
                <a:srgbClr val="002060"/>
              </a:solidFill>
            </a:endParaRPr>
          </a:p>
          <a:p>
            <a:endParaRPr lang="en-US" u="sng">
              <a:solidFill>
                <a:srgbClr val="002060"/>
              </a:solidFill>
            </a:endParaRPr>
          </a:p>
          <a:p>
            <a:endParaRPr lang="el-GR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6311900" cy="381000"/>
          </a:xfrm>
          <a:prstGeom prst="rect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22700674"/>
              </p:ext>
            </p:extLst>
          </p:nvPr>
        </p:nvGraphicFramePr>
        <p:xfrm>
          <a:off x="1600200" y="1904776"/>
          <a:ext cx="5996136" cy="390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50" name="Rectangle 1"/>
          <p:cNvSpPr>
            <a:spLocks noChangeArrowheads="1"/>
          </p:cNvSpPr>
          <p:nvPr/>
        </p:nvSpPr>
        <p:spPr bwMode="auto">
          <a:xfrm>
            <a:off x="1471022" y="150803"/>
            <a:ext cx="62622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Χρηματοδότηση Διευρωπαϊκών Δικτύων</a:t>
            </a:r>
          </a:p>
          <a:p>
            <a:pPr algn="ctr"/>
            <a:r>
              <a:rPr lang="el-GR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Προγραμματικής Περιόδου 2014-2020</a:t>
            </a:r>
            <a:endParaRPr lang="el-GR" sz="28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51" name="TextBox 1"/>
          <p:cNvSpPr txBox="1">
            <a:spLocks noChangeArrowheads="1"/>
          </p:cNvSpPr>
          <p:nvPr/>
        </p:nvSpPr>
        <p:spPr bwMode="auto">
          <a:xfrm>
            <a:off x="2051720" y="3212976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E6F8FE"/>
                </a:solidFill>
              </a:rPr>
              <a:t>Συνολικός Προϋπολογισμός</a:t>
            </a:r>
            <a:endParaRPr lang="en-US" sz="1600" b="1" dirty="0">
              <a:solidFill>
                <a:srgbClr val="E6F8FE"/>
              </a:solidFill>
            </a:endParaRPr>
          </a:p>
          <a:p>
            <a:pPr algn="ctr"/>
            <a:r>
              <a:rPr lang="en-US" sz="1600" b="1" dirty="0">
                <a:solidFill>
                  <a:srgbClr val="E6F8FE"/>
                </a:solidFill>
              </a:rPr>
              <a:t>CEF</a:t>
            </a:r>
            <a:endParaRPr lang="el-GR" sz="1600" b="1" dirty="0">
              <a:solidFill>
                <a:srgbClr val="E6F8FE"/>
              </a:solidFill>
            </a:endParaRPr>
          </a:p>
        </p:txBody>
      </p:sp>
      <p:sp>
        <p:nvSpPr>
          <p:cNvPr id="31752" name="TextBox 3"/>
          <p:cNvSpPr txBox="1">
            <a:spLocks noChangeArrowheads="1"/>
          </p:cNvSpPr>
          <p:nvPr/>
        </p:nvSpPr>
        <p:spPr bwMode="auto">
          <a:xfrm>
            <a:off x="2339752" y="4005064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 dirty="0" smtClean="0">
                <a:solidFill>
                  <a:srgbClr val="E6F8FE"/>
                </a:solidFill>
              </a:rPr>
              <a:t>29</a:t>
            </a:r>
            <a:r>
              <a:rPr lang="en-US" sz="1600" b="1" dirty="0" smtClean="0">
                <a:solidFill>
                  <a:srgbClr val="E6F8FE"/>
                </a:solidFill>
              </a:rPr>
              <a:t>,</a:t>
            </a:r>
            <a:r>
              <a:rPr lang="el-GR" sz="1600" b="1" dirty="0" smtClean="0">
                <a:solidFill>
                  <a:srgbClr val="E6F8FE"/>
                </a:solidFill>
              </a:rPr>
              <a:t>94</a:t>
            </a:r>
            <a:r>
              <a:rPr lang="en-US" sz="1600" b="1" dirty="0" smtClean="0">
                <a:solidFill>
                  <a:srgbClr val="E6F8FE"/>
                </a:solidFill>
              </a:rPr>
              <a:t>B</a:t>
            </a:r>
            <a:r>
              <a:rPr lang="en-US" sz="1600" b="1" dirty="0">
                <a:solidFill>
                  <a:srgbClr val="E6F8FE"/>
                </a:solidFill>
              </a:rPr>
              <a:t>€</a:t>
            </a:r>
            <a:endParaRPr lang="el-GR" sz="1600" b="1" dirty="0">
              <a:solidFill>
                <a:srgbClr val="E6F8FE"/>
              </a:solidFill>
            </a:endParaRPr>
          </a:p>
          <a:p>
            <a:pPr algn="ctr"/>
            <a:endParaRPr lang="el-GR" sz="1600" dirty="0">
              <a:solidFill>
                <a:prstClr val="black"/>
              </a:solidFill>
            </a:endParaRPr>
          </a:p>
        </p:txBody>
      </p:sp>
      <p:pic>
        <p:nvPicPr>
          <p:cNvPr id="9" name="Picture 2" descr="C:\Users\pc\Desktop\ΕΥΣΕ\img_ce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6034048"/>
            <a:ext cx="2895600" cy="823952"/>
          </a:xfrm>
          <a:prstGeom prst="rect">
            <a:avLst/>
          </a:prstGeom>
          <a:noFill/>
        </p:spPr>
      </p:pic>
      <p:sp>
        <p:nvSpPr>
          <p:cNvPr id="10" name="9 - Δεξιό άγκιστρο"/>
          <p:cNvSpPr/>
          <p:nvPr/>
        </p:nvSpPr>
        <p:spPr>
          <a:xfrm>
            <a:off x="5436096" y="3933056"/>
            <a:ext cx="216024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580112" y="4149080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200" dirty="0" smtClean="0">
                <a:solidFill>
                  <a:srgbClr val="002060"/>
                </a:solidFill>
              </a:rPr>
              <a:t>Στα ποσά περιλαμβάνονται και πόροι από τα χρηματοδοτικά εργαλεία (3Μ</a:t>
            </a:r>
            <a:r>
              <a:rPr lang="en-US" sz="1200" dirty="0" smtClean="0">
                <a:solidFill>
                  <a:srgbClr val="002060"/>
                </a:solidFill>
              </a:rPr>
              <a:t> €</a:t>
            </a:r>
            <a:r>
              <a:rPr lang="el-GR" sz="1200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l-GR" sz="1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8188" y="2060847"/>
            <a:ext cx="192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rgbClr val="002060"/>
                </a:solidFill>
              </a:rPr>
              <a:t>Από τα οποία 11,31 Β</a:t>
            </a:r>
            <a:r>
              <a:rPr lang="en-US" sz="1200" dirty="0" smtClean="0">
                <a:solidFill>
                  <a:srgbClr val="002060"/>
                </a:solidFill>
              </a:rPr>
              <a:t> €</a:t>
            </a:r>
            <a:r>
              <a:rPr lang="el-GR" sz="1200" dirty="0" smtClean="0">
                <a:solidFill>
                  <a:srgbClr val="002060"/>
                </a:solidFill>
              </a:rPr>
              <a:t> από το Ταμείο Συνοχής για τα 14 Κ-Μ</a:t>
            </a:r>
            <a:endParaRPr lang="el-GR" sz="1200" dirty="0">
              <a:solidFill>
                <a:srgbClr val="002060"/>
              </a:solidFill>
            </a:endParaRPr>
          </a:p>
        </p:txBody>
      </p:sp>
      <p:sp>
        <p:nvSpPr>
          <p:cNvPr id="3" name="Δεξιό βέλος 2"/>
          <p:cNvSpPr/>
          <p:nvPr/>
        </p:nvSpPr>
        <p:spPr>
          <a:xfrm>
            <a:off x="5076056" y="2276872"/>
            <a:ext cx="144016" cy="107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2564904"/>
            <a:ext cx="1868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1F497D"/>
                </a:solidFill>
              </a:rPr>
              <a:t>(580Μ€ </a:t>
            </a:r>
            <a:r>
              <a:rPr lang="en-US" sz="1600" b="1" dirty="0" smtClean="0">
                <a:solidFill>
                  <a:srgbClr val="1F497D"/>
                </a:solidFill>
              </a:rPr>
              <a:t>quota </a:t>
            </a:r>
            <a:r>
              <a:rPr lang="el-GR" sz="1600" b="1" dirty="0" smtClean="0">
                <a:solidFill>
                  <a:srgbClr val="1F497D"/>
                </a:solidFill>
              </a:rPr>
              <a:t>μας)</a:t>
            </a:r>
            <a:endParaRPr lang="en-US" sz="16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278" y="1412776"/>
            <a:ext cx="7772400" cy="3816424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tx2"/>
                </a:solidFill>
              </a:rPr>
              <a:t/>
            </a:r>
            <a:br>
              <a:rPr lang="en-US" sz="3200" b="1" i="1" dirty="0" smtClean="0">
                <a:solidFill>
                  <a:schemeClr val="tx2"/>
                </a:solidFill>
              </a:rPr>
            </a:br>
            <a:endParaRPr lang="el-GR" sz="2400" b="1" u="sng" dirty="0"/>
          </a:p>
        </p:txBody>
      </p:sp>
      <p:sp>
        <p:nvSpPr>
          <p:cNvPr id="5" name="Rectangle 5"/>
          <p:cNvSpPr/>
          <p:nvPr/>
        </p:nvSpPr>
        <p:spPr>
          <a:xfrm>
            <a:off x="-4549" y="6491398"/>
            <a:ext cx="6324600" cy="381000"/>
          </a:xfrm>
          <a:prstGeom prst="rect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-56105" y="332656"/>
            <a:ext cx="9261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1F497D"/>
                </a:solidFill>
              </a:rPr>
              <a:t>Συμπληρωματικότητα </a:t>
            </a:r>
            <a:r>
              <a:rPr lang="en-US" sz="2800" b="1" dirty="0" smtClean="0">
                <a:solidFill>
                  <a:srgbClr val="1F497D"/>
                </a:solidFill>
              </a:rPr>
              <a:t>CEF – </a:t>
            </a:r>
            <a:r>
              <a:rPr lang="el-GR" sz="2800" b="1" dirty="0" smtClean="0">
                <a:solidFill>
                  <a:srgbClr val="1F497D"/>
                </a:solidFill>
              </a:rPr>
              <a:t>Διαρθρωτικά Ταμεία (</a:t>
            </a:r>
            <a:r>
              <a:rPr lang="en-US" sz="2800" b="1" dirty="0" smtClean="0">
                <a:solidFill>
                  <a:srgbClr val="1F497D"/>
                </a:solidFill>
              </a:rPr>
              <a:t>ESI Funds)</a:t>
            </a:r>
            <a:endParaRPr lang="el-GR" sz="2400" b="1" dirty="0" smtClean="0">
              <a:solidFill>
                <a:srgbClr val="1F497D"/>
              </a:solidFill>
            </a:endParaRPr>
          </a:p>
          <a:p>
            <a:endParaRPr lang="el-GR" sz="2800" b="1" dirty="0">
              <a:solidFill>
                <a:srgbClr val="1F497D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55576" y="1412776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60000"/>
              </a:lnSpc>
              <a:spcBef>
                <a:spcPct val="0"/>
              </a:spcBef>
              <a:defRPr/>
            </a:pPr>
            <a:endParaRPr lang="el-GR" sz="1600" dirty="0" smtClean="0">
              <a:solidFill>
                <a:srgbClr val="1F497D"/>
              </a:solidFill>
            </a:endParaRPr>
          </a:p>
          <a:p>
            <a:pPr algn="just">
              <a:lnSpc>
                <a:spcPct val="160000"/>
              </a:lnSpc>
              <a:spcBef>
                <a:spcPct val="0"/>
              </a:spcBef>
              <a:defRPr/>
            </a:pPr>
            <a:endParaRPr lang="el-GR" sz="1600" dirty="0" smtClean="0">
              <a:solidFill>
                <a:srgbClr val="1F497D"/>
              </a:solidFill>
            </a:endParaRPr>
          </a:p>
          <a:p>
            <a:pPr algn="just">
              <a:lnSpc>
                <a:spcPct val="16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el-GR" sz="1600" dirty="0" smtClean="0">
              <a:solidFill>
                <a:srgbClr val="1F497D"/>
              </a:solidFill>
            </a:endParaRPr>
          </a:p>
          <a:p>
            <a:pPr algn="just">
              <a:lnSpc>
                <a:spcPct val="16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el-GR" sz="1600" dirty="0" smtClean="0">
              <a:solidFill>
                <a:srgbClr val="1F497D"/>
              </a:solidFill>
            </a:endParaRPr>
          </a:p>
          <a:p>
            <a:pPr marL="363538" indent="-363538" algn="just">
              <a:lnSpc>
                <a:spcPct val="16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rgbClr val="1F497D"/>
              </a:solidFill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251520" y="1124744"/>
          <a:ext cx="8640763" cy="467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070"/>
                <a:gridCol w="5112693"/>
              </a:tblGrid>
              <a:tr h="509375">
                <a:tc>
                  <a:txBody>
                    <a:bodyPr/>
                    <a:lstStyle/>
                    <a:p>
                      <a:pPr algn="ctr"/>
                      <a:r>
                        <a:rPr lang="fr-BE" sz="2400" b="1" dirty="0" smtClean="0">
                          <a:solidFill>
                            <a:schemeClr val="tx2"/>
                          </a:solidFill>
                        </a:rPr>
                        <a:t>CEF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07" marB="4570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tx2"/>
                          </a:solidFill>
                        </a:rPr>
                        <a:t>Διαρθρωτικά</a:t>
                      </a:r>
                      <a:r>
                        <a:rPr lang="el-GR" sz="2400" b="1" baseline="0" dirty="0" smtClean="0">
                          <a:solidFill>
                            <a:schemeClr val="tx2"/>
                          </a:solidFill>
                        </a:rPr>
                        <a:t> ταμεία </a:t>
                      </a:r>
                      <a:r>
                        <a:rPr lang="fr-BE" sz="2400" b="1" dirty="0" smtClean="0">
                          <a:solidFill>
                            <a:schemeClr val="tx2"/>
                          </a:solidFill>
                        </a:rPr>
                        <a:t>(ESI </a:t>
                      </a:r>
                      <a:r>
                        <a:rPr lang="fr-BE" sz="2400" b="1" dirty="0" err="1" smtClean="0">
                          <a:solidFill>
                            <a:schemeClr val="tx2"/>
                          </a:solidFill>
                        </a:rPr>
                        <a:t>Funds</a:t>
                      </a:r>
                      <a:r>
                        <a:rPr lang="fr-BE" sz="2400" b="1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07" marB="4570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4993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Έργα </a:t>
                      </a:r>
                      <a:r>
                        <a:rPr lang="fr-BE" sz="1600" b="0" dirty="0" err="1" smtClean="0">
                          <a:solidFill>
                            <a:schemeClr val="tx2"/>
                          </a:solidFill>
                        </a:rPr>
                        <a:t>με</a:t>
                      </a:r>
                      <a:r>
                        <a:rPr lang="fr-BE" sz="1600" b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υψηλή </a:t>
                      </a:r>
                      <a:r>
                        <a:rPr lang="fr-BE" sz="1600" b="0" dirty="0" err="1" smtClean="0">
                          <a:solidFill>
                            <a:schemeClr val="tx2"/>
                          </a:solidFill>
                        </a:rPr>
                        <a:t>ευρω</a:t>
                      </a:r>
                      <a:r>
                        <a:rPr lang="fr-BE" sz="1600" b="0" dirty="0" smtClean="0">
                          <a:solidFill>
                            <a:schemeClr val="tx2"/>
                          </a:solidFill>
                        </a:rPr>
                        <a:t>παϊκή </a:t>
                      </a:r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προστιθέμενη αξία</a:t>
                      </a:r>
                      <a:r>
                        <a:rPr lang="fr-BE" sz="1600" b="0" baseline="0" dirty="0" smtClean="0">
                          <a:solidFill>
                            <a:schemeClr val="tx2"/>
                          </a:solidFill>
                        </a:rPr>
                        <a:t> π</a:t>
                      </a:r>
                      <a:r>
                        <a:rPr lang="fr-BE" sz="1600" b="0" baseline="0" dirty="0" err="1" smtClean="0">
                          <a:solidFill>
                            <a:schemeClr val="tx2"/>
                          </a:solidFill>
                        </a:rPr>
                        <a:t>ροκ</a:t>
                      </a:r>
                      <a:r>
                        <a:rPr lang="fr-BE" sz="1600" b="0" baseline="0" dirty="0" smtClean="0">
                          <a:solidFill>
                            <a:schemeClr val="tx2"/>
                          </a:solidFill>
                        </a:rPr>
                        <a:t>αθορισμένα στο παράρτημα</a:t>
                      </a:r>
                      <a:endParaRPr lang="fr-BE" sz="1600" b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Βιώσιμες</a:t>
                      </a:r>
                      <a:r>
                        <a:rPr lang="en-GB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και </a:t>
                      </a:r>
                      <a:r>
                        <a:rPr lang="en-GB" sz="16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φιλικές</a:t>
                      </a:r>
                      <a:r>
                        <a:rPr lang="en-GB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π</a:t>
                      </a:r>
                      <a:r>
                        <a:rPr lang="en-GB" sz="16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ρος</a:t>
                      </a:r>
                      <a:r>
                        <a:rPr lang="en-GB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το</a:t>
                      </a:r>
                      <a:r>
                        <a:rPr lang="en-GB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π</a:t>
                      </a:r>
                      <a:r>
                        <a:rPr lang="en-GB" sz="16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ερι</a:t>
                      </a:r>
                      <a:r>
                        <a:rPr lang="en-GB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βάλλον υποδομές μεταφορών: σιδηρόδρομος, εσωτερικές πλωτές οδοί </a:t>
                      </a:r>
                      <a:endParaRPr lang="en-GB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07" marB="4570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Έργα </a:t>
                      </a:r>
                      <a:r>
                        <a:rPr lang="fr-BE" sz="16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με</a:t>
                      </a:r>
                      <a:r>
                        <a:rPr lang="fr-BE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υψηλή </a:t>
                      </a:r>
                      <a:r>
                        <a:rPr lang="fr-BE" sz="16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ευρω</a:t>
                      </a:r>
                      <a:r>
                        <a:rPr lang="fr-BE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παϊκή </a:t>
                      </a:r>
                      <a:r>
                        <a:rPr lang="el-GR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προστιθέμενη αξία</a:t>
                      </a:r>
                      <a:r>
                        <a:rPr lang="fr-BE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γι</a:t>
                      </a:r>
                      <a:r>
                        <a:rPr lang="fr-BE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α την εξάλειψη τμημάτων συμφόρησης, στηρίζοντας υλοποίηση ΔΕΔ-Μ τόσο στο κεντρικό όσο και στο εκτεταμένο δίκτυο</a:t>
                      </a:r>
                      <a:endParaRPr lang="en-GB" sz="16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6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Όλοι</a:t>
                      </a:r>
                      <a:r>
                        <a:rPr lang="fr-BE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οι</a:t>
                      </a:r>
                      <a:r>
                        <a:rPr lang="fr-BE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τρό</a:t>
                      </a:r>
                      <a:r>
                        <a:rPr lang="fr-BE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ποι μεταφοράς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BE" sz="16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Π</a:t>
                      </a:r>
                      <a:r>
                        <a:rPr lang="en-GB" sz="16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εριφερει</a:t>
                      </a:r>
                      <a:r>
                        <a:rPr lang="en-GB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ακή κινητικότητα μέσω της διασύνδεσης δευτερευόντων και τριτευόντων κόμβων με την υποδομή ΔΕΔ-Μ</a:t>
                      </a:r>
                      <a:endParaRPr lang="en-GB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07" marB="4570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20645">
                <a:tc gridSpan="2">
                  <a:txBody>
                    <a:bodyPr/>
                    <a:lstStyle/>
                    <a:p>
                      <a:pPr marL="2857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Δικτυακή</a:t>
                      </a:r>
                      <a:r>
                        <a:rPr lang="en-GB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προσέγγιση: κοινή λίστα έργων Ταμείου Συνοχής/ΕΤΠΑ και CEF </a:t>
                      </a:r>
                      <a:r>
                        <a:rPr lang="el-GR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έχει</a:t>
                      </a:r>
                      <a:r>
                        <a:rPr lang="en-GB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συμπεριληφθεί στό επιχειρησιακό προγράμμα</a:t>
                      </a:r>
                      <a:r>
                        <a:rPr lang="el-GR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ΥΜΕΠΕΡΑΑ</a:t>
                      </a:r>
                      <a:endParaRPr lang="en-GB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07" marB="4570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Users\pc\Desktop\ΕΥΣΕ\img_c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034048"/>
            <a:ext cx="2895600" cy="823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6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>
            <a:off x="-4549" y="6491398"/>
            <a:ext cx="6324600" cy="381000"/>
          </a:xfrm>
          <a:prstGeom prst="rect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115616" y="2420888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1F497D"/>
                </a:solidFill>
              </a:rPr>
              <a:t>ΕΓΚΕΚΡΙΜΜΕΝ</a:t>
            </a:r>
            <a:r>
              <a:rPr lang="en-US" sz="3200" b="1" dirty="0" smtClean="0">
                <a:solidFill>
                  <a:srgbClr val="1F497D"/>
                </a:solidFill>
              </a:rPr>
              <a:t>A</a:t>
            </a:r>
            <a:r>
              <a:rPr lang="el-GR" sz="3200" b="1" dirty="0" smtClean="0">
                <a:solidFill>
                  <a:srgbClr val="1F497D"/>
                </a:solidFill>
              </a:rPr>
              <a:t> ΕΡΓΑ </a:t>
            </a:r>
            <a:r>
              <a:rPr lang="en-US" sz="3200" b="1" dirty="0" smtClean="0">
                <a:solidFill>
                  <a:srgbClr val="1F497D"/>
                </a:solidFill>
              </a:rPr>
              <a:t>CEF</a:t>
            </a:r>
            <a:r>
              <a:rPr lang="el-GR" sz="3200" b="1" dirty="0" smtClean="0">
                <a:solidFill>
                  <a:srgbClr val="1F497D"/>
                </a:solidFill>
              </a:rPr>
              <a:t> </a:t>
            </a:r>
          </a:p>
          <a:p>
            <a:pPr algn="ctr"/>
            <a:endParaRPr lang="el-GR" sz="3200" dirty="0">
              <a:solidFill>
                <a:srgbClr val="1F497D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-4549" y="6491398"/>
            <a:ext cx="6324600" cy="381000"/>
          </a:xfrm>
          <a:prstGeom prst="rect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1" name="Picture 2" descr="C:\Users\pc\Desktop\ΕΥΣΕ\img_c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034048"/>
            <a:ext cx="2895600" cy="823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0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59808"/>
              </p:ext>
            </p:extLst>
          </p:nvPr>
        </p:nvGraphicFramePr>
        <p:xfrm>
          <a:off x="539552" y="476672"/>
          <a:ext cx="8136904" cy="4414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472275"/>
                <a:gridCol w="2952328"/>
              </a:tblGrid>
              <a:tr h="7200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u="sng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ΣΥΓΚΕΝΤΡΩΤΙΚΟΣ</a:t>
                      </a:r>
                      <a:r>
                        <a:rPr lang="el-GR" sz="2400" b="1" u="sng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ΠΙΝΑΚΑΣ ΕΓΚΕΚΡΙΜΕΝΩΝ ΕΡΓΩΝ</a:t>
                      </a:r>
                      <a:endParaRPr lang="el-G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75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ΤΟΜΕΑΣ</a:t>
                      </a:r>
                      <a:endParaRPr lang="en-US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ΣΥΝΟΛΙΚΟΣ</a:t>
                      </a:r>
                      <a:r>
                        <a:rPr lang="el-GR" sz="1800" b="1" baseline="0" dirty="0" smtClean="0">
                          <a:solidFill>
                            <a:srgbClr val="002060"/>
                          </a:solidFill>
                        </a:rPr>
                        <a:t> Π/Υ * </a:t>
                      </a:r>
                      <a:endParaRPr lang="en-US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ΣΥΓΧΡΗΜΑΤΟΔΟΤΗΣΗ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CEF</a:t>
                      </a: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 *</a:t>
                      </a:r>
                      <a:endParaRPr lang="en-US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rgbClr val="002060"/>
                          </a:solidFill>
                        </a:rPr>
                        <a:t>ΜΕΤΑΦΟΡΕΣ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rgbClr val="002060"/>
                          </a:solidFill>
                        </a:rPr>
                        <a:t>(22 προτάσεις)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2.725.351</a:t>
                      </a: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626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.514.024</a:t>
                      </a: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9525" marR="9525" marT="9525" marB="0"/>
                </a:tc>
              </a:tr>
              <a:tr h="489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rgbClr val="002060"/>
                          </a:solidFill>
                        </a:rPr>
                        <a:t>ΕΝΕΡΓΕΙΑ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rgbClr val="002060"/>
                          </a:solidFill>
                        </a:rPr>
                        <a:t>7 προτάσεις) 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21.</a:t>
                      </a: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661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00 </a:t>
                      </a: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10.8</a:t>
                      </a: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435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ΤΗΛΕΠΙΚΟΙΝΩΝΙΕΣ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(16 προτάσεις)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027</a:t>
                      </a: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919</a:t>
                      </a: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el-GR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559</a:t>
                      </a: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7 €</a:t>
                      </a:r>
                      <a:endParaRPr lang="en-US" sz="18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9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ΤΕΧΝΙΚΗ ΒΟΗΘΕΙΑ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(3</a:t>
                      </a:r>
                      <a:r>
                        <a:rPr lang="el-GR" sz="18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προτάσεις)</a:t>
                      </a:r>
                      <a:endParaRPr lang="el-GR" sz="18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687.845 €</a:t>
                      </a:r>
                      <a:endParaRPr lang="el-GR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l-G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606.923 €</a:t>
                      </a:r>
                      <a:endParaRPr lang="el-GR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9998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ΣΥΝΟΛΟ</a:t>
                      </a:r>
                      <a:endParaRPr lang="el-GR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3.232.115</a:t>
                      </a:r>
                      <a:r>
                        <a:rPr lang="el-GR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fontAlgn="b"/>
                      <a:endParaRPr lang="el-GR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643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.615.214</a:t>
                      </a:r>
                      <a:r>
                        <a:rPr lang="el-GR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fontAlgn="b"/>
                      <a:endParaRPr lang="el-GR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4549" y="6491398"/>
            <a:ext cx="6324600" cy="381000"/>
          </a:xfrm>
          <a:prstGeom prst="rect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pc\Desktop\ΕΥΣΕ\img_c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034048"/>
            <a:ext cx="2895600" cy="823952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251520" y="593998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8288" algn="l"/>
              </a:tabLst>
            </a:pPr>
            <a:r>
              <a:rPr lang="el-GR" i="1" dirty="0" smtClean="0">
                <a:solidFill>
                  <a:srgbClr val="002060"/>
                </a:solidFill>
              </a:rPr>
              <a:t>* Τα </a:t>
            </a:r>
            <a:r>
              <a:rPr lang="el-GR" i="1" dirty="0">
                <a:solidFill>
                  <a:srgbClr val="002060"/>
                </a:solidFill>
              </a:rPr>
              <a:t>ποσά </a:t>
            </a:r>
            <a:r>
              <a:rPr lang="el-GR" i="1" dirty="0" smtClean="0">
                <a:solidFill>
                  <a:srgbClr val="002060"/>
                </a:solidFill>
              </a:rPr>
              <a:t>αφορούν την ελληνική συμμετοχή</a:t>
            </a:r>
            <a:endParaRPr lang="el-G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>
            <a:off x="-4549" y="6491398"/>
            <a:ext cx="6324600" cy="381000"/>
          </a:xfrm>
          <a:prstGeom prst="rect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115616" y="178733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1F497D"/>
                </a:solidFill>
              </a:rPr>
              <a:t>Εγκεκριμένες προτάσεις </a:t>
            </a:r>
            <a:r>
              <a:rPr lang="en-US" sz="3200" b="1" dirty="0" smtClean="0">
                <a:solidFill>
                  <a:srgbClr val="1F497D"/>
                </a:solidFill>
              </a:rPr>
              <a:t>CEF</a:t>
            </a:r>
            <a:r>
              <a:rPr lang="el-GR" sz="3200" b="1" dirty="0" smtClean="0">
                <a:solidFill>
                  <a:srgbClr val="1F497D"/>
                </a:solidFill>
              </a:rPr>
              <a:t> – </a:t>
            </a:r>
            <a:r>
              <a:rPr lang="en-US" sz="3200" b="1" dirty="0" smtClean="0">
                <a:solidFill>
                  <a:srgbClr val="1F497D"/>
                </a:solidFill>
              </a:rPr>
              <a:t>Transport</a:t>
            </a:r>
            <a:endParaRPr lang="el-GR" sz="3200" b="1" dirty="0" smtClean="0">
              <a:solidFill>
                <a:srgbClr val="1F497D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1F497D"/>
                </a:solidFill>
              </a:rPr>
              <a:t>Φάκελος Ταμείου Συνοχής  </a:t>
            </a:r>
          </a:p>
          <a:p>
            <a:pPr algn="ctr"/>
            <a:endParaRPr lang="el-GR" sz="3200" dirty="0">
              <a:solidFill>
                <a:srgbClr val="1F497D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-4549" y="6491398"/>
            <a:ext cx="6324600" cy="381000"/>
          </a:xfrm>
          <a:prstGeom prst="rect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1" name="Picture 2" descr="C:\Users\pc\Desktop\ΕΥΣΕ\img_c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034048"/>
            <a:ext cx="2895600" cy="823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029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5508"/>
              </p:ext>
            </p:extLst>
          </p:nvPr>
        </p:nvGraphicFramePr>
        <p:xfrm>
          <a:off x="287016" y="190993"/>
          <a:ext cx="8605464" cy="5902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40"/>
                <a:gridCol w="1512168"/>
                <a:gridCol w="1296144"/>
                <a:gridCol w="1296144"/>
                <a:gridCol w="1512168"/>
              </a:tblGrid>
              <a:tr h="117576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CEF</a:t>
                      </a:r>
                      <a:r>
                        <a:rPr lang="en-US" sz="2800" baseline="0" dirty="0" smtClean="0"/>
                        <a:t> Transport /</a:t>
                      </a:r>
                      <a:r>
                        <a:rPr lang="en-US" sz="2800" dirty="0" smtClean="0"/>
                        <a:t> Cohesion Fund Envelope</a:t>
                      </a:r>
                      <a:r>
                        <a:rPr lang="el-GR" sz="2800" dirty="0" smtClean="0"/>
                        <a:t> (1/2)</a:t>
                      </a:r>
                      <a:endParaRPr lang="el-GR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4477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ACTION</a:t>
                      </a:r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APPLICANT</a:t>
                      </a:r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IMPLEMENTING BODY</a:t>
                      </a:r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TOTAL COST</a:t>
                      </a:r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CEF FINANCIAL CONTRIBUTION</a:t>
                      </a:r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877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Completion of the new double high speed, electrified, including GSM-R, railway line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Tithorea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–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Lianokladi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–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Domokos</a:t>
                      </a:r>
                      <a:endParaRPr lang="el-GR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Ministry of Economy</a:t>
                      </a:r>
                      <a:r>
                        <a:rPr lang="el-GR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&amp;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Development</a:t>
                      </a:r>
                      <a:endParaRPr lang="el-GR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ERGOSE</a:t>
                      </a:r>
                      <a:endParaRPr lang="el-GR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385.829.524 €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260.357.763 €</a:t>
                      </a:r>
                    </a:p>
                  </a:txBody>
                  <a:tcPr marL="9525" marR="9525" marT="9525" marB="0"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Construction of railway infrastructure in section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Rododafni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(Km 91,5) –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Psathopirgos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(Km 113) of the new railway line Athens – </a:t>
                      </a: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Patras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endParaRPr lang="el-GR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Ministry of Economy</a:t>
                      </a:r>
                      <a:r>
                        <a:rPr lang="el-GR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&amp;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Development</a:t>
                      </a:r>
                      <a:endParaRPr lang="el-GR" sz="14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ERGOSE</a:t>
                      </a:r>
                      <a:endParaRPr lang="el-GR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261.998.324 €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186.988.204 €</a:t>
                      </a:r>
                    </a:p>
                  </a:txBody>
                  <a:tcPr marL="9525" marR="9525" marT="9525" marB="0"/>
                </a:tc>
              </a:tr>
              <a:tr h="855320">
                <a:tc>
                  <a:txBody>
                    <a:bodyPr/>
                    <a:lstStyle/>
                    <a:p>
                      <a:pPr marL="85725" indent="0" algn="l" defTabSz="852488" fontAlgn="ctr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Construction of railway infrastructure in section </a:t>
                      </a: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Psathopirgos-Patras (Bozaitika)</a:t>
                      </a:r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, of axis Athens-Patras, part of OEM Corridor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Ministry of </a:t>
                      </a:r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Economy</a:t>
                      </a:r>
                      <a:r>
                        <a:rPr lang="el-GR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&amp;</a:t>
                      </a:r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Development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ERGOSE</a:t>
                      </a:r>
                      <a:endParaRPr lang="el-GR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112.003.971</a:t>
                      </a:r>
                      <a:r>
                        <a:rPr lang="el-GR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€</a:t>
                      </a:r>
                      <a:endParaRPr lang="el-GR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78.537.185</a:t>
                      </a:r>
                      <a:r>
                        <a:rPr lang="el-GR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9525" marR="9525" marT="9525" marB="0"/>
                </a:tc>
              </a:tr>
              <a:tr h="920386">
                <a:tc>
                  <a:txBody>
                    <a:bodyPr/>
                    <a:lstStyle/>
                    <a:p>
                      <a:pPr marL="8572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ELEMED</a:t>
                      </a:r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* – Electrification of the Eastern </a:t>
                      </a:r>
                      <a:r>
                        <a:rPr lang="en-US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MEDiterranean</a:t>
                      </a:r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area (use of Cold Ironing and electricity as a propulsion alternative</a:t>
                      </a:r>
                      <a:endParaRPr lang="en-US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Hellenic Lloyd’s SA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Hellenic Lloyd’s 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1.381.800</a:t>
                      </a:r>
                      <a:r>
                        <a:rPr lang="el-GR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€</a:t>
                      </a:r>
                      <a:endParaRPr lang="el-GR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934.650</a:t>
                      </a:r>
                      <a:r>
                        <a:rPr lang="el-GR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l-GR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69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Άμεσες Προτεραιότητες 2017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Ολοκλήρωση κλεισίματος ΕΣΠΑ 2007-2013</a:t>
            </a:r>
          </a:p>
          <a:p>
            <a:pPr algn="just"/>
            <a:r>
              <a:rPr lang="el-GR" dirty="0" smtClean="0"/>
              <a:t>Επίτευξη ετήσιου στόχου δαπανών 2017</a:t>
            </a:r>
            <a:r>
              <a:rPr lang="en-US" dirty="0" smtClean="0"/>
              <a:t> </a:t>
            </a:r>
            <a:r>
              <a:rPr lang="el-GR" dirty="0" smtClean="0"/>
              <a:t>με την αξιοποίηση δράσεων και εργαλείων συντονισμού και παρακολούθησης της υλοποίησης των ΕΠ του ΕΣΠΑ 2014-2020</a:t>
            </a:r>
          </a:p>
        </p:txBody>
      </p:sp>
    </p:spTree>
    <p:extLst>
      <p:ext uri="{BB962C8B-B14F-4D97-AF65-F5344CB8AC3E}">
        <p14:creationId xmlns:p14="http://schemas.microsoft.com/office/powerpoint/2010/main" val="10333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43499"/>
              </p:ext>
            </p:extLst>
          </p:nvPr>
        </p:nvGraphicFramePr>
        <p:xfrm>
          <a:off x="287016" y="124705"/>
          <a:ext cx="8605464" cy="496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40"/>
                <a:gridCol w="1512168"/>
                <a:gridCol w="1296144"/>
                <a:gridCol w="1296144"/>
                <a:gridCol w="1512168"/>
              </a:tblGrid>
              <a:tr h="117576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CEF</a:t>
                      </a:r>
                      <a:r>
                        <a:rPr lang="en-US" sz="2800" baseline="0" dirty="0" smtClean="0"/>
                        <a:t> Transport /</a:t>
                      </a:r>
                      <a:r>
                        <a:rPr lang="en-US" sz="2800" dirty="0" smtClean="0"/>
                        <a:t> Cohesion Fund Envelope</a:t>
                      </a:r>
                      <a:r>
                        <a:rPr lang="el-GR" sz="2800" dirty="0" smtClean="0"/>
                        <a:t> (2/2)</a:t>
                      </a:r>
                      <a:endParaRPr lang="el-GR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4477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ACTION</a:t>
                      </a:r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APPLICANT</a:t>
                      </a:r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IMPLEMENTING BODY</a:t>
                      </a:r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TOTAL COST</a:t>
                      </a:r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CEF FINANCIAL CONTRIBUTION</a:t>
                      </a:r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87773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TAF/TAP</a:t>
                      </a:r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–TSI implementation in Greece: Design and development of scalable TAF/TAP – TSI systems</a:t>
                      </a:r>
                      <a:endParaRPr lang="el-GR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Ministry of Economy</a:t>
                      </a:r>
                      <a:r>
                        <a:rPr lang="el-GR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&amp;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Development</a:t>
                      </a:r>
                      <a:endParaRPr lang="el-GR" sz="14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OSE</a:t>
                      </a:r>
                      <a:endParaRPr lang="el-GR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3.526.120 €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2.997.202 €</a:t>
                      </a:r>
                    </a:p>
                  </a:txBody>
                  <a:tcPr marL="9525" marR="9525" marT="9525" marB="0"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Upgrade of the </a:t>
                      </a:r>
                      <a:r>
                        <a:rPr lang="en-US" sz="14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Polikastro</a:t>
                      </a:r>
                      <a:r>
                        <a:rPr lang="el-GR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l-GR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Idomeni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railway section</a:t>
                      </a:r>
                      <a:endParaRPr lang="el-GR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Ministry of Economy</a:t>
                      </a:r>
                      <a:r>
                        <a:rPr lang="el-GR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&amp;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Development</a:t>
                      </a:r>
                      <a:endParaRPr lang="el-GR" sz="14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ERGOSE</a:t>
                      </a:r>
                      <a:endParaRPr lang="el-GR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9.171.321 €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7.093.100 €</a:t>
                      </a:r>
                    </a:p>
                  </a:txBody>
                  <a:tcPr marL="9525" marR="9525" marT="9525" marB="0"/>
                </a:tc>
              </a:tr>
              <a:tr h="85532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Upgrade of 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Athens (RS) – </a:t>
                      </a:r>
                      <a:r>
                        <a:rPr lang="en-US" sz="14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Tris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Gefires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railway section</a:t>
                      </a:r>
                      <a:endParaRPr lang="en-US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Ministry of Economy</a:t>
                      </a:r>
                      <a:r>
                        <a:rPr lang="el-GR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&amp;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Development</a:t>
                      </a:r>
                      <a:endParaRPr lang="el-GR" sz="14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ERGOSE</a:t>
                      </a:r>
                      <a:endParaRPr lang="el-GR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56.278.931 €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40.363.249 €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TOTAL</a:t>
                      </a:r>
                      <a:endParaRPr lang="el-GR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830</a:t>
                      </a: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  <a:r>
                        <a:rPr lang="el-GR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189</a:t>
                      </a: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  <a:r>
                        <a:rPr lang="el-GR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991</a:t>
                      </a: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577</a:t>
                      </a: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  <a:r>
                        <a:rPr lang="el-GR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271</a:t>
                      </a: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  <a:r>
                        <a:rPr lang="el-GR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352</a:t>
                      </a: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€ *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101" y="616530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rgbClr val="002060"/>
                </a:solidFill>
              </a:rPr>
              <a:t>* </a:t>
            </a:r>
            <a:r>
              <a:rPr lang="en-US" i="1" dirty="0" smtClean="0">
                <a:solidFill>
                  <a:srgbClr val="002060"/>
                </a:solidFill>
              </a:rPr>
              <a:t>It’s not include Technical Assistance projects </a:t>
            </a:r>
            <a:r>
              <a:rPr lang="en-US" i="1" dirty="0" err="1" smtClean="0">
                <a:solidFill>
                  <a:srgbClr val="002060"/>
                </a:solidFill>
              </a:rPr>
              <a:t>etc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6477000"/>
            <a:ext cx="6311900" cy="381000"/>
          </a:xfrm>
          <a:prstGeom prst="rect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4" name="Picture 2" descr="C:\Users\pc\Desktop\ΕΥΣΕ\img_c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034048"/>
            <a:ext cx="2895600" cy="823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6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5" y="2057400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1F497D">
                    <a:lumMod val="75000"/>
                  </a:srgbClr>
                </a:solidFill>
              </a:rPr>
              <a:t>CEF Transport Blending Call</a:t>
            </a:r>
            <a:endParaRPr lang="el-GR" sz="4400" b="1" u="sng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0" y="6477000"/>
            <a:ext cx="9159922" cy="381000"/>
          </a:xfrm>
          <a:prstGeom prst="rect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pc\Desktop\ΕΥΣΕ\img_c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034048"/>
            <a:ext cx="2895600" cy="823952"/>
          </a:xfrm>
          <a:prstGeom prst="rect">
            <a:avLst/>
          </a:prstGeom>
          <a:noFill/>
        </p:spPr>
      </p:pic>
      <p:pic>
        <p:nvPicPr>
          <p:cNvPr id="12" name="Picture 2" descr="C:\Users\mado\Desktop\CEF\19_01 CEF\3-FLAG-Hellas_C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1015875" cy="645395"/>
          </a:xfrm>
          <a:prstGeom prst="rect">
            <a:avLst/>
          </a:prstGeom>
          <a:noFill/>
        </p:spPr>
      </p:pic>
      <p:pic>
        <p:nvPicPr>
          <p:cNvPr id="13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973540" cy="649027"/>
          </a:xfrm>
          <a:prstGeom prst="rect">
            <a:avLst/>
          </a:prstGeom>
        </p:spPr>
      </p:pic>
      <p:pic>
        <p:nvPicPr>
          <p:cNvPr id="8" name="0 - Εικόνα" descr="logo_YPYNT_FEB 2015_new 1_el_xrist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483768" cy="68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3959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065931"/>
              </p:ext>
            </p:extLst>
          </p:nvPr>
        </p:nvGraphicFramePr>
        <p:xfrm>
          <a:off x="251520" y="83056"/>
          <a:ext cx="8640960" cy="669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5832648"/>
              </a:tblGrid>
              <a:tr h="432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 smtClean="0">
                          <a:solidFill>
                            <a:schemeClr val="bg1"/>
                          </a:solidFill>
                        </a:rPr>
                        <a:t>CEF Transport Blending Call</a:t>
                      </a:r>
                      <a:endParaRPr lang="el-GR" sz="3200" b="1" u="sng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62280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ΥΠΟΒΟΛΗ Ε.Ε.:</a:t>
                      </a: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14-7-2017</a:t>
                      </a: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&amp;</a:t>
                      </a: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12-04-2018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dirty="0" smtClean="0">
                          <a:solidFill>
                            <a:srgbClr val="002060"/>
                          </a:solidFill>
                        </a:rPr>
                        <a:t>Προϋπολογισμός πρόσκλησης</a:t>
                      </a:r>
                      <a:r>
                        <a:rPr lang="el-GR" sz="1600" b="0" baseline="0" dirty="0" smtClean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el-GR" sz="1600" b="1" baseline="0" dirty="0" smtClean="0">
                          <a:solidFill>
                            <a:srgbClr val="002060"/>
                          </a:solidFill>
                        </a:rPr>
                        <a:t>1,35</a:t>
                      </a:r>
                      <a:r>
                        <a:rPr lang="el-GR" sz="16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billion </a:t>
                      </a: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Αφορά χρηματοδότηση </a:t>
                      </a:r>
                      <a:r>
                        <a:rPr lang="el-GR" sz="1600" b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έργων (όχι μελέτες)</a:t>
                      </a:r>
                      <a:r>
                        <a:rPr lang="el-GR" sz="16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π/υ μεγαλύτερου των 10Μ€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Περίοδος </a:t>
                      </a:r>
                      <a:r>
                        <a:rPr lang="el-GR" sz="16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επιλεξιμότητας</a:t>
                      </a: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Από την ημερομηνία υποβολής της αίτησης έως τις </a:t>
                      </a:r>
                      <a:r>
                        <a:rPr lang="el-GR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31-12-2023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Χρηματοδότηση</a:t>
                      </a:r>
                      <a:r>
                        <a:rPr lang="el-GR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από Ε.Ε.: από </a:t>
                      </a:r>
                      <a:r>
                        <a:rPr lang="el-GR" sz="16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el-GR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έως</a:t>
                      </a:r>
                      <a:r>
                        <a:rPr lang="el-GR" sz="16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50%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Διαδικασία επιλογής: Ανταγωνιστική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Τα αποτελέσματα της αξιολόγησης των</a:t>
                      </a:r>
                      <a:r>
                        <a:rPr lang="el-GR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έργων της </a:t>
                      </a: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l-GR" sz="1600" b="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ης</a:t>
                      </a: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προθεσμίας θα εγκριθούν επίσημα από την Ε.Ε. τον Δεκέμβριο του 2017 ή τον Ιανουάριο του 2018.</a:t>
                      </a:r>
                      <a:endParaRPr lang="el-GR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64296">
                <a:tc vMerge="1">
                  <a:txBody>
                    <a:bodyPr/>
                    <a:lstStyle/>
                    <a:p>
                      <a:pPr algn="ctr"/>
                      <a:endParaRPr lang="el-GR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ΑΛΛΑΓΕΣ:</a:t>
                      </a:r>
                      <a:endParaRPr lang="en-US" sz="16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l-GR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Π/Υ ΠΡΌΣΚΛΗΣΗΣ</a:t>
                      </a: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Το συνολικό ποσό της διαθέσιμης χρηματοδότησης αυξήθηκε από </a:t>
                      </a:r>
                      <a:r>
                        <a:rPr lang="el-GR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 δισ. ευρώ </a:t>
                      </a: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σε </a:t>
                      </a:r>
                      <a:r>
                        <a:rPr lang="el-GR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1,35 δισ. ευρώ</a:t>
                      </a: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(Ο ενδεικτικός προϋπολογισμός για την προτεραιότητα "Καινοτομία και νέες τεχνολογίες" αυξάνεται από  </a:t>
                      </a:r>
                      <a:r>
                        <a:rPr lang="el-GR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140 Μ€ </a:t>
                      </a: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σε </a:t>
                      </a:r>
                      <a:r>
                        <a:rPr lang="el-GR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490</a:t>
                      </a: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Μ€</a:t>
                      </a: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l-GR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Π/Υ ΕΡΓΩΝ:</a:t>
                      </a: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Ο ελάχιστος προϋπολογισμός των προτάσεων που υποβάλλονται στην προτεραιότητα «Καινοτομία και νέες τεχνολογίες» μειώνεται από </a:t>
                      </a:r>
                      <a:r>
                        <a:rPr lang="el-GR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 Μ€ </a:t>
                      </a: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σε </a:t>
                      </a:r>
                      <a:r>
                        <a:rPr lang="el-GR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 Μ€</a:t>
                      </a:r>
                      <a:r>
                        <a:rPr lang="el-GR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EFSI:</a:t>
                      </a:r>
                      <a:r>
                        <a:rPr lang="en-US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Οι προτάσεις που υποβάλλονται στο πλαίσιο της προτεραιότητας «Καινοτομία και νέες τεχνολογίες» θα εξαιρούνται από τους όρους χορήγησης των επιχορηγήσεων που συνδέονται με την έγκριση του EFSI.</a:t>
                      </a:r>
                      <a:endParaRPr lang="el-GR" sz="16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6" t="40370" r="60208" b="36049"/>
          <a:stretch/>
        </p:blipFill>
        <p:spPr bwMode="auto">
          <a:xfrm>
            <a:off x="322164" y="1124743"/>
            <a:ext cx="2665660" cy="183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4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47333"/>
              </p:ext>
            </p:extLst>
          </p:nvPr>
        </p:nvGraphicFramePr>
        <p:xfrm>
          <a:off x="251520" y="332656"/>
          <a:ext cx="8640960" cy="480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5832648"/>
              </a:tblGrid>
              <a:tr h="432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chemeClr val="bg1"/>
                          </a:solidFill>
                        </a:rPr>
                        <a:t>CEF Transport Blending Call</a:t>
                      </a:r>
                      <a:endParaRPr lang="el-GR" sz="2400" b="1" u="sng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345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CEF Transport Blending MAP</a:t>
                      </a:r>
                      <a:r>
                        <a:rPr lang="en-US" sz="20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Call</a:t>
                      </a: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l-GR" sz="16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l-GR" sz="16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ΘΕΜΑΤΙΚΟΙ ΣΤΟΧΟΙ</a:t>
                      </a: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el-GR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Κατάργηση των σημείων συμφόρησης  και γεφύρωση σημείων ασυνέχειας</a:t>
                      </a:r>
                      <a:r>
                        <a:rPr lang="el-GR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του δικτύου</a:t>
                      </a:r>
                      <a:r>
                        <a:rPr lang="el-G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ενίσχυση της </a:t>
                      </a:r>
                      <a:r>
                        <a:rPr lang="el-G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διαλειτουργικότητας</a:t>
                      </a:r>
                      <a:r>
                        <a:rPr lang="el-G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των σιδηροδρόμων και, ειδικότερα, βελτίωση των διασυνοριακών τμημάτων. </a:t>
                      </a: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el-GR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Εξασφάλιση μακροπρόθεσμα βιώσιμων και αποτελεσματικών συστημάτων μεταφορών</a:t>
                      </a:r>
                      <a:r>
                        <a:rPr lang="el-G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ώστε να υπάρξει μετάβαση στις μελλοντικές μεταφορικές ροές και να επιτευχθεί απεξάρτηση από τους συμβατικούς υδρογονάνθρακες όλων τα μέσων μεταφοράς μέσω μετάβασης σε καινοτόμες ενεργειακά αποδοτικές τεχνολογίες μεταφορών χαμηλών εκπομπών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en-US" sz="1200" b="0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el-GR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Βελτιστοποίηση της ολοκλήρωσης και της διασύνδεσης των τρόπων μεταφοράς και ενίσχυση της </a:t>
                      </a:r>
                      <a:r>
                        <a:rPr lang="el-GR" sz="16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διαλειτουργικότητας</a:t>
                      </a:r>
                      <a:r>
                        <a:rPr lang="el-GR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των υπηρεσιών μεταφορών</a:t>
                      </a:r>
                      <a:r>
                        <a:rPr lang="el-G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εξασφαλίζοντας την </a:t>
                      </a:r>
                      <a:r>
                        <a:rPr lang="el-G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προσπελασιμότητα</a:t>
                      </a:r>
                      <a:r>
                        <a:rPr lang="el-G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των υποδομών μεταφορών</a:t>
                      </a:r>
                      <a:endParaRPr lang="en-US" sz="1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6" t="40370" r="60208" b="36049"/>
          <a:stretch/>
        </p:blipFill>
        <p:spPr bwMode="auto">
          <a:xfrm>
            <a:off x="466180" y="1513356"/>
            <a:ext cx="2360464" cy="16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002704"/>
            <a:ext cx="8003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hlinkClick r:id="rId3"/>
              </a:rPr>
              <a:t>#</a:t>
            </a:r>
            <a:r>
              <a:rPr lang="en-US" sz="1400" u="sng" dirty="0" err="1">
                <a:solidFill>
                  <a:prstClr val="black"/>
                </a:solidFill>
                <a:hlinkClick r:id="rId3"/>
              </a:rPr>
              <a:t>CEFBlending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l-GR" sz="1400" dirty="0" smtClean="0">
                <a:solidFill>
                  <a:prstClr val="black"/>
                </a:solidFill>
              </a:rPr>
              <a:t>Εκδόθηκε νέα πρόσκληση με </a:t>
            </a:r>
            <a:r>
              <a:rPr lang="el-GR" sz="1400" dirty="0" err="1" smtClean="0">
                <a:solidFill>
                  <a:prstClr val="black"/>
                </a:solidFill>
              </a:rPr>
              <a:t>αριθμ</a:t>
            </a:r>
            <a:r>
              <a:rPr lang="el-GR" sz="1400" dirty="0" smtClean="0">
                <a:solidFill>
                  <a:prstClr val="black"/>
                </a:solidFill>
              </a:rPr>
              <a:t>. </a:t>
            </a:r>
            <a:r>
              <a:rPr lang="el-GR" sz="1400" dirty="0" err="1" smtClean="0">
                <a:solidFill>
                  <a:prstClr val="black"/>
                </a:solidFill>
              </a:rPr>
              <a:t>πρωτ</a:t>
            </a:r>
            <a:r>
              <a:rPr lang="el-GR" sz="1400" dirty="0" smtClean="0">
                <a:solidFill>
                  <a:prstClr val="black"/>
                </a:solidFill>
              </a:rPr>
              <a:t>. 124270/13-11-2017 η οποία είναι αναρτημένη στην ιστοσελίδα μας:  </a:t>
            </a:r>
            <a:r>
              <a:rPr lang="en-US" sz="1400" dirty="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en-US" sz="1400" dirty="0">
                <a:solidFill>
                  <a:prstClr val="black"/>
                </a:solidFill>
                <a:hlinkClick r:id="rId4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hlinkClick r:id="rId4"/>
              </a:rPr>
              <a:t>2007-2013.espa.gr/el/Pages/cefCalls.aspx</a:t>
            </a:r>
            <a:r>
              <a:rPr lang="el-GR" sz="1400" dirty="0" smtClean="0">
                <a:solidFill>
                  <a:prstClr val="black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11976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39886"/>
              </p:ext>
            </p:extLst>
          </p:nvPr>
        </p:nvGraphicFramePr>
        <p:xfrm>
          <a:off x="457200" y="780288"/>
          <a:ext cx="8147248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952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ΠΡΟΤΕΡΑΙΟΤΗΤΑ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ΠΡΟΫΠΟΛΟΓΙΣΜΟΣ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Έργα στους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l-GR" sz="1800" dirty="0" smtClean="0"/>
                        <a:t>Διαδρόμους του Κεντρικού Δικτύου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450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Έργα στα άλλα τμήματα του Κεντρικού Δικτύου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err="1" smtClean="0"/>
                        <a:t>Διαλειτουργικότητα</a:t>
                      </a:r>
                      <a:r>
                        <a:rPr lang="el-GR" sz="1800" baseline="0" dirty="0" smtClean="0"/>
                        <a:t> Σιδηροδρόμων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aseline="0" dirty="0" smtClean="0"/>
                        <a:t>Συστήματα Κυκλοφοριακής Διαχείρισης Σιδηροδρόμων (</a:t>
                      </a:r>
                      <a:r>
                        <a:rPr lang="en-US" sz="1800" baseline="0" dirty="0" smtClean="0"/>
                        <a:t>ERTMS)</a:t>
                      </a:r>
                      <a:endParaRPr lang="el-GR" sz="1800" baseline="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100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aseline="0" dirty="0" smtClean="0"/>
                        <a:t>Νέες τεχνολογίες και καινοτομία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490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aseline="0" dirty="0" smtClean="0"/>
                        <a:t>Ασφάλεια και προστασία υποδομών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aseline="0" dirty="0" smtClean="0"/>
                        <a:t>Ενιαίος Ευρωπαϊκός Ουρανός (</a:t>
                      </a:r>
                      <a:r>
                        <a:rPr lang="en-US" sz="1800" baseline="0" dirty="0" smtClean="0"/>
                        <a:t>SESAR</a:t>
                      </a:r>
                      <a:r>
                        <a:rPr lang="el-GR" sz="1800" baseline="0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40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aseline="0" dirty="0" smtClean="0"/>
                        <a:t>Ευφυή Μεταφορικές Υπηρεσίες (</a:t>
                      </a:r>
                      <a:r>
                        <a:rPr lang="en-US" sz="1800" baseline="0" dirty="0" smtClean="0"/>
                        <a:t>ITS</a:t>
                      </a:r>
                      <a:r>
                        <a:rPr lang="el-GR" sz="1800" baseline="0" dirty="0" smtClean="0"/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40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baseline="0" dirty="0" smtClean="0"/>
                        <a:t>Θαλάσσιοι Διάδρομοι (</a:t>
                      </a:r>
                      <a:r>
                        <a:rPr lang="en-US" sz="1800" b="0" baseline="0" dirty="0" err="1" smtClean="0"/>
                        <a:t>MoS</a:t>
                      </a:r>
                      <a:r>
                        <a:rPr lang="en-US" sz="1800" b="0" baseline="0" dirty="0" smtClean="0"/>
                        <a:t>)</a:t>
                      </a:r>
                      <a:endParaRPr lang="el-GR" sz="18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40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aseline="0" dirty="0" smtClean="0"/>
                        <a:t>Κόμβοι του Κεντρικού Δικτύου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1</a:t>
                      </a: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aseline="0" dirty="0" smtClean="0"/>
                        <a:t>Πολυμορφικές Εφοδιαστικές Πλατφόρμες (Μ</a:t>
                      </a:r>
                      <a:r>
                        <a:rPr lang="en-US" sz="1800" baseline="0" dirty="0" err="1" smtClean="0"/>
                        <a:t>ultimodal</a:t>
                      </a:r>
                      <a:r>
                        <a:rPr lang="en-US" sz="1800" baseline="0" dirty="0" smtClean="0"/>
                        <a:t> logistic platforms)</a:t>
                      </a:r>
                      <a:endParaRPr lang="el-GR" sz="1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baseline="0" dirty="0" smtClean="0"/>
                        <a:t>ΣΥΝΟΛΟ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b="1" dirty="0" smtClean="0"/>
                        <a:t>1.</a:t>
                      </a:r>
                      <a:r>
                        <a:rPr lang="en-US" b="1" dirty="0" smtClean="0"/>
                        <a:t>35</a:t>
                      </a:r>
                      <a:r>
                        <a:rPr lang="el-GR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/>
          <p:nvPr/>
        </p:nvSpPr>
        <p:spPr>
          <a:xfrm>
            <a:off x="457200" y="221739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1F497D"/>
                </a:solidFill>
              </a:rPr>
              <a:t>CEF TRANSPORT</a:t>
            </a:r>
            <a:r>
              <a:rPr lang="el-GR" sz="2400" b="1" u="sng" dirty="0" smtClean="0">
                <a:solidFill>
                  <a:srgbClr val="1F497D"/>
                </a:solidFill>
              </a:rPr>
              <a:t> </a:t>
            </a:r>
            <a:r>
              <a:rPr lang="en-US" sz="2400" b="1" u="sng" dirty="0" smtClean="0">
                <a:solidFill>
                  <a:srgbClr val="1F497D"/>
                </a:solidFill>
              </a:rPr>
              <a:t>BLENDING CALL</a:t>
            </a:r>
            <a:endParaRPr lang="el-GR" sz="2400" b="1" u="sng" dirty="0" smtClean="0">
              <a:solidFill>
                <a:srgbClr val="1F497D"/>
              </a:solidFill>
            </a:endParaRPr>
          </a:p>
          <a:p>
            <a:pPr algn="ctr"/>
            <a:endParaRPr lang="el-GR" sz="2400" b="1" u="sng" dirty="0" smtClean="0">
              <a:solidFill>
                <a:srgbClr val="FFC000"/>
              </a:solidFill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7812360" y="45720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u="sng" dirty="0" smtClean="0">
                <a:solidFill>
                  <a:srgbClr val="1F497D">
                    <a:lumMod val="75000"/>
                  </a:srgbClr>
                </a:solidFill>
              </a:rPr>
              <a:t>σε Μ€</a:t>
            </a:r>
            <a:endParaRPr lang="el-GR" sz="2400" b="1" u="sng" dirty="0" smtClean="0">
              <a:solidFill>
                <a:srgbClr val="F68E38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57200" y="6167045"/>
            <a:ext cx="8147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l-GR" sz="1400" i="1" dirty="0">
                <a:solidFill>
                  <a:prstClr val="black"/>
                </a:solidFill>
              </a:rPr>
              <a:t>Υπάρχει δυνατότητα της Επιτροπής για εσωτερική ανακατανομή των προϋπολογισμών της συνολικής πρόσκλησης της τάξης των 20%</a:t>
            </a:r>
            <a:endParaRPr lang="en-US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2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sz="2800" dirty="0" smtClean="0"/>
              <a:t>Ευχαριστούμε για την προσοχή σας</a:t>
            </a:r>
            <a:r>
              <a:rPr lang="el-GR" dirty="0" smtClean="0"/>
              <a:t> </a:t>
            </a:r>
          </a:p>
          <a:p>
            <a:pPr marL="0" indent="0" algn="ctr">
              <a:buNone/>
            </a:pPr>
            <a:endParaRPr lang="el-GR" sz="1800" dirty="0" smtClean="0"/>
          </a:p>
          <a:p>
            <a:pPr marL="0" indent="0" algn="ctr">
              <a:buNone/>
            </a:pPr>
            <a:r>
              <a:rPr lang="el-GR" sz="1800" dirty="0" smtClean="0"/>
              <a:t>Ειδική Υπηρεσία Συντονισμού </a:t>
            </a:r>
            <a:r>
              <a:rPr lang="el-GR" sz="1800" dirty="0"/>
              <a:t>της </a:t>
            </a:r>
            <a:r>
              <a:rPr lang="el-GR" sz="1800" dirty="0" smtClean="0"/>
              <a:t>Εφαρμογής</a:t>
            </a:r>
          </a:p>
          <a:p>
            <a:pPr marL="0" indent="0" algn="ctr">
              <a:buNone/>
            </a:pPr>
            <a:endParaRPr lang="el-GR" sz="1800" dirty="0" smtClean="0"/>
          </a:p>
          <a:p>
            <a:pPr marL="0" indent="0" algn="ctr">
              <a:buNone/>
            </a:pPr>
            <a:r>
              <a:rPr lang="el-GR" sz="1600" b="1" dirty="0" smtClean="0">
                <a:solidFill>
                  <a:schemeClr val="tx1"/>
                </a:solidFill>
              </a:rPr>
              <a:t>Γεώργιος Λογοθέτης</a:t>
            </a:r>
          </a:p>
          <a:p>
            <a:pPr marL="0" indent="0" algn="ctr">
              <a:buNone/>
            </a:pPr>
            <a:r>
              <a:rPr lang="el-GR" sz="1600" dirty="0" smtClean="0">
                <a:solidFill>
                  <a:schemeClr val="tx1"/>
                </a:solidFill>
              </a:rPr>
              <a:t>Προϊστάμενος ΕΥΣΕ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l-GR" sz="1600" u="sng" dirty="0" err="1">
                <a:solidFill>
                  <a:schemeClr val="tx1"/>
                </a:solidFill>
                <a:hlinkClick r:id="rId2"/>
              </a:rPr>
              <a:t>glogothetis@mnec.gr</a:t>
            </a:r>
            <a:endParaRPr lang="el-G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Κλείσιμο ΕΣΠΑ 2007-2013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l-GR" dirty="0" smtClean="0"/>
              <a:t>Εμπρόθεσμη και επιτυχής υποβολή των εγγράφων κλεισίματος στην ΕΕ (31/3/2017) των Ε.Π. του ΕΣΠΑ 2007-2013</a:t>
            </a:r>
            <a:r>
              <a:rPr lang="en-US" dirty="0" smtClean="0"/>
              <a:t> </a:t>
            </a:r>
            <a:r>
              <a:rPr lang="el-GR" dirty="0" smtClean="0">
                <a:solidFill>
                  <a:schemeClr val="tx1"/>
                </a:solidFill>
              </a:rPr>
              <a:t>χωρίς καμία απώλεια πόρων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just"/>
            <a:r>
              <a:rPr lang="el-GR" dirty="0" smtClean="0"/>
              <a:t>Δέσμευση </a:t>
            </a:r>
            <a:r>
              <a:rPr lang="el-GR" dirty="0"/>
              <a:t>Κοινοτικής Συμμετοχής (€) </a:t>
            </a:r>
            <a:r>
              <a:rPr lang="el-GR" dirty="0" smtClean="0"/>
              <a:t>:20,49 </a:t>
            </a:r>
            <a:r>
              <a:rPr lang="el-GR" dirty="0"/>
              <a:t>δις € </a:t>
            </a:r>
            <a:endParaRPr lang="el-GR" dirty="0" smtClean="0"/>
          </a:p>
          <a:p>
            <a:pPr lvl="1" algn="just"/>
            <a:r>
              <a:rPr lang="el-GR" dirty="0" smtClean="0"/>
              <a:t>Δηλωθείσες </a:t>
            </a:r>
            <a:r>
              <a:rPr lang="el-GR" dirty="0"/>
              <a:t>κατά το κλείσιμο δαπάνες </a:t>
            </a:r>
            <a:r>
              <a:rPr lang="el-GR" dirty="0" smtClean="0"/>
              <a:t>: 21,6 </a:t>
            </a:r>
            <a:r>
              <a:rPr lang="el-GR" dirty="0"/>
              <a:t>δις </a:t>
            </a:r>
            <a:r>
              <a:rPr lang="el-GR" dirty="0" smtClean="0"/>
              <a:t>€</a:t>
            </a:r>
          </a:p>
          <a:p>
            <a:pPr algn="just"/>
            <a:r>
              <a:rPr lang="el-GR" dirty="0" smtClean="0"/>
              <a:t>Το ΕΣΠΑ </a:t>
            </a:r>
            <a:r>
              <a:rPr lang="el-GR" dirty="0"/>
              <a:t>έκλεισε </a:t>
            </a:r>
            <a:r>
              <a:rPr lang="el-GR" dirty="0" smtClean="0"/>
              <a:t>με </a:t>
            </a:r>
            <a:r>
              <a:rPr lang="el-GR" dirty="0"/>
              <a:t>ποσοστό επίτευξης της δέσμευσης κοινοτικής συμμετοχής 105,4%. </a:t>
            </a:r>
            <a:endParaRPr lang="el-GR" dirty="0" smtClean="0"/>
          </a:p>
          <a:p>
            <a:pPr algn="just"/>
            <a:r>
              <a:rPr lang="el-GR" dirty="0" smtClean="0"/>
              <a:t>Ικανοποιητικό </a:t>
            </a:r>
            <a:r>
              <a:rPr lang="el-GR" dirty="0"/>
              <a:t>περιθώριο ασφαλείας για τη μη απώλεια πόρων Κοινοτικής Συμμετοχής, σε περίπτωση </a:t>
            </a:r>
            <a:r>
              <a:rPr lang="el-GR" dirty="0" smtClean="0"/>
              <a:t>εξαιρέσεων δηλωθέντων δαπανών</a:t>
            </a:r>
            <a:endParaRPr lang="el-GR" dirty="0"/>
          </a:p>
          <a:p>
            <a:pPr algn="just"/>
            <a:r>
              <a:rPr lang="el-GR" dirty="0" smtClean="0"/>
              <a:t>Συντονισμός για την ανταπόκριση στις παρατηρήσεις της ΕΕ με προθεσμία υποβολής: αρχές Δεκεμβρίου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Επίτευξη Στόχων Δαπανών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Επίτευξη αθροιστικής απορρόφησης 20% για όλο το ΕΣΠΑ το 2017</a:t>
            </a:r>
          </a:p>
          <a:p>
            <a:pPr algn="just"/>
            <a:r>
              <a:rPr lang="el-GR" dirty="0" smtClean="0"/>
              <a:t>Μεγιστοποίηση δαπανών για την αύξηση εισροής κοινοτικών πόρων</a:t>
            </a:r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καθώς και:</a:t>
            </a:r>
          </a:p>
          <a:p>
            <a:r>
              <a:rPr lang="el-GR" dirty="0" smtClean="0"/>
              <a:t>Επίτευξη </a:t>
            </a:r>
            <a:r>
              <a:rPr lang="el-GR" b="1" dirty="0" smtClean="0"/>
              <a:t>Ν+3</a:t>
            </a:r>
            <a:r>
              <a:rPr lang="el-GR" dirty="0" smtClean="0"/>
              <a:t> το 2017</a:t>
            </a:r>
          </a:p>
          <a:p>
            <a:r>
              <a:rPr lang="el-GR" b="1" dirty="0" smtClean="0"/>
              <a:t>Αποθεματικό επίδοσης </a:t>
            </a:r>
            <a:r>
              <a:rPr lang="el-GR" dirty="0" smtClean="0"/>
              <a:t>(2018)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18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Στόχου Δαπανών 2017 ανά ΕΠ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295976" cy="439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0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/>
              <a:t>Κατανομή Στόχου Δαπανών 2017 ανά ΕΔΕΤ</a:t>
            </a:r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72158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9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ΕΠ ΥΜΕΠΕΡΑΑ: </a:t>
            </a:r>
            <a:r>
              <a:rPr lang="el-GR" dirty="0"/>
              <a:t>Απαίτηση </a:t>
            </a:r>
            <a:r>
              <a:rPr lang="el-GR" dirty="0" smtClean="0"/>
              <a:t>Ν+3, ΕΣ (</a:t>
            </a:r>
            <a:r>
              <a:rPr lang="el-GR" dirty="0" err="1" smtClean="0"/>
              <a:t>εκ</a:t>
            </a:r>
            <a:r>
              <a:rPr lang="el-GR" dirty="0" err="1"/>
              <a:t>€</a:t>
            </a:r>
            <a:r>
              <a:rPr lang="el-GR" dirty="0"/>
              <a:t>)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39552" y="515719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Οι υπολογισμοί βασίζονται στους εν ισχύ χρηματοδοτικούς πίνακες των ΕΠ την 1/10/2017, και δεν έχει ληφθεί υπόψη η πρόταση αναθεώρησης (09/2017)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77815980"/>
              </p:ext>
            </p:extLst>
          </p:nvPr>
        </p:nvGraphicFramePr>
        <p:xfrm>
          <a:off x="539552" y="1556792"/>
          <a:ext cx="7747001" cy="290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728192"/>
                <a:gridCol w="792088"/>
                <a:gridCol w="771769"/>
                <a:gridCol w="951720"/>
                <a:gridCol w="951720"/>
                <a:gridCol w="951720"/>
                <a:gridCol w="951720"/>
              </a:tblGrid>
              <a:tr h="432048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600" u="none" strike="noStrike" dirty="0">
                          <a:effectLst/>
                        </a:rPr>
                        <a:t>Ταμείο</a:t>
                      </a:r>
                      <a:endParaRPr lang="el-G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600" u="none" strike="noStrike" dirty="0" smtClean="0">
                          <a:effectLst/>
                        </a:rPr>
                        <a:t>Κατ. Περιφέρειας</a:t>
                      </a:r>
                      <a:endParaRPr lang="el-G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u="none" strike="noStrike" dirty="0">
                          <a:effectLst/>
                        </a:rPr>
                        <a:t>2017</a:t>
                      </a:r>
                      <a:endParaRPr lang="el-G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u="none" strike="noStrike" dirty="0">
                          <a:effectLst/>
                        </a:rPr>
                        <a:t>2018</a:t>
                      </a:r>
                      <a:endParaRPr lang="el-G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u="none" strike="noStrike" dirty="0">
                          <a:effectLst/>
                        </a:rPr>
                        <a:t>2019</a:t>
                      </a:r>
                      <a:endParaRPr lang="el-G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u="none" strike="noStrike" dirty="0">
                          <a:effectLst/>
                        </a:rPr>
                        <a:t>2020</a:t>
                      </a:r>
                      <a:endParaRPr lang="el-G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u="none" strike="noStrike" dirty="0">
                          <a:effectLst/>
                        </a:rPr>
                        <a:t>2021</a:t>
                      </a:r>
                      <a:endParaRPr lang="el-G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u="none" strike="noStrike" dirty="0">
                          <a:effectLst/>
                        </a:rPr>
                        <a:t>2022</a:t>
                      </a:r>
                      <a:endParaRPr lang="el-G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1372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ΕΤΠΑ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Μετάβαση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17,79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36,33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53,95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70,44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88,45   </a:t>
                      </a:r>
                    </a:p>
                  </a:txBody>
                  <a:tcPr marL="9525" marR="9525" marT="9525" marB="0" anchor="b"/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ΕΤΠΑ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Περισσότερο ανεπτυγμένες περιφέρειες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24,97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51,82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77,80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102,15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128,84   </a:t>
                      </a:r>
                    </a:p>
                  </a:txBody>
                  <a:tcPr marL="9525" marR="9525" marT="9525" marB="0" anchor="b"/>
                </a:tc>
              </a:tr>
              <a:tr h="419485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ΕΤΠΑ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Λιγότερο ανεπτυγμένες περιφέρειες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49,86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118,32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204,96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286,43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377,30   </a:t>
                      </a:r>
                    </a:p>
                  </a:txBody>
                  <a:tcPr marL="9525" marR="9525" marT="9525" marB="0" anchor="b"/>
                </a:tc>
              </a:tr>
              <a:tr h="418301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ΤΣ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Δεν εφαρμόζεται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255,87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588,16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925,99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1.266,57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1.616,27  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4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 Διαπιστώσεις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Κανένα τομεακό ή περιφερειακό ΕΠ του ΕΣΠΑ 2014 – 2020 δεν αντιμετωπίζει κίνδυνο απώλειας πόρων λόγω Ν+3, το έτος 2017</a:t>
            </a:r>
          </a:p>
          <a:p>
            <a:pPr algn="just"/>
            <a:r>
              <a:rPr lang="el-GR" dirty="0" smtClean="0"/>
              <a:t>Εγρήγορση για την επίτευξη του στόχου δαπανών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348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ίζες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Ρίζες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14424</TotalTime>
  <Words>1873</Words>
  <Application>Microsoft Office PowerPoint</Application>
  <PresentationFormat>Προβολή στην οθόνη (4:3)</PresentationFormat>
  <Paragraphs>398</Paragraphs>
  <Slides>35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35</vt:i4>
      </vt:variant>
    </vt:vector>
  </HeadingPairs>
  <TitlesOfParts>
    <vt:vector size="38" baseType="lpstr">
      <vt:lpstr>Ρίζες</vt:lpstr>
      <vt:lpstr>3_Ρίζες</vt:lpstr>
      <vt:lpstr>Θέμα του Office</vt:lpstr>
      <vt:lpstr>ΕΣΠΑ 2014-2020 Επιτροπή Παρακολούθησης ΕΠ 2017 ΕΠ ΥΜΕΠΕΡΑΑ</vt:lpstr>
      <vt:lpstr>ΕΣΠΑ 2014-2020 – Ενεργοποίηση (ΔΔ)  ΟΠΣ 30/10/2017</vt:lpstr>
      <vt:lpstr>Άμεσες Προτεραιότητες 2017</vt:lpstr>
      <vt:lpstr>Κλείσιμο ΕΣΠΑ 2007-2013</vt:lpstr>
      <vt:lpstr>Επίτευξη Στόχων Δαπανών </vt:lpstr>
      <vt:lpstr>Κατανομή Στόχου Δαπανών 2017 ανά ΕΠ</vt:lpstr>
      <vt:lpstr>Κατανομή Στόχου Δαπανών 2017 ανά ΕΔΕΤ</vt:lpstr>
      <vt:lpstr>ΕΠ ΥΜΕΠΕΡΑΑ: Απαίτηση Ν+3, ΕΣ (εκ€)</vt:lpstr>
      <vt:lpstr> Διαπιστώσεις</vt:lpstr>
      <vt:lpstr>Εργαλεία / Ενέργειες Συντονισμού και Παρακολούθησης (1)</vt:lpstr>
      <vt:lpstr>Εργαλεία / Ενέργειες Συντονισμού και Παρακολούθησης (2)</vt:lpstr>
      <vt:lpstr>                                                                                                                          Σχέδια Δράσης Δαπανών </vt:lpstr>
      <vt:lpstr>  Συντονισμός για την Υποστήριξη των Δικαιούχων </vt:lpstr>
      <vt:lpstr>Μεγάλα Έργα</vt:lpstr>
      <vt:lpstr>  Μεγάλα Έργα</vt:lpstr>
      <vt:lpstr>  Εμβληματικά Έργα (significant)</vt:lpstr>
      <vt:lpstr>Συνεργασία με Μηχανισμό Jaspers</vt:lpstr>
      <vt:lpstr>Απαιτούμενες ενέργειες </vt:lpstr>
      <vt:lpstr>Μηχανισμός «Συνδέοντας την Ευρώπη - CEF» Διευρωπαϊκό Δίκτυο Μεταφορών/Ενέργειας/Τηλεπικοινωνιών    </vt:lpstr>
      <vt:lpstr>Παρουσίαση του PowerPoint</vt:lpstr>
      <vt:lpstr>Παρουσίαση του PowerPoint</vt:lpstr>
      <vt:lpstr>Παρουσίαση του PowerPoint</vt:lpstr>
      <vt:lpstr>   </vt:lpstr>
      <vt:lpstr>Παρουσίαση του PowerPoint</vt:lpstr>
      <vt:lpstr>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Dimitra Papantou</dc:creator>
  <cp:lastModifiedBy>Γιαλαντζή, Ευαγγελία</cp:lastModifiedBy>
  <cp:revision>170</cp:revision>
  <cp:lastPrinted>2017-11-03T08:48:55Z</cp:lastPrinted>
  <dcterms:created xsi:type="dcterms:W3CDTF">2016-09-30T11:42:38Z</dcterms:created>
  <dcterms:modified xsi:type="dcterms:W3CDTF">2017-11-22T07:29:45Z</dcterms:modified>
</cp:coreProperties>
</file>