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22"/>
  </p:notesMasterIdLst>
  <p:sldIdLst>
    <p:sldId id="292" r:id="rId4"/>
    <p:sldId id="283" r:id="rId5"/>
    <p:sldId id="299" r:id="rId6"/>
    <p:sldId id="302" r:id="rId7"/>
    <p:sldId id="303" r:id="rId8"/>
    <p:sldId id="304" r:id="rId9"/>
    <p:sldId id="305" r:id="rId10"/>
    <p:sldId id="320" r:id="rId11"/>
    <p:sldId id="307" r:id="rId12"/>
    <p:sldId id="308" r:id="rId13"/>
    <p:sldId id="310" r:id="rId14"/>
    <p:sldId id="312" r:id="rId15"/>
    <p:sldId id="315" r:id="rId16"/>
    <p:sldId id="316" r:id="rId17"/>
    <p:sldId id="317" r:id="rId18"/>
    <p:sldId id="318" r:id="rId19"/>
    <p:sldId id="319" r:id="rId20"/>
    <p:sldId id="270" r:id="rId21"/>
  </p:sldIdLst>
  <p:sldSz cx="24239538" cy="13716000"/>
  <p:notesSz cx="6858000" cy="9144000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 userDrawn="1">
          <p15:clr>
            <a:srgbClr val="A4A3A4"/>
          </p15:clr>
        </p15:guide>
        <p15:guide id="2" pos="6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249DDA"/>
    <a:srgbClr val="19BEDE"/>
    <a:srgbClr val="0D4F8C"/>
    <a:srgbClr val="79CA4C"/>
    <a:srgbClr val="2AB6C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2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0" y="66"/>
      </p:cViewPr>
      <p:guideLst>
        <p:guide orient="horz" pos="3912"/>
        <p:guide pos="69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3C-4DE8-98BF-82212BAE804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3C-4DE8-98BF-82212BAE804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3C-4DE8-98BF-82212BAE8043}"/>
              </c:ext>
            </c:extLst>
          </c:dPt>
          <c:dPt>
            <c:idx val="3"/>
            <c:bubble3D val="0"/>
            <c:spPr>
              <a:solidFill>
                <a:srgbClr val="38E0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3C-4DE8-98BF-82212BAE8043}"/>
              </c:ext>
            </c:extLst>
          </c:dPt>
          <c:dPt>
            <c:idx val="4"/>
            <c:bubble3D val="0"/>
            <c:spPr>
              <a:solidFill>
                <a:srgbClr val="4B3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3C-4DE8-98BF-82212BAE8043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3C-4DE8-98BF-82212BAE8043}"/>
              </c:ext>
            </c:extLst>
          </c:dPt>
          <c:dLbls>
            <c:dLbl>
              <c:idx val="0"/>
              <c:layout>
                <c:manualLayout>
                  <c:x val="3.7318671723094464E-2"/>
                  <c:y val="1.7072547980208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62A641-5533-41BF-B82D-005D4923C4FD}" type="CATEGORYNAME">
                      <a:rPr lang="el-GR" sz="20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[ΟΝΟΜΑ ΚΑΤΗΓΟΡΙΑΣ]</a:t>
                    </a:fld>
                    <a:r>
                      <a:rPr lang="el-GR" sz="20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; </a:t>
                    </a:r>
                    <a:br>
                      <a:rPr lang="el-GR" sz="20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</a:br>
                    <a:fld id="{7C1EA161-B1F5-4B98-A525-9A85E0A4EE17}" type="VALUE">
                      <a:rPr lang="el-GR" sz="2000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[ΤΙΜΗ]</a:t>
                    </a:fld>
                    <a:endParaRPr lang="el-GR" sz="2000" baseline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244358478401"/>
                      <c:h val="0.143101089535938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3C-4DE8-98BF-82212BAE8043}"/>
                </c:ext>
              </c:extLst>
            </c:dLbl>
            <c:dLbl>
              <c:idx val="1"/>
              <c:layout>
                <c:manualLayout>
                  <c:x val="0.15375916985231777"/>
                  <c:y val="-0.11023215420858243"/>
                </c:manualLayout>
              </c:layout>
              <c:tx>
                <c:rich>
                  <a:bodyPr/>
                  <a:lstStyle/>
                  <a:p>
                    <a:fld id="{66AD4551-CFC0-46B8-8303-8B9803C3086A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;</a:t>
                    </a:r>
                  </a:p>
                  <a:p>
                    <a:r>
                      <a:rPr lang="el-GR" baseline="0"/>
                      <a:t> </a:t>
                    </a:r>
                    <a:fld id="{C1DF7291-DE9F-43AE-AC00-51BA23A08471}" type="VALUE">
                      <a:rPr lang="el-GR" baseline="0"/>
                      <a:pPr/>
                      <a:t>[ΤΙΜΗ]</a:t>
                    </a:fld>
                    <a:endParaRPr lang="el-GR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3C-4DE8-98BF-82212BAE8043}"/>
                </c:ext>
              </c:extLst>
            </c:dLbl>
            <c:dLbl>
              <c:idx val="2"/>
              <c:layout>
                <c:manualLayout>
                  <c:x val="-4.4725076751823871E-3"/>
                  <c:y val="2.34183267155708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C-4DE8-98BF-82212BAE8043}"/>
                </c:ext>
              </c:extLst>
            </c:dLbl>
            <c:dLbl>
              <c:idx val="3"/>
              <c:layout>
                <c:manualLayout>
                  <c:x val="-2.8902460693380445E-2"/>
                  <c:y val="4.456051528285148E-2"/>
                </c:manualLayout>
              </c:layout>
              <c:tx>
                <c:rich>
                  <a:bodyPr/>
                  <a:lstStyle/>
                  <a:p>
                    <a:fld id="{455827D3-74BF-40E2-8B84-75DB27F4C4A7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; </a:t>
                    </a:r>
                  </a:p>
                  <a:p>
                    <a:fld id="{1007681E-4096-48A0-98B9-DCE2BED2B729}" type="VALUE">
                      <a:rPr lang="el-GR" baseline="0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3C-4DE8-98BF-82212BAE804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2F7DA8-87E6-4CC6-B2DE-503EFD992783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; </a:t>
                    </a:r>
                  </a:p>
                  <a:p>
                    <a:fld id="{5FB15987-95BB-46BA-93AD-99855CE882EB}" type="VALUE">
                      <a:rPr lang="el-GR" baseline="0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F3C-4DE8-98BF-82212BAE8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Φύλλο3!$B$3:$B$8</c:f>
              <c:strCache>
                <c:ptCount val="6"/>
                <c:pt idx="0">
                  <c:v>Δημιουργία Πληροφοριακού Υλικού</c:v>
                </c:pt>
                <c:pt idx="1">
                  <c:v>Προβολή στα Μέσα Μαζικής Ενημέρωσης </c:v>
                </c:pt>
                <c:pt idx="2">
                  <c:v>Οnline επικοινωνία </c:v>
                </c:pt>
                <c:pt idx="3">
                  <c:v>Προωθητικές Ενέργειες με έμφαση στη διάδραση με το κοινό</c:v>
                </c:pt>
                <c:pt idx="4">
                  <c:v>Ενέργειες Έμμεσης Επικοινωνίας </c:v>
                </c:pt>
                <c:pt idx="5">
                  <c:v>Έρευνες </c:v>
                </c:pt>
              </c:strCache>
            </c:strRef>
          </c:cat>
          <c:val>
            <c:numRef>
              <c:f>Φύλλο3!$C$3:$C$8</c:f>
              <c:numCache>
                <c:formatCode>0%</c:formatCode>
                <c:ptCount val="6"/>
                <c:pt idx="0">
                  <c:v>0.15</c:v>
                </c:pt>
                <c:pt idx="1">
                  <c:v>0.6</c:v>
                </c:pt>
                <c:pt idx="2" formatCode="0.00%">
                  <c:v>3.5000000000000003E-2</c:v>
                </c:pt>
                <c:pt idx="3">
                  <c:v>0.15</c:v>
                </c:pt>
                <c:pt idx="4" formatCode="0.00%">
                  <c:v>3.5000000000000003E-2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3C-4DE8-98BF-82212BAE8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43000"/>
            <a:ext cx="5454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28/11/2022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28/11/2022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pa.gr/el/Pages/Simatodotisi_21-27.aspx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90B62-B25B-3B4C-B120-D2B2A6AAC54D}"/>
              </a:ext>
            </a:extLst>
          </p:cNvPr>
          <p:cNvSpPr txBox="1"/>
          <p:nvPr/>
        </p:nvSpPr>
        <p:spPr>
          <a:xfrm>
            <a:off x="1432250" y="4259256"/>
            <a:ext cx="12120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ΕΣΠΑ 2021-2027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EF7-8057-0041-A078-59ED4C26B184}"/>
              </a:ext>
            </a:extLst>
          </p:cNvPr>
          <p:cNvSpPr txBox="1"/>
          <p:nvPr/>
        </p:nvSpPr>
        <p:spPr>
          <a:xfrm>
            <a:off x="1432250" y="5470127"/>
            <a:ext cx="12120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rgbClr val="19BEDE"/>
                </a:solidFill>
              </a:rPr>
              <a:t>Πρόγραμμα “ΜΕΤΑΦΟΡΕΣ” 2021-2027 </a:t>
            </a:r>
          </a:p>
          <a:p>
            <a:endParaRPr lang="el-GR" sz="4800" b="1" dirty="0">
              <a:solidFill>
                <a:srgbClr val="19BEDE"/>
              </a:solidFill>
            </a:endParaRPr>
          </a:p>
          <a:p>
            <a:r>
              <a:rPr lang="el-GR" sz="4800" b="1" dirty="0">
                <a:solidFill>
                  <a:srgbClr val="19BEDE"/>
                </a:solidFill>
              </a:rPr>
              <a:t>Υπεύθυνη Επικοινωνίας: Χριστίνα </a:t>
            </a:r>
            <a:r>
              <a:rPr lang="el-GR" sz="4800" b="1" dirty="0" err="1">
                <a:solidFill>
                  <a:srgbClr val="19BEDE"/>
                </a:solidFill>
              </a:rPr>
              <a:t>Δρίτσα</a:t>
            </a:r>
            <a:r>
              <a:rPr lang="el-GR" sz="4800" b="1" dirty="0">
                <a:solidFill>
                  <a:srgbClr val="19BEDE"/>
                </a:solidFill>
              </a:rPr>
              <a:t> </a:t>
            </a:r>
          </a:p>
          <a:p>
            <a:endParaRPr lang="el-GR" sz="4800" b="1" dirty="0">
              <a:solidFill>
                <a:srgbClr val="19BEDE"/>
              </a:solidFill>
            </a:endParaRPr>
          </a:p>
          <a:p>
            <a:endParaRPr lang="el-GR" sz="48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2. ΙΣΤΟΣΕΛΙΔΑ του ΠΡΟΓΡΑΜΜΑΤΟΣ «ΜΕΤΑΦΟΡΕΣ»</a:t>
            </a:r>
            <a:endParaRPr lang="el-GR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13692-2ECC-F6A4-83E1-016FA0766495}"/>
              </a:ext>
            </a:extLst>
          </p:cNvPr>
          <p:cNvSpPr txBox="1"/>
          <p:nvPr/>
        </p:nvSpPr>
        <p:spPr>
          <a:xfrm>
            <a:off x="1206600" y="2276669"/>
            <a:ext cx="20347114" cy="777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D4F8C"/>
                </a:solidFill>
              </a:rPr>
              <a:t>Η νέα ιστοσελίδα του Ε.Π. ΜΕΤΑΦΟΡΕΣ:</a:t>
            </a:r>
          </a:p>
          <a:p>
            <a:endParaRPr lang="en-US" dirty="0">
              <a:solidFill>
                <a:srgbClr val="0D4F8C"/>
              </a:solidFill>
            </a:endParaRPr>
          </a:p>
          <a:p>
            <a:r>
              <a:rPr lang="en-US" dirty="0">
                <a:solidFill>
                  <a:srgbClr val="0D4F8C"/>
                </a:solidFill>
              </a:rPr>
              <a:t>				</a:t>
            </a:r>
            <a:r>
              <a:rPr lang="es-ES" sz="4400" b="1" dirty="0">
                <a:solidFill>
                  <a:srgbClr val="0D4F8C"/>
                </a:solidFill>
              </a:rPr>
              <a:t>www.metafores21-27.gr</a:t>
            </a:r>
            <a:endParaRPr lang="el-GR" sz="4400" b="1" dirty="0">
              <a:solidFill>
                <a:srgbClr val="0D4F8C"/>
              </a:solidFill>
            </a:endParaRPr>
          </a:p>
          <a:p>
            <a:endParaRPr lang="es-ES" dirty="0">
              <a:solidFill>
                <a:srgbClr val="0D4F8C"/>
              </a:solidFill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srgbClr val="0D4F8C"/>
                </a:solidFill>
              </a:rPr>
              <a:t>Κατοχύρωση του </a:t>
            </a:r>
            <a:r>
              <a:rPr lang="en-US" sz="4000" dirty="0">
                <a:solidFill>
                  <a:srgbClr val="0D4F8C"/>
                </a:solidFill>
              </a:rPr>
              <a:t>domain name.</a:t>
            </a:r>
            <a:endParaRPr lang="el-GR" sz="4000" dirty="0">
              <a:solidFill>
                <a:srgbClr val="0D4F8C"/>
              </a:solidFill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srgbClr val="0D4F8C"/>
                </a:solidFill>
              </a:rPr>
              <a:t>Σε εξέλιξη οι διαδικασίες πρόσκλησης για την ανάπτυξη του νέου διαδικτυακού τόπου Υ</a:t>
            </a:r>
            <a:r>
              <a:rPr lang="el-GR" sz="4000" b="1" dirty="0">
                <a:solidFill>
                  <a:srgbClr val="0D4F8C"/>
                </a:solidFill>
              </a:rPr>
              <a:t>ποχρέωση ολοκλήρωσης </a:t>
            </a:r>
            <a:r>
              <a:rPr lang="el-GR" sz="4000" dirty="0">
                <a:solidFill>
                  <a:srgbClr val="0D4F8C"/>
                </a:solidFill>
              </a:rPr>
              <a:t>έως </a:t>
            </a:r>
            <a:r>
              <a:rPr lang="el-GR" sz="4000" b="1" dirty="0">
                <a:solidFill>
                  <a:srgbClr val="0D4F8C"/>
                </a:solidFill>
              </a:rPr>
              <a:t>22/1/2023</a:t>
            </a:r>
            <a:r>
              <a:rPr lang="el-GR" sz="4000" dirty="0">
                <a:solidFill>
                  <a:srgbClr val="0D4F8C"/>
                </a:solidFill>
              </a:rPr>
              <a:t> </a:t>
            </a:r>
          </a:p>
          <a:p>
            <a:endParaRPr lang="el-GR" dirty="0">
              <a:solidFill>
                <a:srgbClr val="0D4F8C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73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2. ΙΣΤΟΣΕΛΙΔΑ ΤΟΥ ΠΡΟΓΡΑΜΜΑΤΟΣ «ΜΕΤΑΦΟΡΕΣ»</a:t>
            </a:r>
            <a:endParaRPr lang="el-GR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13692-2ECC-F6A4-83E1-016FA0766495}"/>
              </a:ext>
            </a:extLst>
          </p:cNvPr>
          <p:cNvSpPr txBox="1"/>
          <p:nvPr/>
        </p:nvSpPr>
        <p:spPr>
          <a:xfrm>
            <a:off x="1206600" y="2276669"/>
            <a:ext cx="20347114" cy="784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D4F8C"/>
                </a:solidFill>
              </a:rPr>
              <a:t>Ο Διαδικτυακός τόπος </a:t>
            </a:r>
            <a:r>
              <a:rPr lang="el-GR" sz="3600" b="1" dirty="0">
                <a:solidFill>
                  <a:srgbClr val="0D4F8C"/>
                </a:solidFill>
              </a:rPr>
              <a:t>ΥΠΟΧΡΕΩΤΙΚΑ</a:t>
            </a:r>
            <a:r>
              <a:rPr lang="el-GR" sz="3600" dirty="0">
                <a:solidFill>
                  <a:srgbClr val="0D4F8C"/>
                </a:solidFill>
              </a:rPr>
              <a:t> περιλαμβάνει :</a:t>
            </a:r>
          </a:p>
          <a:p>
            <a:endParaRPr lang="el-GR" sz="3600" dirty="0">
              <a:solidFill>
                <a:srgbClr val="0D4F8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Προδημοσίευση </a:t>
            </a:r>
            <a:r>
              <a:rPr lang="el-GR" sz="3600" dirty="0">
                <a:solidFill>
                  <a:srgbClr val="0D4F8C"/>
                </a:solidFill>
              </a:rPr>
              <a:t>των</a:t>
            </a:r>
            <a:r>
              <a:rPr lang="el-GR" sz="3600" b="1" dirty="0">
                <a:solidFill>
                  <a:srgbClr val="0D4F8C"/>
                </a:solidFill>
              </a:rPr>
              <a:t> Προσκλήσεων </a:t>
            </a:r>
            <a:r>
              <a:rPr lang="el-GR" sz="3600" dirty="0">
                <a:solidFill>
                  <a:srgbClr val="0D4F8C"/>
                </a:solidFill>
              </a:rPr>
              <a:t>(</a:t>
            </a:r>
            <a:r>
              <a:rPr lang="el-GR" sz="3600" dirty="0" err="1">
                <a:solidFill>
                  <a:srgbClr val="0D4F8C"/>
                </a:solidFill>
              </a:rPr>
              <a:t>επικαιροποίηση</a:t>
            </a:r>
            <a:r>
              <a:rPr lang="el-GR" sz="3600" dirty="0">
                <a:solidFill>
                  <a:srgbClr val="0D4F8C"/>
                </a:solidFill>
              </a:rPr>
              <a:t> </a:t>
            </a:r>
            <a:r>
              <a:rPr lang="el-GR" sz="3600" b="1" dirty="0">
                <a:solidFill>
                  <a:srgbClr val="0D4F8C"/>
                </a:solidFill>
              </a:rPr>
              <a:t>3 φορές το χρόνο</a:t>
            </a:r>
            <a:r>
              <a:rPr lang="el-GR" sz="3600" dirty="0">
                <a:solidFill>
                  <a:srgbClr val="0D4F8C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3600" dirty="0">
              <a:solidFill>
                <a:srgbClr val="0D4F8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Κατάλογο πράξεων </a:t>
            </a:r>
            <a:r>
              <a:rPr lang="el-GR" sz="3600" dirty="0">
                <a:solidFill>
                  <a:srgbClr val="0D4F8C"/>
                </a:solidFill>
              </a:rPr>
              <a:t>που έχουν επιλεγεί (</a:t>
            </a:r>
            <a:r>
              <a:rPr lang="el-GR" sz="3600" dirty="0" err="1">
                <a:solidFill>
                  <a:srgbClr val="0D4F8C"/>
                </a:solidFill>
              </a:rPr>
              <a:t>επικαιροποίηση</a:t>
            </a:r>
            <a:r>
              <a:rPr lang="el-GR" sz="3600" dirty="0">
                <a:solidFill>
                  <a:srgbClr val="0D4F8C"/>
                </a:solidFill>
              </a:rPr>
              <a:t> </a:t>
            </a:r>
            <a:r>
              <a:rPr lang="el-GR" sz="3600" b="1" dirty="0">
                <a:solidFill>
                  <a:srgbClr val="0D4F8C"/>
                </a:solidFill>
              </a:rPr>
              <a:t>κάθε 4 μήνες</a:t>
            </a:r>
            <a:r>
              <a:rPr lang="el-GR" sz="3600" dirty="0">
                <a:solidFill>
                  <a:srgbClr val="0D4F8C"/>
                </a:solidFill>
              </a:rPr>
              <a:t>)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Αποτελέσματα </a:t>
            </a:r>
            <a:r>
              <a:rPr lang="el-GR" sz="3600" dirty="0">
                <a:solidFill>
                  <a:srgbClr val="0D4F8C"/>
                </a:solidFill>
              </a:rPr>
              <a:t>και</a:t>
            </a:r>
            <a:r>
              <a:rPr lang="el-GR" sz="3600" b="1" dirty="0">
                <a:solidFill>
                  <a:srgbClr val="0D4F8C"/>
                </a:solidFill>
              </a:rPr>
              <a:t> παραδείγματα έργων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Στοιχεία επικοινωνίας με </a:t>
            </a:r>
            <a:r>
              <a:rPr lang="el-GR" sz="3600" dirty="0">
                <a:solidFill>
                  <a:srgbClr val="0D4F8C"/>
                </a:solidFill>
              </a:rPr>
              <a:t>τη</a:t>
            </a:r>
            <a:r>
              <a:rPr lang="el-GR" sz="3600" b="1" dirty="0">
                <a:solidFill>
                  <a:srgbClr val="0D4F8C"/>
                </a:solidFill>
              </a:rPr>
              <a:t> Διαχειριστική Αρχή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Έγγραφα Προγραμματισμού</a:t>
            </a:r>
            <a:r>
              <a:rPr lang="el-GR" sz="3600" dirty="0">
                <a:solidFill>
                  <a:srgbClr val="0D4F8C"/>
                </a:solidFill>
              </a:rPr>
              <a:t>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rgbClr val="0D4F8C"/>
                </a:solidFill>
              </a:rPr>
              <a:t>Χρήσιμο υλικό </a:t>
            </a:r>
            <a:r>
              <a:rPr lang="el-GR" sz="3600" dirty="0">
                <a:solidFill>
                  <a:srgbClr val="0D4F8C"/>
                </a:solidFill>
              </a:rPr>
              <a:t>για Δικαιούχους, κοινό </a:t>
            </a:r>
            <a:r>
              <a:rPr lang="el-GR" sz="3600" dirty="0" err="1">
                <a:solidFill>
                  <a:srgbClr val="0D4F8C"/>
                </a:solidFill>
              </a:rPr>
              <a:t>κ.λ.π</a:t>
            </a:r>
            <a:r>
              <a:rPr lang="el-GR" sz="3600" dirty="0">
                <a:solidFill>
                  <a:srgbClr val="0D4F8C"/>
                </a:solidFill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90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3. Η ΕΠΙΚΟΙΝΩΝΙΑ ΣΤΟ ΠΡΟΓΡΑΜΜΑ «ΜΕΤΑΦΟΡΕΣ»</a:t>
            </a:r>
            <a:endParaRPr lang="el-GR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4CA73-0E3A-5FBB-7E0C-321A63C889D4}"/>
              </a:ext>
            </a:extLst>
          </p:cNvPr>
          <p:cNvSpPr txBox="1"/>
          <p:nvPr/>
        </p:nvSpPr>
        <p:spPr>
          <a:xfrm>
            <a:off x="1206600" y="2616940"/>
            <a:ext cx="19749955" cy="8369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D4F8C"/>
                </a:solidFill>
              </a:rPr>
              <a:t>ΚΕΦΑΛΑΙΟ 7 «ΕΠΙΚΟΙΝΩΝΙΑ ΚΑΙ ΠΡΟΒΟΛΗ» </a:t>
            </a:r>
          </a:p>
          <a:p>
            <a:endParaRPr lang="el-GR" dirty="0">
              <a:solidFill>
                <a:srgbClr val="0D4F8C"/>
              </a:solidFill>
            </a:endParaRPr>
          </a:p>
          <a:p>
            <a:r>
              <a:rPr lang="el-GR" b="1" dirty="0">
                <a:solidFill>
                  <a:srgbClr val="0D4F8C"/>
                </a:solidFill>
              </a:rPr>
              <a:t>1. Φάσεις επικοινωνίας </a:t>
            </a:r>
            <a:r>
              <a:rPr lang="el-GR" dirty="0">
                <a:solidFill>
                  <a:srgbClr val="0D4F8C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rgbClr val="0D4F8C"/>
                </a:solidFill>
              </a:rPr>
              <a:t>            	</a:t>
            </a:r>
            <a:r>
              <a:rPr lang="el-GR" b="1" dirty="0">
                <a:solidFill>
                  <a:srgbClr val="0D4F8C"/>
                </a:solidFill>
              </a:rPr>
              <a:t>Α’ Φάση</a:t>
            </a:r>
            <a:r>
              <a:rPr lang="el-GR" dirty="0">
                <a:solidFill>
                  <a:srgbClr val="0D4F8C"/>
                </a:solidFill>
              </a:rPr>
              <a:t>: Γενική Πληροφόρηση - Γνωριμία με το Πρόγραμμα - Πρόσκληση για Συμμετοχή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rgbClr val="0D4F8C"/>
                </a:solidFill>
              </a:rPr>
              <a:t>	    </a:t>
            </a:r>
            <a:r>
              <a:rPr lang="el-GR" b="1" dirty="0">
                <a:solidFill>
                  <a:srgbClr val="0D4F8C"/>
                </a:solidFill>
              </a:rPr>
              <a:t>Β’ Φάση</a:t>
            </a:r>
            <a:r>
              <a:rPr lang="el-GR" dirty="0">
                <a:solidFill>
                  <a:srgbClr val="0D4F8C"/>
                </a:solidFill>
              </a:rPr>
              <a:t>: Προβολή έργων και προόδου τους</a:t>
            </a:r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rgbClr val="0D4F8C"/>
                </a:solidFill>
              </a:rPr>
              <a:t>	</a:t>
            </a:r>
            <a:r>
              <a:rPr lang="el-GR" b="1" dirty="0">
                <a:solidFill>
                  <a:srgbClr val="0D4F8C"/>
                </a:solidFill>
              </a:rPr>
              <a:t>       Γ’ Φάση </a:t>
            </a:r>
            <a:r>
              <a:rPr lang="el-GR" dirty="0">
                <a:solidFill>
                  <a:srgbClr val="0D4F8C"/>
                </a:solidFill>
              </a:rPr>
              <a:t>: Απολογισμός – Διάδοση αποτελεσμάτων</a:t>
            </a:r>
          </a:p>
          <a:p>
            <a:pPr>
              <a:lnSpc>
                <a:spcPct val="200000"/>
              </a:lnSpc>
            </a:pPr>
            <a:r>
              <a:rPr lang="el-GR" b="1" dirty="0">
                <a:solidFill>
                  <a:srgbClr val="0D4F8C"/>
                </a:solidFill>
              </a:rPr>
              <a:t>2. Επικοινωνιακοί στόχοι </a:t>
            </a:r>
            <a:r>
              <a:rPr lang="el-GR" dirty="0">
                <a:solidFill>
                  <a:srgbClr val="0D4F8C"/>
                </a:solidFill>
              </a:rPr>
              <a:t>: Κύριοι και Ειδικοί</a:t>
            </a:r>
          </a:p>
          <a:p>
            <a:r>
              <a:rPr lang="el-GR" dirty="0">
                <a:solidFill>
                  <a:srgbClr val="0D4F8C"/>
                </a:solidFill>
              </a:rPr>
              <a:t>Α. Κύριοι : </a:t>
            </a:r>
          </a:p>
          <a:p>
            <a:r>
              <a:rPr lang="el-GR" dirty="0">
                <a:solidFill>
                  <a:srgbClr val="0D4F8C"/>
                </a:solidFill>
              </a:rPr>
              <a:t>	Α1.Προβολή </a:t>
            </a:r>
            <a:r>
              <a:rPr lang="en-US" dirty="0" err="1">
                <a:solidFill>
                  <a:srgbClr val="0D4F8C"/>
                </a:solidFill>
              </a:rPr>
              <a:t>ρόλου</a:t>
            </a:r>
            <a:r>
              <a:rPr lang="en-US" dirty="0">
                <a:solidFill>
                  <a:srgbClr val="0D4F8C"/>
                </a:solidFill>
              </a:rPr>
              <a:t> </a:t>
            </a:r>
            <a:r>
              <a:rPr lang="en-US" dirty="0" err="1">
                <a:solidFill>
                  <a:srgbClr val="0D4F8C"/>
                </a:solidFill>
              </a:rPr>
              <a:t>Προγράμμ</a:t>
            </a:r>
            <a:r>
              <a:rPr lang="en-US" dirty="0">
                <a:solidFill>
                  <a:srgbClr val="0D4F8C"/>
                </a:solidFill>
              </a:rPr>
              <a:t>ατος </a:t>
            </a:r>
            <a:r>
              <a:rPr lang="el-GR" dirty="0">
                <a:solidFill>
                  <a:srgbClr val="0D4F8C"/>
                </a:solidFill>
              </a:rPr>
              <a:t>/ </a:t>
            </a:r>
            <a:r>
              <a:rPr lang="en-US" dirty="0">
                <a:solidFill>
                  <a:srgbClr val="0D4F8C"/>
                </a:solidFill>
              </a:rPr>
              <a:t>Ε</a:t>
            </a:r>
            <a:r>
              <a:rPr lang="el-GR" dirty="0">
                <a:solidFill>
                  <a:srgbClr val="0D4F8C"/>
                </a:solidFill>
              </a:rPr>
              <a:t>.</a:t>
            </a:r>
            <a:r>
              <a:rPr lang="en-US" dirty="0">
                <a:solidFill>
                  <a:srgbClr val="0D4F8C"/>
                </a:solidFill>
              </a:rPr>
              <a:t>Ε</a:t>
            </a:r>
            <a:r>
              <a:rPr lang="el-GR" dirty="0">
                <a:solidFill>
                  <a:srgbClr val="0D4F8C"/>
                </a:solidFill>
              </a:rPr>
              <a:t>.</a:t>
            </a:r>
          </a:p>
          <a:p>
            <a:r>
              <a:rPr lang="el-GR" dirty="0">
                <a:solidFill>
                  <a:srgbClr val="0D4F8C"/>
                </a:solidFill>
              </a:rPr>
              <a:t>	Α2. </a:t>
            </a:r>
            <a:r>
              <a:rPr lang="en-US" dirty="0" err="1">
                <a:solidFill>
                  <a:srgbClr val="0D4F8C"/>
                </a:solidFill>
              </a:rPr>
              <a:t>Εμ</a:t>
            </a:r>
            <a:r>
              <a:rPr lang="en-US" dirty="0">
                <a:solidFill>
                  <a:srgbClr val="0D4F8C"/>
                </a:solidFill>
              </a:rPr>
              <a:t>πέδωση αντίληψης Προγράμματος ως ένα </a:t>
            </a:r>
            <a:r>
              <a:rPr lang="en-US" b="1" dirty="0">
                <a:solidFill>
                  <a:srgbClr val="0D4F8C"/>
                </a:solidFill>
              </a:rPr>
              <a:t>συνολικό στρατηγικό σχέδιο</a:t>
            </a:r>
            <a:endParaRPr lang="el-GR" b="1" dirty="0">
              <a:solidFill>
                <a:srgbClr val="0D4F8C"/>
              </a:solidFill>
            </a:endParaRPr>
          </a:p>
          <a:p>
            <a:r>
              <a:rPr lang="el-GR" dirty="0">
                <a:solidFill>
                  <a:srgbClr val="0D4F8C"/>
                </a:solidFill>
              </a:rPr>
              <a:t>	Α3. Προβολή έργων στρατηγικής σημασίας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658F0FA6-9D54-96D0-9E3B-81A9F5921032}"/>
              </a:ext>
            </a:extLst>
          </p:cNvPr>
          <p:cNvSpPr/>
          <p:nvPr/>
        </p:nvSpPr>
        <p:spPr>
          <a:xfrm>
            <a:off x="1729114" y="47807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F41E7F3-B81F-8415-EAE2-F66F5C1C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55" y="5866333"/>
            <a:ext cx="993734" cy="51820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CB9CF7A-8E23-ECDB-C516-6DFA176C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22" y="7017191"/>
            <a:ext cx="9937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185" b="1" i="0" u="heavy" strike="noStrike" kern="0" cap="none" spc="-12" normalizeH="0" baseline="0" noProof="0" dirty="0">
                <a:ln>
                  <a:noFill/>
                </a:ln>
                <a:solidFill>
                  <a:srgbClr val="00BDDE"/>
                </a:solidFill>
                <a:effectLst/>
                <a:uLnTx/>
                <a:uFill>
                  <a:solidFill>
                    <a:srgbClr val="6ABD45"/>
                  </a:solidFill>
                </a:uFill>
                <a:latin typeface="Calibri"/>
                <a:ea typeface="+mj-ea"/>
                <a:cs typeface="Calibri"/>
              </a:rPr>
              <a:t>3. Η ΕΠΙΚΟΙΝΩΝΙΑ ΣΤΟ ΠΡΟΓΡΑΜΜΑ «ΜΕΤΑΦΟΡΕΣ»</a:t>
            </a:r>
            <a:endParaRPr kumimoji="0" lang="el-GR" sz="6185" b="1" i="0" u="none" strike="noStrike" kern="0" cap="none" spc="0" normalizeH="0" baseline="0" noProof="0" dirty="0">
              <a:ln>
                <a:noFill/>
              </a:ln>
              <a:solidFill>
                <a:srgbClr val="00BDD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035B1-FA00-AB4A-A41F-344361A43463}"/>
              </a:ext>
            </a:extLst>
          </p:cNvPr>
          <p:cNvSpPr txBox="1"/>
          <p:nvPr/>
        </p:nvSpPr>
        <p:spPr>
          <a:xfrm>
            <a:off x="1206599" y="2227811"/>
            <a:ext cx="19309211" cy="8215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Β. Ειδικοί :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Β1 Για το ευρύ Κοινό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Β2 Για τους Δυνητικούς Δικαιούχους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Β3 Για τους Δικαιούχους</a:t>
            </a: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Κοινά Στόχος </a:t>
            </a: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- </a:t>
            </a:r>
            <a:r>
              <a:rPr lang="en-US" dirty="0" err="1">
                <a:solidFill>
                  <a:srgbClr val="0D4F8C"/>
                </a:solidFill>
                <a:latin typeface="Calibri" panose="020F0502020204030204"/>
              </a:rPr>
              <a:t>Ευρύ</a:t>
            </a:r>
            <a:r>
              <a:rPr lang="en-US" dirty="0">
                <a:solidFill>
                  <a:srgbClr val="0D4F8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D4F8C"/>
                </a:solidFill>
                <a:latin typeface="Calibri" panose="020F0502020204030204"/>
              </a:rPr>
              <a:t>κοινό</a:t>
            </a: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- </a:t>
            </a:r>
            <a:r>
              <a:rPr lang="en-US" dirty="0" err="1">
                <a:solidFill>
                  <a:srgbClr val="0D4F8C"/>
                </a:solidFill>
                <a:latin typeface="Calibri" panose="020F0502020204030204"/>
              </a:rPr>
              <a:t>Δυνητικοί</a:t>
            </a:r>
            <a:r>
              <a:rPr lang="en-US" dirty="0">
                <a:solidFill>
                  <a:srgbClr val="0D4F8C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D4F8C"/>
                </a:solidFill>
                <a:latin typeface="Calibri" panose="020F0502020204030204"/>
              </a:rPr>
              <a:t>Δικ</a:t>
            </a:r>
            <a:r>
              <a:rPr lang="en-US" dirty="0">
                <a:solidFill>
                  <a:srgbClr val="0D4F8C"/>
                </a:solidFill>
                <a:latin typeface="Calibri" panose="020F0502020204030204"/>
              </a:rPr>
              <a:t>αιούχοι </a:t>
            </a: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- Δικαιούχοι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- Εθνικές /  Ευρωπαϊκές διοικητικές αρχές και φορείς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- Οργανισμοί – Φορείς διάχυσης ενημέρωσης</a:t>
            </a: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0" marR="0" lvl="0" indent="0" algn="l" defTabSz="182180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	</a:t>
            </a:r>
            <a:r>
              <a:rPr lang="en-US" dirty="0">
                <a:solidFill>
                  <a:srgbClr val="0D4F8C"/>
                </a:solidFill>
                <a:latin typeface="Calibri" panose="020F0502020204030204"/>
              </a:rPr>
              <a:t> </a:t>
            </a: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7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185" b="1" i="0" u="heavy" strike="noStrike" kern="0" cap="none" spc="-12" normalizeH="0" baseline="0" noProof="0" dirty="0">
                <a:ln>
                  <a:noFill/>
                </a:ln>
                <a:solidFill>
                  <a:srgbClr val="00BDDE"/>
                </a:solidFill>
                <a:effectLst/>
                <a:uLnTx/>
                <a:uFill>
                  <a:solidFill>
                    <a:srgbClr val="6ABD45"/>
                  </a:solidFill>
                </a:uFill>
                <a:latin typeface="Calibri"/>
                <a:ea typeface="+mj-ea"/>
                <a:cs typeface="Calibri"/>
              </a:rPr>
              <a:t>3. Η ΕΠΙΚΟΙΝΩΝΙΑ ΣΤΟ ΠΡΟΓΡΑΜΜΑ «ΜΕΤΑΦΟΡΕΣ»</a:t>
            </a:r>
            <a:endParaRPr kumimoji="0" lang="el-GR" sz="6185" b="1" i="0" u="none" strike="noStrike" kern="0" cap="none" spc="0" normalizeH="0" baseline="0" noProof="0" dirty="0">
              <a:ln>
                <a:noFill/>
              </a:ln>
              <a:solidFill>
                <a:srgbClr val="00BDD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035B1-FA00-AB4A-A41F-344361A43463}"/>
              </a:ext>
            </a:extLst>
          </p:cNvPr>
          <p:cNvSpPr txBox="1"/>
          <p:nvPr/>
        </p:nvSpPr>
        <p:spPr>
          <a:xfrm>
            <a:off x="1206599" y="2227811"/>
            <a:ext cx="19309211" cy="269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Μέσα επικοινωνίας και Εκτιμώμενος π/υ (3 εκ. ευρώ):</a:t>
            </a:r>
          </a:p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FC2B310C-6CB6-4F6F-A6D8-E4E89AB5E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570940"/>
              </p:ext>
            </p:extLst>
          </p:nvPr>
        </p:nvGraphicFramePr>
        <p:xfrm>
          <a:off x="3890356" y="2892829"/>
          <a:ext cx="13832379" cy="990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72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185" b="1" i="0" u="heavy" strike="noStrike" kern="0" cap="none" spc="-12" normalizeH="0" baseline="0" noProof="0" dirty="0">
                <a:ln>
                  <a:noFill/>
                </a:ln>
                <a:solidFill>
                  <a:srgbClr val="00BDDE"/>
                </a:solidFill>
                <a:effectLst/>
                <a:uLnTx/>
                <a:uFill>
                  <a:solidFill>
                    <a:srgbClr val="6ABD45"/>
                  </a:solidFill>
                </a:uFill>
                <a:latin typeface="Calibri"/>
                <a:ea typeface="+mj-ea"/>
                <a:cs typeface="Calibri"/>
              </a:rPr>
              <a:t>3. Η ΕΠΙΚΟΙΝΩΝΙΑ ΣΤΟ ΠΡΟΓΡΑΜΜΑ «ΜΕΤΑΦΟΡΕΣ»</a:t>
            </a:r>
            <a:endParaRPr kumimoji="0" lang="el-GR" sz="6185" b="1" i="0" u="none" strike="noStrike" kern="0" cap="none" spc="0" normalizeH="0" baseline="0" noProof="0" dirty="0">
              <a:ln>
                <a:noFill/>
              </a:ln>
              <a:solidFill>
                <a:srgbClr val="00BDD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035B1-FA00-AB4A-A41F-344361A43463}"/>
              </a:ext>
            </a:extLst>
          </p:cNvPr>
          <p:cNvSpPr txBox="1"/>
          <p:nvPr/>
        </p:nvSpPr>
        <p:spPr>
          <a:xfrm>
            <a:off x="1206599" y="2227811"/>
            <a:ext cx="19309211" cy="2145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srgbClr val="0D4F8C"/>
                </a:solidFill>
                <a:latin typeface="Calibri" panose="020F0502020204030204"/>
              </a:rPr>
              <a:t>5. Παρακολούθηση και Αξιολόγηση  </a:t>
            </a:r>
          </a:p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586" b="1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517F201-040A-C223-3A16-08D320942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99" y="3491346"/>
            <a:ext cx="20382635" cy="83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185" b="1" i="0" u="heavy" strike="noStrike" kern="0" cap="none" spc="-12" normalizeH="0" baseline="0" noProof="0" dirty="0">
                <a:ln>
                  <a:noFill/>
                </a:ln>
                <a:solidFill>
                  <a:srgbClr val="00BDDE"/>
                </a:solidFill>
                <a:effectLst/>
                <a:uLnTx/>
                <a:uFill>
                  <a:solidFill>
                    <a:srgbClr val="6ABD45"/>
                  </a:solidFill>
                </a:uFill>
                <a:latin typeface="Calibri"/>
                <a:ea typeface="+mj-ea"/>
                <a:cs typeface="Calibri"/>
              </a:rPr>
              <a:t>3. Η ΕΠΙΚΟΙΝΩΝΙΑ ΣΤΟ ΠΡΟΓΡΑΜΜΑ «ΜΕΤΑΦΟΡΕΣ»</a:t>
            </a:r>
            <a:endParaRPr kumimoji="0" lang="el-GR" sz="6185" b="1" i="0" u="none" strike="noStrike" kern="0" cap="none" spc="0" normalizeH="0" baseline="0" noProof="0" dirty="0">
              <a:ln>
                <a:noFill/>
              </a:ln>
              <a:solidFill>
                <a:srgbClr val="00BDD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035B1-FA00-AB4A-A41F-344361A43463}"/>
              </a:ext>
            </a:extLst>
          </p:cNvPr>
          <p:cNvSpPr txBox="1"/>
          <p:nvPr/>
        </p:nvSpPr>
        <p:spPr>
          <a:xfrm>
            <a:off x="1206599" y="2227811"/>
            <a:ext cx="19309211" cy="2145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Ορισμός Υπεύθυνου Επικοινωνίας: Χριστίνα </a:t>
            </a:r>
            <a:r>
              <a:rPr kumimoji="0" lang="el-GR" sz="3586" b="1" i="0" u="none" strike="noStrike" kern="1200" cap="none" spc="0" normalizeH="0" baseline="0" noProof="0" dirty="0" err="1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Δρίτσα</a:t>
            </a: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Προϊσταμένη Μονάδας Α1</a:t>
            </a:r>
          </a:p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47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4</a:t>
            </a:r>
            <a:r>
              <a:rPr kumimoji="0" lang="el-GR" sz="6185" b="1" i="0" u="heavy" strike="noStrike" kern="0" cap="none" spc="-12" normalizeH="0" baseline="0" noProof="0" dirty="0">
                <a:ln>
                  <a:noFill/>
                </a:ln>
                <a:solidFill>
                  <a:srgbClr val="00BDDE"/>
                </a:solidFill>
                <a:effectLst/>
                <a:uLnTx/>
                <a:uFill>
                  <a:solidFill>
                    <a:srgbClr val="6ABD45"/>
                  </a:solidFill>
                </a:uFill>
                <a:latin typeface="Calibri"/>
                <a:ea typeface="+mj-ea"/>
                <a:cs typeface="Calibri"/>
              </a:rPr>
              <a:t>. ΚΑΤΕΥΘΥΝΤΗΡΙΕΣ ΟΔΗΓΙΕΣ Ε.Υ.Σ.Σ.Α.</a:t>
            </a:r>
            <a:endParaRPr kumimoji="0" lang="el-GR" sz="6185" b="1" i="0" u="none" strike="noStrike" kern="0" cap="none" spc="0" normalizeH="0" baseline="0" noProof="0" dirty="0">
              <a:ln>
                <a:noFill/>
              </a:ln>
              <a:solidFill>
                <a:srgbClr val="00BDD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035B1-FA00-AB4A-A41F-344361A43463}"/>
              </a:ext>
            </a:extLst>
          </p:cNvPr>
          <p:cNvSpPr txBox="1"/>
          <p:nvPr/>
        </p:nvSpPr>
        <p:spPr>
          <a:xfrm>
            <a:off x="1206599" y="2227811"/>
            <a:ext cx="19309211" cy="766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Ειδική Υπηρεσία Στρατηγικής, Σχεδιασμού &amp; Αξιολόγησης </a:t>
            </a:r>
            <a:r>
              <a:rPr kumimoji="0" lang="el-GR" sz="3586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71500" marR="0" lvl="0" indent="-57150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586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Απέστειλε </a:t>
            </a:r>
            <a:r>
              <a:rPr kumimoji="0" lang="el-GR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Οδηγό Επικοινωνίας</a:t>
            </a:r>
            <a:endParaRPr kumimoji="0" lang="el-GR" sz="3586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Απέστειλε </a:t>
            </a:r>
            <a:r>
              <a:rPr lang="el-GR" b="1" dirty="0">
                <a:solidFill>
                  <a:srgbClr val="0D4F8C"/>
                </a:solidFill>
                <a:latin typeface="Calibri" panose="020F0502020204030204"/>
              </a:rPr>
              <a:t>Οδηγό Σχεδίασης των Ιστοσελίδων</a:t>
            </a: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571500" lvl="0" indent="-5715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Έχει αναρτήσει </a:t>
            </a:r>
            <a:r>
              <a:rPr lang="el-GR" dirty="0">
                <a:solidFill>
                  <a:srgbClr val="0D4F8C"/>
                </a:solidFill>
              </a:rPr>
              <a:t>την σηματοδότηση </a:t>
            </a:r>
            <a:r>
              <a:rPr lang="en-US" dirty="0">
                <a:solidFill>
                  <a:srgbClr val="0D4F8C"/>
                </a:solidFill>
                <a:latin typeface="Calibri" panose="020F0502020204030204"/>
                <a:hlinkClick r:id="rId2"/>
              </a:rPr>
              <a:t>https://www.espa.gr/el/Pages/Simatodotisi_21-27.aspx</a:t>
            </a:r>
            <a:endParaRPr lang="el-GR" dirty="0">
              <a:solidFill>
                <a:srgbClr val="0D4F8C"/>
              </a:solidFill>
              <a:latin typeface="Calibri" panose="020F0502020204030204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kumimoji="0" lang="el-GR" sz="3586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Θα</a:t>
            </a:r>
            <a:r>
              <a:rPr lang="el-GR" dirty="0">
                <a:solidFill>
                  <a:srgbClr val="0D4F8C"/>
                </a:solidFill>
                <a:latin typeface="Calibri" panose="020F0502020204030204"/>
              </a:rPr>
              <a:t> θέσει σε εφαρμογή </a:t>
            </a:r>
            <a:r>
              <a:rPr kumimoji="0" lang="en-US" sz="3586" b="1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generator</a:t>
            </a:r>
            <a:r>
              <a:rPr kumimoji="0" lang="el-GR" sz="3586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για Αφίσες / Πινακίδες έργων</a:t>
            </a:r>
          </a:p>
          <a:p>
            <a:pPr marR="0" lvl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3586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3586" b="0" i="0" u="none" strike="noStrike" kern="1200" cap="none" spc="0" normalizeH="0" baseline="0" noProof="0" dirty="0">
                <a:ln>
                  <a:noFill/>
                </a:ln>
                <a:solidFill>
                  <a:srgbClr val="0D4F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180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586" b="0" i="0" u="none" strike="noStrike" kern="1200" cap="none" spc="0" normalizeH="0" baseline="0" noProof="0" dirty="0">
              <a:ln>
                <a:noFill/>
              </a:ln>
              <a:solidFill>
                <a:srgbClr val="0D4F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6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32504AA-39A5-4741-BF7B-A88DA9ECB6D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4947799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ΠΙΝΑΚΑΣ ΠΕΡΙΕΧΟΜΕΝΩΝ</a:t>
            </a:r>
            <a:endParaRPr lang="el-GR" kern="0" dirty="0"/>
          </a:p>
        </p:txBody>
      </p:sp>
      <p:grpSp>
        <p:nvGrpSpPr>
          <p:cNvPr id="8" name="Graphic 5" descr="Open hand with plant outline">
            <a:extLst>
              <a:ext uri="{FF2B5EF4-FFF2-40B4-BE49-F238E27FC236}">
                <a16:creationId xmlns:a16="http://schemas.microsoft.com/office/drawing/2014/main" id="{0B73BE6D-7E38-5439-D6D4-763AC8D83DB8}"/>
              </a:ext>
            </a:extLst>
          </p:cNvPr>
          <p:cNvGrpSpPr/>
          <p:nvPr/>
        </p:nvGrpSpPr>
        <p:grpSpPr>
          <a:xfrm flipH="1">
            <a:off x="18878457" y="8194314"/>
            <a:ext cx="5459652" cy="4065262"/>
            <a:chOff x="16580997" y="7946059"/>
            <a:chExt cx="7411610" cy="5518692"/>
          </a:xfrm>
          <a:solidFill>
            <a:srgbClr val="000000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06E2682-C091-0A8F-C7AC-DD43AEC06F06}"/>
                </a:ext>
              </a:extLst>
            </p:cNvPr>
            <p:cNvSpPr/>
            <p:nvPr/>
          </p:nvSpPr>
          <p:spPr>
            <a:xfrm>
              <a:off x="16580997" y="10914962"/>
              <a:ext cx="5189233" cy="1393352"/>
            </a:xfrm>
            <a:custGeom>
              <a:avLst/>
              <a:gdLst>
                <a:gd name="connsiteX0" fmla="*/ 2802237 w 5189233"/>
                <a:gd name="connsiteY0" fmla="*/ 164620 h 1393352"/>
                <a:gd name="connsiteX1" fmla="*/ 4777683 w 5189233"/>
                <a:gd name="connsiteY1" fmla="*/ 164620 h 1393352"/>
                <a:gd name="connsiteX2" fmla="*/ 5024614 w 5189233"/>
                <a:gd name="connsiteY2" fmla="*/ 411551 h 1393352"/>
                <a:gd name="connsiteX3" fmla="*/ 4777683 w 5189233"/>
                <a:gd name="connsiteY3" fmla="*/ 658482 h 1393352"/>
                <a:gd name="connsiteX4" fmla="*/ 3296099 w 5189233"/>
                <a:gd name="connsiteY4" fmla="*/ 658482 h 1393352"/>
                <a:gd name="connsiteX5" fmla="*/ 3213789 w 5189233"/>
                <a:gd name="connsiteY5" fmla="*/ 740792 h 1393352"/>
                <a:gd name="connsiteX6" fmla="*/ 3296099 w 5189233"/>
                <a:gd name="connsiteY6" fmla="*/ 823102 h 1393352"/>
                <a:gd name="connsiteX7" fmla="*/ 4777683 w 5189233"/>
                <a:gd name="connsiteY7" fmla="*/ 823102 h 1393352"/>
                <a:gd name="connsiteX8" fmla="*/ 5189234 w 5189233"/>
                <a:gd name="connsiteY8" fmla="*/ 411551 h 1393352"/>
                <a:gd name="connsiteX9" fmla="*/ 4777683 w 5189233"/>
                <a:gd name="connsiteY9" fmla="*/ 0 h 1393352"/>
                <a:gd name="connsiteX10" fmla="*/ 2802237 w 5189233"/>
                <a:gd name="connsiteY10" fmla="*/ 0 h 1393352"/>
                <a:gd name="connsiteX11" fmla="*/ 2379657 w 5189233"/>
                <a:gd name="connsiteY11" fmla="*/ 115234 h 1393352"/>
                <a:gd name="connsiteX12" fmla="*/ 50030 w 5189233"/>
                <a:gd name="connsiteY12" fmla="*/ 1235312 h 1393352"/>
                <a:gd name="connsiteX13" fmla="*/ 6624 w 5189233"/>
                <a:gd name="connsiteY13" fmla="*/ 1343320 h 1393352"/>
                <a:gd name="connsiteX14" fmla="*/ 114633 w 5189233"/>
                <a:gd name="connsiteY14" fmla="*/ 1386730 h 1393352"/>
                <a:gd name="connsiteX15" fmla="*/ 121393 w 5189233"/>
                <a:gd name="connsiteY15" fmla="*/ 1383471 h 1393352"/>
                <a:gd name="connsiteX16" fmla="*/ 2455958 w 5189233"/>
                <a:gd name="connsiteY16" fmla="*/ 260759 h 1393352"/>
                <a:gd name="connsiteX17" fmla="*/ 2802237 w 5189233"/>
                <a:gd name="connsiteY17" fmla="*/ 164620 h 139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89233" h="1393352">
                  <a:moveTo>
                    <a:pt x="2802237" y="164620"/>
                  </a:moveTo>
                  <a:lnTo>
                    <a:pt x="4777683" y="164620"/>
                  </a:lnTo>
                  <a:cubicBezTo>
                    <a:pt x="4914063" y="164620"/>
                    <a:pt x="5024614" y="275171"/>
                    <a:pt x="5024614" y="411551"/>
                  </a:cubicBezTo>
                  <a:cubicBezTo>
                    <a:pt x="5024614" y="547931"/>
                    <a:pt x="4914063" y="658482"/>
                    <a:pt x="4777683" y="658482"/>
                  </a:cubicBezTo>
                  <a:lnTo>
                    <a:pt x="3296099" y="658482"/>
                  </a:lnTo>
                  <a:cubicBezTo>
                    <a:pt x="3250639" y="658482"/>
                    <a:pt x="3213789" y="695332"/>
                    <a:pt x="3213789" y="740792"/>
                  </a:cubicBezTo>
                  <a:cubicBezTo>
                    <a:pt x="3213789" y="786252"/>
                    <a:pt x="3250639" y="823102"/>
                    <a:pt x="3296099" y="823102"/>
                  </a:cubicBezTo>
                  <a:lnTo>
                    <a:pt x="4777683" y="823102"/>
                  </a:lnTo>
                  <a:cubicBezTo>
                    <a:pt x="5004974" y="823102"/>
                    <a:pt x="5189234" y="638843"/>
                    <a:pt x="5189234" y="411551"/>
                  </a:cubicBezTo>
                  <a:cubicBezTo>
                    <a:pt x="5189234" y="184260"/>
                    <a:pt x="5004974" y="0"/>
                    <a:pt x="4777683" y="0"/>
                  </a:cubicBezTo>
                  <a:lnTo>
                    <a:pt x="2802237" y="0"/>
                  </a:lnTo>
                  <a:cubicBezTo>
                    <a:pt x="2653783" y="1235"/>
                    <a:pt x="2508184" y="40941"/>
                    <a:pt x="2379657" y="115234"/>
                  </a:cubicBezTo>
                  <a:lnTo>
                    <a:pt x="50030" y="1235312"/>
                  </a:lnTo>
                  <a:cubicBezTo>
                    <a:pt x="8218" y="1253149"/>
                    <a:pt x="-11215" y="1301506"/>
                    <a:pt x="6624" y="1343320"/>
                  </a:cubicBezTo>
                  <a:cubicBezTo>
                    <a:pt x="24464" y="1385133"/>
                    <a:pt x="72821" y="1404567"/>
                    <a:pt x="114633" y="1386730"/>
                  </a:cubicBezTo>
                  <a:cubicBezTo>
                    <a:pt x="116934" y="1385742"/>
                    <a:pt x="119191" y="1384656"/>
                    <a:pt x="121393" y="1383471"/>
                  </a:cubicBezTo>
                  <a:lnTo>
                    <a:pt x="2455958" y="260759"/>
                  </a:lnTo>
                  <a:cubicBezTo>
                    <a:pt x="2560912" y="198804"/>
                    <a:pt x="2680361" y="165641"/>
                    <a:pt x="2802237" y="164620"/>
                  </a:cubicBezTo>
                  <a:close/>
                </a:path>
              </a:pathLst>
            </a:custGeom>
            <a:solidFill>
              <a:srgbClr val="0D4F8C">
                <a:alpha val="40000"/>
              </a:srgbClr>
            </a:solidFill>
            <a:ln w="8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CC5994-B6F5-A3A8-9E82-F85218B181CA}"/>
                </a:ext>
              </a:extLst>
            </p:cNvPr>
            <p:cNvSpPr/>
            <p:nvPr/>
          </p:nvSpPr>
          <p:spPr>
            <a:xfrm>
              <a:off x="17731211" y="10248000"/>
              <a:ext cx="6261396" cy="3216751"/>
            </a:xfrm>
            <a:custGeom>
              <a:avLst/>
              <a:gdLst>
                <a:gd name="connsiteX0" fmla="*/ 5849845 w 6261396"/>
                <a:gd name="connsiteY0" fmla="*/ 85 h 3216751"/>
                <a:gd name="connsiteX1" fmla="*/ 5635839 w 6261396"/>
                <a:gd name="connsiteY1" fmla="*/ 60336 h 3216751"/>
                <a:gd name="connsiteX2" fmla="*/ 4228334 w 6261396"/>
                <a:gd name="connsiteY2" fmla="*/ 866976 h 3216751"/>
                <a:gd name="connsiteX3" fmla="*/ 4197961 w 6261396"/>
                <a:gd name="connsiteY3" fmla="*/ 979659 h 3216751"/>
                <a:gd name="connsiteX4" fmla="*/ 4310644 w 6261396"/>
                <a:gd name="connsiteY4" fmla="*/ 1010031 h 3216751"/>
                <a:gd name="connsiteX5" fmla="*/ 5722923 w 6261396"/>
                <a:gd name="connsiteY5" fmla="*/ 200263 h 3216751"/>
                <a:gd name="connsiteX6" fmla="*/ 5849845 w 6261396"/>
                <a:gd name="connsiteY6" fmla="*/ 164705 h 3216751"/>
                <a:gd name="connsiteX7" fmla="*/ 6096776 w 6261396"/>
                <a:gd name="connsiteY7" fmla="*/ 411636 h 3216751"/>
                <a:gd name="connsiteX8" fmla="*/ 6009856 w 6261396"/>
                <a:gd name="connsiteY8" fmla="*/ 604406 h 3216751"/>
                <a:gd name="connsiteX9" fmla="*/ 3752416 w 6261396"/>
                <a:gd name="connsiteY9" fmla="*/ 2254809 h 3216751"/>
                <a:gd name="connsiteX10" fmla="*/ 3602776 w 6261396"/>
                <a:gd name="connsiteY10" fmla="*/ 2305594 h 3216751"/>
                <a:gd name="connsiteX11" fmla="*/ 2063575 w 6261396"/>
                <a:gd name="connsiteY11" fmla="*/ 2305594 h 3216751"/>
                <a:gd name="connsiteX12" fmla="*/ 29771 w 6261396"/>
                <a:gd name="connsiteY12" fmla="*/ 3071080 h 3216751"/>
                <a:gd name="connsiteX13" fmla="*/ 18955 w 6261396"/>
                <a:gd name="connsiteY13" fmla="*/ 3186980 h 3216751"/>
                <a:gd name="connsiteX14" fmla="*/ 134856 w 6261396"/>
                <a:gd name="connsiteY14" fmla="*/ 3197796 h 3216751"/>
                <a:gd name="connsiteX15" fmla="*/ 145746 w 6261396"/>
                <a:gd name="connsiteY15" fmla="*/ 3186890 h 3216751"/>
                <a:gd name="connsiteX16" fmla="*/ 2063575 w 6261396"/>
                <a:gd name="connsiteY16" fmla="*/ 2470215 h 3216751"/>
                <a:gd name="connsiteX17" fmla="*/ 3602776 w 6261396"/>
                <a:gd name="connsiteY17" fmla="*/ 2470215 h 3216751"/>
                <a:gd name="connsiteX18" fmla="*/ 3848719 w 6261396"/>
                <a:gd name="connsiteY18" fmla="*/ 2387905 h 3216751"/>
                <a:gd name="connsiteX19" fmla="*/ 6112333 w 6261396"/>
                <a:gd name="connsiteY19" fmla="*/ 733469 h 3216751"/>
                <a:gd name="connsiteX20" fmla="*/ 6122045 w 6261396"/>
                <a:gd name="connsiteY20" fmla="*/ 725238 h 3216751"/>
                <a:gd name="connsiteX21" fmla="*/ 6261396 w 6261396"/>
                <a:gd name="connsiteY21" fmla="*/ 411718 h 3216751"/>
                <a:gd name="connsiteX22" fmla="*/ 5849845 w 6261396"/>
                <a:gd name="connsiteY22" fmla="*/ 85 h 321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61396" h="3216751">
                  <a:moveTo>
                    <a:pt x="5849845" y="85"/>
                  </a:moveTo>
                  <a:cubicBezTo>
                    <a:pt x="5774112" y="-1512"/>
                    <a:pt x="5699621" y="19469"/>
                    <a:pt x="5635839" y="60336"/>
                  </a:cubicBezTo>
                  <a:lnTo>
                    <a:pt x="4228334" y="866976"/>
                  </a:lnTo>
                  <a:cubicBezTo>
                    <a:pt x="4188833" y="889702"/>
                    <a:pt x="4175235" y="940158"/>
                    <a:pt x="4197961" y="979659"/>
                  </a:cubicBezTo>
                  <a:cubicBezTo>
                    <a:pt x="4220687" y="1019159"/>
                    <a:pt x="4271143" y="1032757"/>
                    <a:pt x="4310644" y="1010031"/>
                  </a:cubicBezTo>
                  <a:lnTo>
                    <a:pt x="5722923" y="200263"/>
                  </a:lnTo>
                  <a:cubicBezTo>
                    <a:pt x="5760662" y="175850"/>
                    <a:pt x="5804912" y="163454"/>
                    <a:pt x="5849845" y="164705"/>
                  </a:cubicBezTo>
                  <a:cubicBezTo>
                    <a:pt x="5986225" y="164705"/>
                    <a:pt x="6096776" y="275256"/>
                    <a:pt x="6096776" y="411636"/>
                  </a:cubicBezTo>
                  <a:cubicBezTo>
                    <a:pt x="6093508" y="484637"/>
                    <a:pt x="6062403" y="553621"/>
                    <a:pt x="6009856" y="604406"/>
                  </a:cubicBezTo>
                  <a:lnTo>
                    <a:pt x="3752416" y="2254809"/>
                  </a:lnTo>
                  <a:cubicBezTo>
                    <a:pt x="3709302" y="2287396"/>
                    <a:pt x="3656821" y="2305208"/>
                    <a:pt x="3602776" y="2305594"/>
                  </a:cubicBezTo>
                  <a:lnTo>
                    <a:pt x="2063575" y="2305594"/>
                  </a:lnTo>
                  <a:cubicBezTo>
                    <a:pt x="1221705" y="2305594"/>
                    <a:pt x="537378" y="2562978"/>
                    <a:pt x="29771" y="3071080"/>
                  </a:cubicBezTo>
                  <a:cubicBezTo>
                    <a:pt x="-5219" y="3100094"/>
                    <a:pt x="-10067" y="3151990"/>
                    <a:pt x="18955" y="3186980"/>
                  </a:cubicBezTo>
                  <a:cubicBezTo>
                    <a:pt x="47970" y="3221971"/>
                    <a:pt x="99858" y="3226819"/>
                    <a:pt x="134856" y="3197796"/>
                  </a:cubicBezTo>
                  <a:cubicBezTo>
                    <a:pt x="138816" y="3194512"/>
                    <a:pt x="142462" y="3190858"/>
                    <a:pt x="145746" y="3186890"/>
                  </a:cubicBezTo>
                  <a:cubicBezTo>
                    <a:pt x="621582" y="2711219"/>
                    <a:pt x="1266729" y="2470215"/>
                    <a:pt x="2063575" y="2470215"/>
                  </a:cubicBezTo>
                  <a:lnTo>
                    <a:pt x="3602776" y="2470215"/>
                  </a:lnTo>
                  <a:cubicBezTo>
                    <a:pt x="3691432" y="2469696"/>
                    <a:pt x="3777603" y="2440855"/>
                    <a:pt x="3848719" y="2387905"/>
                  </a:cubicBezTo>
                  <a:lnTo>
                    <a:pt x="6112333" y="733469"/>
                  </a:lnTo>
                  <a:lnTo>
                    <a:pt x="6122045" y="725238"/>
                  </a:lnTo>
                  <a:cubicBezTo>
                    <a:pt x="6208381" y="643446"/>
                    <a:pt x="6258532" y="530607"/>
                    <a:pt x="6261396" y="411718"/>
                  </a:cubicBezTo>
                  <a:cubicBezTo>
                    <a:pt x="6261166" y="184509"/>
                    <a:pt x="6077054" y="356"/>
                    <a:pt x="5849845" y="85"/>
                  </a:cubicBezTo>
                  <a:close/>
                </a:path>
              </a:pathLst>
            </a:custGeom>
            <a:solidFill>
              <a:srgbClr val="19BEDE">
                <a:alpha val="40000"/>
              </a:srgbClr>
            </a:solidFill>
            <a:ln w="8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724D3C-D281-78BF-7B6D-352AE95AAFA0}"/>
                </a:ext>
              </a:extLst>
            </p:cNvPr>
            <p:cNvSpPr/>
            <p:nvPr/>
          </p:nvSpPr>
          <p:spPr>
            <a:xfrm>
              <a:off x="18642960" y="7946059"/>
              <a:ext cx="4150189" cy="2817205"/>
            </a:xfrm>
            <a:custGeom>
              <a:avLst/>
              <a:gdLst>
                <a:gd name="connsiteX0" fmla="*/ 1339246 w 4150189"/>
                <a:gd name="connsiteY0" fmla="*/ 2402855 h 2817205"/>
                <a:gd name="connsiteX1" fmla="*/ 1480737 w 4150189"/>
                <a:gd name="connsiteY1" fmla="*/ 2401456 h 2817205"/>
                <a:gd name="connsiteX2" fmla="*/ 1487487 w 4150189"/>
                <a:gd name="connsiteY2" fmla="*/ 2409687 h 2817205"/>
                <a:gd name="connsiteX3" fmla="*/ 1645687 w 4150189"/>
                <a:gd name="connsiteY3" fmla="*/ 2746254 h 2817205"/>
                <a:gd name="connsiteX4" fmla="*/ 1648650 w 4150189"/>
                <a:gd name="connsiteY4" fmla="*/ 2755308 h 2817205"/>
                <a:gd name="connsiteX5" fmla="*/ 1653013 w 4150189"/>
                <a:gd name="connsiteY5" fmla="*/ 2768478 h 2817205"/>
                <a:gd name="connsiteX6" fmla="*/ 1661984 w 4150189"/>
                <a:gd name="connsiteY6" fmla="*/ 2783211 h 2817205"/>
                <a:gd name="connsiteX7" fmla="*/ 1670215 w 4150189"/>
                <a:gd name="connsiteY7" fmla="*/ 2793006 h 2817205"/>
                <a:gd name="connsiteX8" fmla="*/ 1684537 w 4150189"/>
                <a:gd name="connsiteY8" fmla="*/ 2803706 h 2817205"/>
                <a:gd name="connsiteX9" fmla="*/ 1694991 w 4150189"/>
                <a:gd name="connsiteY9" fmla="*/ 2809962 h 2817205"/>
                <a:gd name="connsiteX10" fmla="*/ 1714581 w 4150189"/>
                <a:gd name="connsiteY10" fmla="*/ 2814983 h 2817205"/>
                <a:gd name="connsiteX11" fmla="*/ 1723470 w 4150189"/>
                <a:gd name="connsiteY11" fmla="*/ 2817205 h 2817205"/>
                <a:gd name="connsiteX12" fmla="*/ 1727585 w 4150189"/>
                <a:gd name="connsiteY12" fmla="*/ 2817205 h 2817205"/>
                <a:gd name="connsiteX13" fmla="*/ 1738698 w 4150189"/>
                <a:gd name="connsiteY13" fmla="*/ 2816465 h 2817205"/>
                <a:gd name="connsiteX14" fmla="*/ 1747834 w 4150189"/>
                <a:gd name="connsiteY14" fmla="*/ 2813254 h 2817205"/>
                <a:gd name="connsiteX15" fmla="*/ 1764296 w 4150189"/>
                <a:gd name="connsiteY15" fmla="*/ 2807575 h 2817205"/>
                <a:gd name="connsiteX16" fmla="*/ 1776478 w 4150189"/>
                <a:gd name="connsiteY16" fmla="*/ 2799344 h 2817205"/>
                <a:gd name="connsiteX17" fmla="*/ 1797055 w 4150189"/>
                <a:gd name="connsiteY17" fmla="*/ 2776709 h 2817205"/>
                <a:gd name="connsiteX18" fmla="*/ 1804134 w 4150189"/>
                <a:gd name="connsiteY18" fmla="*/ 2762304 h 2817205"/>
                <a:gd name="connsiteX19" fmla="*/ 1807756 w 4150189"/>
                <a:gd name="connsiteY19" fmla="*/ 2747406 h 2817205"/>
                <a:gd name="connsiteX20" fmla="*/ 1809978 w 4150189"/>
                <a:gd name="connsiteY20" fmla="*/ 2738434 h 2817205"/>
                <a:gd name="connsiteX21" fmla="*/ 2231571 w 4150189"/>
                <a:gd name="connsiteY21" fmla="*/ 1959039 h 2817205"/>
                <a:gd name="connsiteX22" fmla="*/ 2580484 w 4150189"/>
                <a:gd name="connsiteY22" fmla="*/ 1970809 h 2817205"/>
                <a:gd name="connsiteX23" fmla="*/ 3724597 w 4150189"/>
                <a:gd name="connsiteY23" fmla="*/ 1594487 h 2817205"/>
                <a:gd name="connsiteX24" fmla="*/ 4136148 w 4150189"/>
                <a:gd name="connsiteY24" fmla="*/ 14130 h 2817205"/>
                <a:gd name="connsiteX25" fmla="*/ 3861808 w 4150189"/>
                <a:gd name="connsiteY25" fmla="*/ 55 h 2817205"/>
                <a:gd name="connsiteX26" fmla="*/ 2572253 w 4150189"/>
                <a:gd name="connsiteY26" fmla="*/ 425681 h 2817205"/>
                <a:gd name="connsiteX27" fmla="*/ 2141771 w 4150189"/>
                <a:gd name="connsiteY27" fmla="*/ 1820758 h 2817205"/>
                <a:gd name="connsiteX28" fmla="*/ 1698530 w 4150189"/>
                <a:gd name="connsiteY28" fmla="*/ 2412650 h 2817205"/>
                <a:gd name="connsiteX29" fmla="*/ 1614162 w 4150189"/>
                <a:gd name="connsiteY29" fmla="*/ 2303342 h 2817205"/>
                <a:gd name="connsiteX30" fmla="*/ 1585518 w 4150189"/>
                <a:gd name="connsiteY30" fmla="*/ 2268607 h 2817205"/>
                <a:gd name="connsiteX31" fmla="*/ 1304593 w 4150189"/>
                <a:gd name="connsiteY31" fmla="*/ 1092394 h 2817205"/>
                <a:gd name="connsiteX32" fmla="*/ 308639 w 4150189"/>
                <a:gd name="connsiteY32" fmla="*/ 734839 h 2817205"/>
                <a:gd name="connsiteX33" fmla="*/ 12323 w 4150189"/>
                <a:gd name="connsiteY33" fmla="*/ 754922 h 2817205"/>
                <a:gd name="connsiteX34" fmla="*/ 349795 w 4150189"/>
                <a:gd name="connsiteY34" fmla="*/ 2047193 h 2817205"/>
                <a:gd name="connsiteX35" fmla="*/ 1339246 w 4150189"/>
                <a:gd name="connsiteY35" fmla="*/ 2402855 h 2817205"/>
                <a:gd name="connsiteX36" fmla="*/ 2688064 w 4150189"/>
                <a:gd name="connsiteY36" fmla="*/ 542644 h 2817205"/>
                <a:gd name="connsiteX37" fmla="*/ 3861231 w 4150189"/>
                <a:gd name="connsiteY37" fmla="*/ 165252 h 2817205"/>
                <a:gd name="connsiteX38" fmla="*/ 3982227 w 4150189"/>
                <a:gd name="connsiteY38" fmla="*/ 167968 h 2817205"/>
                <a:gd name="connsiteX39" fmla="*/ 3607469 w 4150189"/>
                <a:gd name="connsiteY39" fmla="*/ 1478758 h 2817205"/>
                <a:gd name="connsiteX40" fmla="*/ 2579661 w 4150189"/>
                <a:gd name="connsiteY40" fmla="*/ 1806765 h 2817205"/>
                <a:gd name="connsiteX41" fmla="*/ 2431503 w 4150189"/>
                <a:gd name="connsiteY41" fmla="*/ 1803966 h 2817205"/>
                <a:gd name="connsiteX42" fmla="*/ 3177316 w 4150189"/>
                <a:gd name="connsiteY42" fmla="*/ 1126141 h 2817205"/>
                <a:gd name="connsiteX43" fmla="*/ 3209458 w 4150189"/>
                <a:gd name="connsiteY43" fmla="*/ 1014241 h 2817205"/>
                <a:gd name="connsiteX44" fmla="*/ 3097557 w 4150189"/>
                <a:gd name="connsiteY44" fmla="*/ 982099 h 2817205"/>
                <a:gd name="connsiteX45" fmla="*/ 2310507 w 4150189"/>
                <a:gd name="connsiteY45" fmla="*/ 1692189 h 2817205"/>
                <a:gd name="connsiteX46" fmla="*/ 2688064 w 4150189"/>
                <a:gd name="connsiteY46" fmla="*/ 542562 h 2817205"/>
                <a:gd name="connsiteX47" fmla="*/ 165996 w 4150189"/>
                <a:gd name="connsiteY47" fmla="*/ 904809 h 2817205"/>
                <a:gd name="connsiteX48" fmla="*/ 308063 w 4150189"/>
                <a:gd name="connsiteY48" fmla="*/ 900035 h 2817205"/>
                <a:gd name="connsiteX49" fmla="*/ 1180552 w 4150189"/>
                <a:gd name="connsiteY49" fmla="*/ 1201538 h 2817205"/>
                <a:gd name="connsiteX50" fmla="*/ 1428470 w 4150189"/>
                <a:gd name="connsiteY50" fmla="*/ 2129832 h 2817205"/>
                <a:gd name="connsiteX51" fmla="*/ 801431 w 4150189"/>
                <a:gd name="connsiteY51" fmla="*/ 1458346 h 2817205"/>
                <a:gd name="connsiteX52" fmla="*/ 686608 w 4150189"/>
                <a:gd name="connsiteY52" fmla="*/ 1477524 h 2817205"/>
                <a:gd name="connsiteX53" fmla="*/ 705786 w 4150189"/>
                <a:gd name="connsiteY53" fmla="*/ 1592347 h 2817205"/>
                <a:gd name="connsiteX54" fmla="*/ 1301877 w 4150189"/>
                <a:gd name="connsiteY54" fmla="*/ 2237988 h 2817205"/>
                <a:gd name="connsiteX55" fmla="*/ 462889 w 4150189"/>
                <a:gd name="connsiteY55" fmla="*/ 1928419 h 2817205"/>
                <a:gd name="connsiteX56" fmla="*/ 165996 w 4150189"/>
                <a:gd name="connsiteY56" fmla="*/ 904727 h 281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150189" h="2817205">
                  <a:moveTo>
                    <a:pt x="1339246" y="2402855"/>
                  </a:moveTo>
                  <a:cubicBezTo>
                    <a:pt x="1389949" y="2402855"/>
                    <a:pt x="1436537" y="2402033"/>
                    <a:pt x="1480737" y="2401456"/>
                  </a:cubicBezTo>
                  <a:lnTo>
                    <a:pt x="1487487" y="2409687"/>
                  </a:lnTo>
                  <a:cubicBezTo>
                    <a:pt x="1576760" y="2500763"/>
                    <a:pt x="1632525" y="2619406"/>
                    <a:pt x="1645687" y="2746254"/>
                  </a:cubicBezTo>
                  <a:cubicBezTo>
                    <a:pt x="1646461" y="2749340"/>
                    <a:pt x="1647457" y="2752361"/>
                    <a:pt x="1648650" y="2755308"/>
                  </a:cubicBezTo>
                  <a:cubicBezTo>
                    <a:pt x="1649769" y="2759802"/>
                    <a:pt x="1651226" y="2764205"/>
                    <a:pt x="1653013" y="2768478"/>
                  </a:cubicBezTo>
                  <a:cubicBezTo>
                    <a:pt x="1655474" y="2773696"/>
                    <a:pt x="1658478" y="2778635"/>
                    <a:pt x="1661984" y="2783211"/>
                  </a:cubicBezTo>
                  <a:cubicBezTo>
                    <a:pt x="1664421" y="2786718"/>
                    <a:pt x="1667178" y="2790002"/>
                    <a:pt x="1670215" y="2793006"/>
                  </a:cubicBezTo>
                  <a:cubicBezTo>
                    <a:pt x="1674536" y="2797146"/>
                    <a:pt x="1679344" y="2800743"/>
                    <a:pt x="1684537" y="2803706"/>
                  </a:cubicBezTo>
                  <a:cubicBezTo>
                    <a:pt x="1687846" y="2806077"/>
                    <a:pt x="1691344" y="2808167"/>
                    <a:pt x="1694991" y="2809962"/>
                  </a:cubicBezTo>
                  <a:cubicBezTo>
                    <a:pt x="1701287" y="2812431"/>
                    <a:pt x="1707872" y="2814118"/>
                    <a:pt x="1714581" y="2814983"/>
                  </a:cubicBezTo>
                  <a:cubicBezTo>
                    <a:pt x="1717503" y="2815880"/>
                    <a:pt x="1720474" y="2816621"/>
                    <a:pt x="1723470" y="2817205"/>
                  </a:cubicBezTo>
                  <a:lnTo>
                    <a:pt x="1727585" y="2817205"/>
                  </a:lnTo>
                  <a:cubicBezTo>
                    <a:pt x="1731298" y="2817205"/>
                    <a:pt x="1735010" y="2816950"/>
                    <a:pt x="1738698" y="2816465"/>
                  </a:cubicBezTo>
                  <a:cubicBezTo>
                    <a:pt x="1741809" y="2815584"/>
                    <a:pt x="1744854" y="2814506"/>
                    <a:pt x="1747834" y="2813254"/>
                  </a:cubicBezTo>
                  <a:cubicBezTo>
                    <a:pt x="1753522" y="2811995"/>
                    <a:pt x="1759045" y="2810085"/>
                    <a:pt x="1764296" y="2807575"/>
                  </a:cubicBezTo>
                  <a:cubicBezTo>
                    <a:pt x="1768601" y="2805204"/>
                    <a:pt x="1772675" y="2802455"/>
                    <a:pt x="1776478" y="2799344"/>
                  </a:cubicBezTo>
                  <a:cubicBezTo>
                    <a:pt x="1784882" y="2793368"/>
                    <a:pt x="1791903" y="2785647"/>
                    <a:pt x="1797055" y="2776709"/>
                  </a:cubicBezTo>
                  <a:cubicBezTo>
                    <a:pt x="1799887" y="2772157"/>
                    <a:pt x="1802257" y="2767325"/>
                    <a:pt x="1804134" y="2762304"/>
                  </a:cubicBezTo>
                  <a:cubicBezTo>
                    <a:pt x="1805838" y="2757473"/>
                    <a:pt x="1807056" y="2752485"/>
                    <a:pt x="1807756" y="2747406"/>
                  </a:cubicBezTo>
                  <a:cubicBezTo>
                    <a:pt x="1808702" y="2744468"/>
                    <a:pt x="1809443" y="2741471"/>
                    <a:pt x="1809978" y="2738434"/>
                  </a:cubicBezTo>
                  <a:cubicBezTo>
                    <a:pt x="1815345" y="2425524"/>
                    <a:pt x="1972615" y="2134779"/>
                    <a:pt x="2231571" y="1959039"/>
                  </a:cubicBezTo>
                  <a:cubicBezTo>
                    <a:pt x="2329191" y="1963730"/>
                    <a:pt x="2448952" y="1970809"/>
                    <a:pt x="2580484" y="1970809"/>
                  </a:cubicBezTo>
                  <a:cubicBezTo>
                    <a:pt x="2947176" y="1970809"/>
                    <a:pt x="3404657" y="1915250"/>
                    <a:pt x="3724597" y="1594487"/>
                  </a:cubicBezTo>
                  <a:cubicBezTo>
                    <a:pt x="4267844" y="1034777"/>
                    <a:pt x="4136148" y="14130"/>
                    <a:pt x="4136148" y="14130"/>
                  </a:cubicBezTo>
                  <a:cubicBezTo>
                    <a:pt x="4045055" y="4130"/>
                    <a:pt x="3953452" y="-570"/>
                    <a:pt x="3861808" y="55"/>
                  </a:cubicBezTo>
                  <a:cubicBezTo>
                    <a:pt x="3520467" y="55"/>
                    <a:pt x="2938122" y="59812"/>
                    <a:pt x="2572253" y="425681"/>
                  </a:cubicBezTo>
                  <a:cubicBezTo>
                    <a:pt x="2193626" y="813939"/>
                    <a:pt x="2142841" y="1449703"/>
                    <a:pt x="2141771" y="1820758"/>
                  </a:cubicBezTo>
                  <a:cubicBezTo>
                    <a:pt x="1933542" y="1964553"/>
                    <a:pt x="1777918" y="2172370"/>
                    <a:pt x="1698530" y="2412650"/>
                  </a:cubicBezTo>
                  <a:cubicBezTo>
                    <a:pt x="1672528" y="2374623"/>
                    <a:pt x="1644362" y="2338127"/>
                    <a:pt x="1614162" y="2303342"/>
                  </a:cubicBezTo>
                  <a:cubicBezTo>
                    <a:pt x="1604696" y="2291984"/>
                    <a:pt x="1595066" y="2280378"/>
                    <a:pt x="1585518" y="2268607"/>
                  </a:cubicBezTo>
                  <a:cubicBezTo>
                    <a:pt x="1605766" y="1964636"/>
                    <a:pt x="1636139" y="1470198"/>
                    <a:pt x="1304593" y="1092394"/>
                  </a:cubicBezTo>
                  <a:cubicBezTo>
                    <a:pt x="1040377" y="791139"/>
                    <a:pt x="600594" y="734839"/>
                    <a:pt x="308639" y="734839"/>
                  </a:cubicBezTo>
                  <a:cubicBezTo>
                    <a:pt x="209505" y="734213"/>
                    <a:pt x="110461" y="740930"/>
                    <a:pt x="12323" y="754922"/>
                  </a:cubicBezTo>
                  <a:cubicBezTo>
                    <a:pt x="12323" y="754922"/>
                    <a:pt x="-99372" y="1620414"/>
                    <a:pt x="349795" y="2047193"/>
                  </a:cubicBezTo>
                  <a:cubicBezTo>
                    <a:pt x="689571" y="2371084"/>
                    <a:pt x="1058650" y="2402855"/>
                    <a:pt x="1339246" y="2402855"/>
                  </a:cubicBezTo>
                  <a:close/>
                  <a:moveTo>
                    <a:pt x="2688064" y="542644"/>
                  </a:moveTo>
                  <a:cubicBezTo>
                    <a:pt x="3016399" y="214309"/>
                    <a:pt x="3564009" y="165252"/>
                    <a:pt x="3861231" y="165252"/>
                  </a:cubicBezTo>
                  <a:cubicBezTo>
                    <a:pt x="3906502" y="165252"/>
                    <a:pt x="3947328" y="166404"/>
                    <a:pt x="3982227" y="167968"/>
                  </a:cubicBezTo>
                  <a:cubicBezTo>
                    <a:pt x="3994985" y="445683"/>
                    <a:pt x="3979841" y="1095110"/>
                    <a:pt x="3607469" y="1478758"/>
                  </a:cubicBezTo>
                  <a:cubicBezTo>
                    <a:pt x="3384079" y="1702560"/>
                    <a:pt x="3057472" y="1806765"/>
                    <a:pt x="2579661" y="1806765"/>
                  </a:cubicBezTo>
                  <a:cubicBezTo>
                    <a:pt x="2528053" y="1806765"/>
                    <a:pt x="2478666" y="1805612"/>
                    <a:pt x="2431503" y="1803966"/>
                  </a:cubicBezTo>
                  <a:cubicBezTo>
                    <a:pt x="2724692" y="1461885"/>
                    <a:pt x="2963967" y="1244257"/>
                    <a:pt x="3177316" y="1126141"/>
                  </a:cubicBezTo>
                  <a:cubicBezTo>
                    <a:pt x="3217088" y="1104115"/>
                    <a:pt x="3231484" y="1054013"/>
                    <a:pt x="3209458" y="1014241"/>
                  </a:cubicBezTo>
                  <a:cubicBezTo>
                    <a:pt x="3187432" y="974460"/>
                    <a:pt x="3137338" y="960072"/>
                    <a:pt x="3097557" y="982099"/>
                  </a:cubicBezTo>
                  <a:cubicBezTo>
                    <a:pt x="2867911" y="1109268"/>
                    <a:pt x="2615384" y="1337267"/>
                    <a:pt x="2310507" y="1692189"/>
                  </a:cubicBezTo>
                  <a:cubicBezTo>
                    <a:pt x="2330343" y="1167626"/>
                    <a:pt x="2456360" y="780109"/>
                    <a:pt x="2688064" y="542562"/>
                  </a:cubicBezTo>
                  <a:close/>
                  <a:moveTo>
                    <a:pt x="165996" y="904809"/>
                  </a:moveTo>
                  <a:cubicBezTo>
                    <a:pt x="206328" y="902011"/>
                    <a:pt x="254562" y="900035"/>
                    <a:pt x="308063" y="900035"/>
                  </a:cubicBezTo>
                  <a:cubicBezTo>
                    <a:pt x="534993" y="900035"/>
                    <a:pt x="950083" y="939133"/>
                    <a:pt x="1180552" y="1201538"/>
                  </a:cubicBezTo>
                  <a:cubicBezTo>
                    <a:pt x="1427482" y="1483203"/>
                    <a:pt x="1441804" y="1847261"/>
                    <a:pt x="1428470" y="2129832"/>
                  </a:cubicBezTo>
                  <a:cubicBezTo>
                    <a:pt x="1266475" y="1866316"/>
                    <a:pt x="1053251" y="1637979"/>
                    <a:pt x="801431" y="1458346"/>
                  </a:cubicBezTo>
                  <a:cubicBezTo>
                    <a:pt x="764424" y="1431932"/>
                    <a:pt x="713021" y="1440517"/>
                    <a:pt x="686608" y="1477524"/>
                  </a:cubicBezTo>
                  <a:cubicBezTo>
                    <a:pt x="660195" y="1514530"/>
                    <a:pt x="668780" y="1565933"/>
                    <a:pt x="705786" y="1592347"/>
                  </a:cubicBezTo>
                  <a:cubicBezTo>
                    <a:pt x="946379" y="1764721"/>
                    <a:pt x="1149224" y="1984423"/>
                    <a:pt x="1301877" y="2237988"/>
                  </a:cubicBezTo>
                  <a:cubicBezTo>
                    <a:pt x="1026961" y="2234531"/>
                    <a:pt x="736982" y="2188602"/>
                    <a:pt x="462889" y="1928419"/>
                  </a:cubicBezTo>
                  <a:cubicBezTo>
                    <a:pt x="174391" y="1654409"/>
                    <a:pt x="156777" y="1142933"/>
                    <a:pt x="165996" y="904727"/>
                  </a:cubicBezTo>
                  <a:close/>
                </a:path>
              </a:pathLst>
            </a:custGeom>
            <a:solidFill>
              <a:srgbClr val="79CA4C">
                <a:alpha val="40000"/>
              </a:srgbClr>
            </a:solidFill>
            <a:ln w="8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1FA582-DD36-B253-9D37-58934D4C9960}"/>
              </a:ext>
            </a:extLst>
          </p:cNvPr>
          <p:cNvSpPr txBox="1"/>
          <p:nvPr/>
        </p:nvSpPr>
        <p:spPr>
          <a:xfrm>
            <a:off x="1206599" y="2764879"/>
            <a:ext cx="21121385" cy="6637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0"/>
              </a:spcAft>
              <a:buClr>
                <a:srgbClr val="0D4F8B"/>
              </a:buClr>
              <a:buSzPts val="2950"/>
              <a:buFont typeface="+mj-lt"/>
              <a:buAutoNum type="arabicPeriod"/>
              <a:tabLst>
                <a:tab pos="864235" algn="l"/>
              </a:tabLst>
            </a:pPr>
            <a:r>
              <a:rPr lang="el-GR" sz="3600" b="1" spc="-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Κανονιστικό Πλαίσιο - Κανονισμός</a:t>
            </a:r>
            <a:r>
              <a:rPr lang="el-GR" sz="3600" b="1" spc="14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 </a:t>
            </a:r>
            <a:r>
              <a:rPr lang="el-GR" sz="3600" b="1" spc="-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1060/2021</a:t>
            </a:r>
            <a:endParaRPr lang="el-GR" sz="3600" b="1" spc="-5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20"/>
              </a:spcBef>
              <a:buFont typeface="+mj-lt"/>
              <a:buAutoNum type="arabicPeriod"/>
            </a:pPr>
            <a:endParaRPr lang="el-GR" sz="3600" b="1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marL="514350" lvl="0" indent="-514350">
              <a:lnSpc>
                <a:spcPct val="150000"/>
              </a:lnSpc>
              <a:buClr>
                <a:srgbClr val="0D4F8B"/>
              </a:buClr>
              <a:buSzPts val="2950"/>
              <a:buFont typeface="+mj-lt"/>
              <a:buAutoNum type="arabicPeriod"/>
              <a:tabLst>
                <a:tab pos="888365" algn="l"/>
              </a:tabLst>
            </a:pPr>
            <a:r>
              <a:rPr lang="el-GR" sz="3600" b="1" spc="-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Ιστοσελίδα</a:t>
            </a:r>
            <a:r>
              <a:rPr lang="el-GR" sz="3600" b="1" spc="130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 </a:t>
            </a:r>
            <a:r>
              <a:rPr lang="el-GR" sz="3600" b="1" spc="-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ΜΕΤΑΦΟΡΕΣ</a:t>
            </a:r>
            <a:endParaRPr lang="el-GR" sz="3600" b="1" spc="-5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25"/>
              </a:spcBef>
              <a:buFont typeface="+mj-lt"/>
              <a:buAutoNum type="arabicPeriod"/>
            </a:pPr>
            <a:endParaRPr lang="el-GR" sz="3600" b="1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0D4F8B"/>
              </a:buClr>
              <a:buSzPts val="2950"/>
              <a:buFont typeface="+mj-lt"/>
              <a:buAutoNum type="arabicPeriod"/>
            </a:pPr>
            <a:r>
              <a:rPr lang="el-GR" sz="3600" b="1" spc="-5" dirty="0">
                <a:solidFill>
                  <a:srgbClr val="0D4F8B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Η Επικοινωνία στο Πρόγραμμα «ΜΕΤΑΦΟΡΕΣ»</a:t>
            </a:r>
          </a:p>
          <a:p>
            <a:pPr lv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0D4F8B"/>
              </a:buClr>
              <a:buSzPts val="2950"/>
            </a:pPr>
            <a:endParaRPr lang="el-GR" sz="3600" b="1" spc="-5" dirty="0">
              <a:solidFill>
                <a:srgbClr val="0D4F8B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rgbClr val="0D4F8B"/>
              </a:buClr>
              <a:buSzPts val="2950"/>
            </a:pPr>
            <a:r>
              <a:rPr lang="el-GR" sz="3600" b="1" spc="-5" dirty="0">
                <a:solidFill>
                  <a:srgbClr val="0D4F8B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rebuchet MS" panose="020B0603020202020204" pitchFamily="34" charset="0"/>
              </a:rPr>
              <a:t>4. Κατευθυντήριες Οδηγίες της Ε.Υ.Σ.Σ.Α. </a:t>
            </a:r>
            <a:endParaRPr lang="el-GR" sz="3600" b="1" spc="-5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  <a:p>
            <a:pPr marL="1102995" indent="-474345">
              <a:lnSpc>
                <a:spcPct val="150000"/>
              </a:lnSpc>
              <a:buFont typeface="+mj-lt"/>
              <a:buAutoNum type="arabicPeriod"/>
            </a:pPr>
            <a:endParaRPr lang="el-GR" sz="3600" b="1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8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ΠΛΑΙΣΙΟ: Κανονισμός 1060/2021</a:t>
            </a:r>
            <a:endParaRPr lang="el-GR" kern="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203D407-2FEA-6E8D-FCF3-0D753375E3BD}"/>
              </a:ext>
            </a:extLst>
          </p:cNvPr>
          <p:cNvSpPr/>
          <p:nvPr/>
        </p:nvSpPr>
        <p:spPr>
          <a:xfrm>
            <a:off x="1206600" y="2076450"/>
            <a:ext cx="8035146" cy="455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Προγραμματισμός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</a:rPr>
              <a:t>Άρθρο 22</a:t>
            </a:r>
          </a:p>
          <a:p>
            <a:pPr algn="ctr"/>
            <a:endParaRPr lang="el-GR" sz="32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Προσέγγιση επικοινωνίας</a:t>
            </a: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Περιεχόμενο Προγραμμάτων</a:t>
            </a:r>
          </a:p>
          <a:p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1EBF7DB-1DF1-DD6B-1338-E5D90CB10C08}"/>
              </a:ext>
            </a:extLst>
          </p:cNvPr>
          <p:cNvSpPr/>
          <p:nvPr/>
        </p:nvSpPr>
        <p:spPr>
          <a:xfrm>
            <a:off x="1206600" y="7086600"/>
            <a:ext cx="8035146" cy="41794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Παρακολούθηση</a:t>
            </a:r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ctr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Άρθρα 38-42</a:t>
            </a:r>
          </a:p>
          <a:p>
            <a:pPr marL="0" marR="0" lvl="0" indent="0" algn="ctr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200" b="1" dirty="0">
              <a:solidFill>
                <a:schemeClr val="bg1"/>
              </a:solidFill>
            </a:endParaRPr>
          </a:p>
          <a:p>
            <a:pPr marL="0" marR="0" lvl="0" indent="0" algn="ctr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Καθορισμός απαιτήσεων παρακολούθησης</a:t>
            </a:r>
            <a:endParaRPr kumimoji="0" lang="el-GR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9750250-7211-236D-1850-5CDEC088CCC8}"/>
              </a:ext>
            </a:extLst>
          </p:cNvPr>
          <p:cNvSpPr/>
          <p:nvPr/>
        </p:nvSpPr>
        <p:spPr>
          <a:xfrm>
            <a:off x="10102968" y="2076450"/>
            <a:ext cx="13296900" cy="5870517"/>
          </a:xfrm>
          <a:prstGeom prst="rect">
            <a:avLst/>
          </a:prstGeom>
          <a:solidFill>
            <a:srgbClr val="249D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bg1"/>
                </a:solidFill>
                <a:latin typeface="Calibri" panose="020F0502020204030204"/>
              </a:rPr>
              <a:t>Πλαίσιο Προβολής, Διαφάνειας &amp; Επικοινωνίας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  <a:latin typeface="Calibri" panose="020F0502020204030204"/>
              </a:rPr>
              <a:t>Άρθρα 46-50 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Κοινή προβολή της χρηματοδότησης της Ε.Ε.</a:t>
            </a: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Υπεύθυνοι και Δίκτυα Επικοινωνίας</a:t>
            </a: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Αρμοδιότητες Διαχειριστικής Αρχής</a:t>
            </a: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Υποχρεώσεις Δικαιούχων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4DECFD9-54A5-A61C-86B1-424D3BE0DC8F}"/>
              </a:ext>
            </a:extLst>
          </p:cNvPr>
          <p:cNvSpPr/>
          <p:nvPr/>
        </p:nvSpPr>
        <p:spPr>
          <a:xfrm>
            <a:off x="10102968" y="8794865"/>
            <a:ext cx="13296900" cy="28446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bg1"/>
                </a:solidFill>
              </a:rPr>
              <a:t>Τεχνικές Προδιαγραφές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  <a:latin typeface="Calibri" panose="020F0502020204030204"/>
              </a:rPr>
              <a:t>Παράρτημα ΙΧ</a:t>
            </a:r>
          </a:p>
          <a:p>
            <a:pPr algn="ctr"/>
            <a:endParaRPr lang="el-GR" sz="32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l-GR" sz="3600" dirty="0">
                <a:solidFill>
                  <a:schemeClr val="bg1"/>
                </a:solidFill>
                <a:latin typeface="Calibri" panose="020F0502020204030204"/>
              </a:rPr>
              <a:t>Έμβλημα της ΕΕ</a:t>
            </a:r>
          </a:p>
        </p:txBody>
      </p:sp>
    </p:spTree>
    <p:extLst>
      <p:ext uri="{BB962C8B-B14F-4D97-AF65-F5344CB8AC3E}">
        <p14:creationId xmlns:p14="http://schemas.microsoft.com/office/powerpoint/2010/main" val="378555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203D407-2FEA-6E8D-FCF3-0D753375E3BD}"/>
              </a:ext>
            </a:extLst>
          </p:cNvPr>
          <p:cNvSpPr/>
          <p:nvPr/>
        </p:nvSpPr>
        <p:spPr>
          <a:xfrm>
            <a:off x="1273100" y="2681025"/>
            <a:ext cx="16815393" cy="855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solidFill>
                  <a:schemeClr val="bg1"/>
                </a:solidFill>
              </a:rPr>
              <a:t>Προγραμματισμός Επικοινωνίας</a:t>
            </a:r>
          </a:p>
          <a:p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Στο εγκεκριμένο Πρόγραμμα ορίζονται για την επικοινωνία του Προγράμματος:</a:t>
            </a:r>
          </a:p>
          <a:p>
            <a:pPr marL="3304208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η προβλεπόμενη προσέγγιση &amp; οι σχετικοί στόχοι</a:t>
            </a:r>
          </a:p>
          <a:p>
            <a:pPr marL="3304208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το κοινό-στόχος </a:t>
            </a:r>
          </a:p>
          <a:p>
            <a:pPr marL="3304208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οι δίαυλοι</a:t>
            </a:r>
          </a:p>
          <a:p>
            <a:pPr marL="3304208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ο προγραμματικός προϋπολογισμός </a:t>
            </a:r>
          </a:p>
          <a:p>
            <a:pPr marL="3304208" lvl="3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οι δείκτες παρακολούθησης και αξιολόγησης</a:t>
            </a:r>
          </a:p>
          <a:p>
            <a:endParaRPr lang="el-GR" sz="180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l-GR" sz="180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l-GR" sz="1800" b="0" i="0" u="none" strike="noStrike" baseline="0" dirty="0">
              <a:solidFill>
                <a:srgbClr val="000000"/>
              </a:solidFill>
              <a:latin typeface="EUAlbertin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32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1EBF7DB-1DF1-DD6B-1338-E5D90CB10C08}"/>
              </a:ext>
            </a:extLst>
          </p:cNvPr>
          <p:cNvSpPr/>
          <p:nvPr/>
        </p:nvSpPr>
        <p:spPr>
          <a:xfrm>
            <a:off x="1206600" y="2759124"/>
            <a:ext cx="16748891" cy="69833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chemeClr val="bg1"/>
                </a:solidFill>
              </a:rPr>
              <a:t>Παρακολούθηση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0" marR="0" lvl="0" indent="0" algn="ctr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1019175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3600" dirty="0">
                <a:solidFill>
                  <a:schemeClr val="bg1"/>
                </a:solidFill>
              </a:rPr>
              <a:t>Δημοσίευση Πληροφοριών της Επιτροπής Παρακολούθησης σε </a:t>
            </a:r>
            <a:r>
              <a:rPr lang="el-GR" sz="3600" dirty="0" err="1">
                <a:solidFill>
                  <a:schemeClr val="bg1"/>
                </a:solidFill>
              </a:rPr>
              <a:t>ιστότοπο</a:t>
            </a:r>
            <a:r>
              <a:rPr lang="el-GR" sz="3600" dirty="0">
                <a:solidFill>
                  <a:schemeClr val="bg1"/>
                </a:solidFill>
              </a:rPr>
              <a:t> της Δ.Α. </a:t>
            </a:r>
          </a:p>
          <a:p>
            <a:pPr marL="1019175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sz="3600" dirty="0">
              <a:solidFill>
                <a:schemeClr val="bg1"/>
              </a:solidFill>
            </a:endParaRPr>
          </a:p>
          <a:p>
            <a:pPr marL="1019175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3600" dirty="0">
                <a:solidFill>
                  <a:schemeClr val="bg1"/>
                </a:solidFill>
              </a:rPr>
              <a:t>Εξέταση δράσεων επικοινωνίας από </a:t>
            </a:r>
            <a:r>
              <a:rPr lang="el-GR" sz="3600" dirty="0" err="1">
                <a:solidFill>
                  <a:schemeClr val="bg1"/>
                </a:solidFill>
              </a:rPr>
              <a:t>Επ</a:t>
            </a:r>
            <a:r>
              <a:rPr lang="el-GR" sz="3600" dirty="0">
                <a:solidFill>
                  <a:schemeClr val="bg1"/>
                </a:solidFill>
              </a:rPr>
              <a:t>. </a:t>
            </a:r>
            <a:r>
              <a:rPr lang="el-GR" sz="3600" dirty="0" err="1">
                <a:solidFill>
                  <a:schemeClr val="bg1"/>
                </a:solidFill>
              </a:rPr>
              <a:t>Πα</a:t>
            </a:r>
            <a:r>
              <a:rPr lang="el-GR" sz="3600" dirty="0">
                <a:solidFill>
                  <a:schemeClr val="bg1"/>
                </a:solidFill>
              </a:rPr>
              <a:t>. </a:t>
            </a:r>
          </a:p>
          <a:p>
            <a:pPr marL="1019175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sz="3600" dirty="0">
              <a:solidFill>
                <a:schemeClr val="bg1"/>
              </a:solidFill>
            </a:endParaRPr>
          </a:p>
          <a:p>
            <a:pPr marL="1019175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3600" dirty="0">
                <a:solidFill>
                  <a:schemeClr val="bg1"/>
                </a:solidFill>
              </a:rPr>
              <a:t>Δημοσίευση δεδομένων που διαβιβάζονται στην </a:t>
            </a:r>
            <a:r>
              <a:rPr lang="el-GR" sz="3600" dirty="0" err="1">
                <a:solidFill>
                  <a:schemeClr val="bg1"/>
                </a:solidFill>
              </a:rPr>
              <a:t>Ε.Επιτροπή</a:t>
            </a:r>
            <a:r>
              <a:rPr lang="el-GR" sz="3600" dirty="0">
                <a:solidFill>
                  <a:schemeClr val="bg1"/>
                </a:solidFill>
              </a:rPr>
              <a:t> σε ενιαία δικτυακή πύλη ή/και </a:t>
            </a:r>
            <a:r>
              <a:rPr lang="el-GR" sz="3600" dirty="0" err="1">
                <a:solidFill>
                  <a:schemeClr val="bg1"/>
                </a:solidFill>
              </a:rPr>
              <a:t>ιστότοπο</a:t>
            </a:r>
            <a:r>
              <a:rPr lang="el-GR" sz="3600" dirty="0">
                <a:solidFill>
                  <a:schemeClr val="bg1"/>
                </a:solidFill>
              </a:rPr>
              <a:t> της Διαχειριστικής Αρχής</a:t>
            </a:r>
          </a:p>
          <a:p>
            <a:pPr marL="0" marR="0" lvl="0" indent="0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3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9750250-7211-236D-1850-5CDEC088CCC8}"/>
              </a:ext>
            </a:extLst>
          </p:cNvPr>
          <p:cNvSpPr/>
          <p:nvPr/>
        </p:nvSpPr>
        <p:spPr>
          <a:xfrm>
            <a:off x="1206600" y="2340025"/>
            <a:ext cx="16815394" cy="9447415"/>
          </a:xfrm>
          <a:prstGeom prst="rect">
            <a:avLst/>
          </a:prstGeom>
          <a:solidFill>
            <a:srgbClr val="249D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solidFill>
                  <a:schemeClr val="bg1"/>
                </a:solidFill>
                <a:latin typeface="Calibri" panose="020F0502020204030204"/>
              </a:rPr>
              <a:t>Προβολή της στήριξης που παρέχουν τα Ταμεία – Γενικές Υποχρεώσεις</a:t>
            </a:r>
          </a:p>
          <a:p>
            <a:pPr algn="ctr"/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1019175" indent="-571500"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Π</a:t>
            </a:r>
            <a:r>
              <a:rPr lang="el-GR" sz="3600" b="1" i="0" u="none" strike="noStrike" baseline="0" dirty="0">
                <a:solidFill>
                  <a:schemeClr val="bg1"/>
                </a:solidFill>
              </a:rPr>
              <a:t>ροβολή</a:t>
            </a:r>
            <a:r>
              <a:rPr lang="el-GR" sz="3600" b="0" i="0" u="none" strike="noStrike" baseline="0" dirty="0">
                <a:solidFill>
                  <a:schemeClr val="bg1"/>
                </a:solidFill>
              </a:rPr>
              <a:t> στήριξης Ταμείων και </a:t>
            </a:r>
            <a:r>
              <a:rPr lang="el-GR" sz="3600" b="1" i="0" u="none" strike="noStrike" baseline="0" dirty="0">
                <a:solidFill>
                  <a:schemeClr val="bg1"/>
                </a:solidFill>
              </a:rPr>
              <a:t>ενημέρωση</a:t>
            </a:r>
            <a:r>
              <a:rPr lang="el-GR" sz="3600" b="0" i="0" u="none" strike="noStrike" baseline="0" dirty="0">
                <a:solidFill>
                  <a:schemeClr val="bg1"/>
                </a:solidFill>
              </a:rPr>
              <a:t> πολιτών της Ένωσης</a:t>
            </a: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Κοινή χρήση του εμβλήματος </a:t>
            </a:r>
            <a:r>
              <a:rPr lang="el-GR" sz="3600" dirty="0">
                <a:solidFill>
                  <a:schemeClr val="bg1"/>
                </a:solidFill>
              </a:rPr>
              <a:t>της ΕΕ από:</a:t>
            </a:r>
          </a:p>
          <a:p>
            <a:pPr marL="1930078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Κράτη Μέλη </a:t>
            </a:r>
          </a:p>
          <a:p>
            <a:pPr marL="1930078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Διαχειριστικές Αρχές </a:t>
            </a:r>
          </a:p>
          <a:p>
            <a:pPr marL="1930078" lvl="1" indent="-5715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Δικαιούχους</a:t>
            </a: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Υπεύθυνοι και Δίκτυα Επικοινωνίας. Ορίζονται:</a:t>
            </a:r>
          </a:p>
          <a:p>
            <a:pPr marL="1930078" lvl="1" indent="-571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Συντονιστής επικοινωνίας	Κράτος Μέλος</a:t>
            </a:r>
          </a:p>
          <a:p>
            <a:pPr marL="1930078" lvl="1" indent="-571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Υπεύθυνος επικοινωνίας	Διαχειριστική Αρχή</a:t>
            </a:r>
          </a:p>
          <a:p>
            <a:pPr marL="1930078" lvl="1" indent="-571500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sz="3600" dirty="0">
                <a:solidFill>
                  <a:schemeClr val="bg1"/>
                </a:solidFill>
              </a:rPr>
              <a:t>Δίκτυο Επικοινωνίας</a:t>
            </a:r>
            <a:r>
              <a:rPr lang="el-GR" sz="3600" b="1" dirty="0">
                <a:solidFill>
                  <a:schemeClr val="bg1"/>
                </a:solidFill>
              </a:rPr>
              <a:t>	</a:t>
            </a:r>
            <a:r>
              <a:rPr lang="el-GR" sz="3600" dirty="0">
                <a:solidFill>
                  <a:schemeClr val="bg1"/>
                </a:solidFill>
              </a:rPr>
              <a:t>Ευρωπαϊκή Επιτροπή</a:t>
            </a:r>
            <a:r>
              <a:rPr lang="el-GR" sz="40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591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087B929-60E5-B0E2-C75C-BD2269938DFA}"/>
              </a:ext>
            </a:extLst>
          </p:cNvPr>
          <p:cNvSpPr/>
          <p:nvPr/>
        </p:nvSpPr>
        <p:spPr>
          <a:xfrm>
            <a:off x="1190624" y="2427325"/>
            <a:ext cx="18885160" cy="5253635"/>
          </a:xfrm>
          <a:prstGeom prst="rect">
            <a:avLst/>
          </a:prstGeom>
          <a:solidFill>
            <a:srgbClr val="249D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solidFill>
                  <a:schemeClr val="bg1"/>
                </a:solidFill>
                <a:latin typeface="Calibri" panose="020F0502020204030204"/>
              </a:rPr>
              <a:t>Διαφάνεια &amp; Επικοινωνία των Προγραμμάτων: Υποχρεώσεις Διαχειριστικής Αρχής</a:t>
            </a:r>
          </a:p>
          <a:p>
            <a:endParaRPr lang="el-GR" sz="4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1019175" lvl="8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Δημιουργία</a:t>
            </a:r>
            <a:r>
              <a:rPr lang="el-GR" sz="3600" b="1" dirty="0">
                <a:solidFill>
                  <a:schemeClr val="bg1"/>
                </a:solidFill>
              </a:rPr>
              <a:t> </a:t>
            </a:r>
            <a:r>
              <a:rPr lang="el-GR" sz="3600" b="1" dirty="0" err="1">
                <a:solidFill>
                  <a:schemeClr val="bg1"/>
                </a:solidFill>
              </a:rPr>
              <a:t>ιστότοπου</a:t>
            </a:r>
            <a:r>
              <a:rPr lang="el-GR" sz="3600" b="1" dirty="0">
                <a:solidFill>
                  <a:schemeClr val="bg1"/>
                </a:solidFill>
              </a:rPr>
              <a:t> </a:t>
            </a:r>
            <a:r>
              <a:rPr lang="el-GR" sz="3600" dirty="0">
                <a:solidFill>
                  <a:schemeClr val="bg1"/>
                </a:solidFill>
              </a:rPr>
              <a:t>(6 μήνες </a:t>
            </a:r>
            <a:r>
              <a:rPr lang="el-GR" sz="4000" b="1" dirty="0">
                <a:solidFill>
                  <a:schemeClr val="bg1"/>
                </a:solidFill>
                <a:latin typeface="Calibri" panose="020F0502020204030204"/>
              </a:rPr>
              <a:t>από</a:t>
            </a:r>
            <a:r>
              <a:rPr lang="el-GR" sz="3600" dirty="0">
                <a:solidFill>
                  <a:schemeClr val="bg1"/>
                </a:solidFill>
              </a:rPr>
              <a:t> την έγκριση του Προγράμματος)</a:t>
            </a: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Χρονοπρογραμματισμός Προσκλήσεων</a:t>
            </a: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Λίστα</a:t>
            </a:r>
            <a:r>
              <a:rPr lang="el-GR" sz="3600" dirty="0">
                <a:solidFill>
                  <a:schemeClr val="bg1"/>
                </a:solidFill>
              </a:rPr>
              <a:t> των </a:t>
            </a:r>
            <a:r>
              <a:rPr lang="el-GR" sz="3600" b="1" dirty="0">
                <a:solidFill>
                  <a:schemeClr val="bg1"/>
                </a:solidFill>
              </a:rPr>
              <a:t>πράξεων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</a:rPr>
              <a:t>Διαθεσιμότητα</a:t>
            </a:r>
            <a:r>
              <a:rPr lang="el-GR" sz="3600" dirty="0">
                <a:solidFill>
                  <a:schemeClr val="bg1"/>
                </a:solidFill>
              </a:rPr>
              <a:t> επικοινωνιακού </a:t>
            </a:r>
            <a:r>
              <a:rPr lang="el-GR" sz="3600" b="1" dirty="0">
                <a:solidFill>
                  <a:schemeClr val="bg1"/>
                </a:solidFill>
              </a:rPr>
              <a:t>υλικού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E9FC909-7757-1BC7-4AF7-706805E00571}"/>
              </a:ext>
            </a:extLst>
          </p:cNvPr>
          <p:cNvSpPr/>
          <p:nvPr/>
        </p:nvSpPr>
        <p:spPr>
          <a:xfrm>
            <a:off x="1115612" y="8224148"/>
            <a:ext cx="19150817" cy="3850673"/>
          </a:xfrm>
          <a:prstGeom prst="ellipse">
            <a:avLst/>
          </a:prstGeom>
          <a:solidFill>
            <a:srgbClr val="249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4000" u="sng" spc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ΕΠΙΠΛΕΟΝ</a:t>
            </a:r>
          </a:p>
          <a:p>
            <a:pPr algn="ctr"/>
            <a:r>
              <a:rPr lang="el-GR" sz="4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 δεδομένα διαδικτυακού τόπου παρέχονται στην Ευρωπαϊκή Επιτροπή σε </a:t>
            </a:r>
            <a:r>
              <a:rPr lang="el-GR" sz="4000" b="1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ανοικτό αρχείο για </a:t>
            </a:r>
            <a:r>
              <a:rPr lang="el-GR" sz="40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ταξινόμηση, αναζήτηση, εξαγωγή, σύγκριση, επαναχρησιμοποίηση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50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087B929-60E5-B0E2-C75C-BD2269938DFA}"/>
              </a:ext>
            </a:extLst>
          </p:cNvPr>
          <p:cNvSpPr/>
          <p:nvPr/>
        </p:nvSpPr>
        <p:spPr>
          <a:xfrm>
            <a:off x="1190624" y="2427324"/>
            <a:ext cx="18885160" cy="5985155"/>
          </a:xfrm>
          <a:prstGeom prst="rect">
            <a:avLst/>
          </a:prstGeom>
          <a:solidFill>
            <a:srgbClr val="249DDA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solidFill>
                  <a:schemeClr val="bg1"/>
                </a:solidFill>
                <a:latin typeface="Calibri" panose="020F0502020204030204"/>
              </a:rPr>
              <a:t>Διαφάνεια και Επικοινωνία των Προγραμμάτων:</a:t>
            </a:r>
            <a:r>
              <a:rPr lang="el-GR" sz="4000" dirty="0">
                <a:solidFill>
                  <a:schemeClr val="bg1"/>
                </a:solidFill>
              </a:rPr>
              <a:t> </a:t>
            </a:r>
            <a:r>
              <a:rPr lang="el-GR" sz="4000" dirty="0">
                <a:solidFill>
                  <a:schemeClr val="bg1"/>
                </a:solidFill>
                <a:latin typeface="EUAlbertina"/>
              </a:rPr>
              <a:t>Ευθύνες των </a:t>
            </a:r>
            <a:r>
              <a:rPr lang="el-GR" sz="4000" b="1" dirty="0">
                <a:solidFill>
                  <a:schemeClr val="bg1"/>
                </a:solidFill>
                <a:latin typeface="EUAlbertina"/>
              </a:rPr>
              <a:t>Δικαιούχων</a:t>
            </a:r>
          </a:p>
          <a:p>
            <a:endParaRPr lang="el-GR" sz="4000" dirty="0">
              <a:solidFill>
                <a:schemeClr val="bg1"/>
              </a:solidFill>
              <a:latin typeface="EUAlbertina"/>
            </a:endParaRP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dirty="0" err="1">
                <a:solidFill>
                  <a:schemeClr val="bg1"/>
                </a:solidFill>
              </a:rPr>
              <a:t>Ιστότοπος</a:t>
            </a:r>
            <a:r>
              <a:rPr lang="el-GR" sz="3600" dirty="0">
                <a:solidFill>
                  <a:schemeClr val="bg1"/>
                </a:solidFill>
              </a:rPr>
              <a:t> / Μέσα Κοινωνικής Δικτύωσης: προβολή συγχρηματοδοτούμενων πράξεων</a:t>
            </a:r>
            <a:endParaRPr lang="en-US" sz="3600" dirty="0">
              <a:solidFill>
                <a:schemeClr val="bg1"/>
              </a:solidFill>
            </a:endParaRPr>
          </a:p>
          <a:p>
            <a:pPr marL="1019175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Ανάρτηση πινακίδων &amp; αναμνηστικών πλακών για πράξεις &gt; 500.000</a:t>
            </a:r>
            <a:r>
              <a:rPr lang="en-US" sz="3600" dirty="0">
                <a:solidFill>
                  <a:schemeClr val="bg1"/>
                </a:solidFill>
              </a:rPr>
              <a:t> €</a:t>
            </a:r>
          </a:p>
          <a:p>
            <a:pPr marL="1019175" lvl="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Αφισών ελάχιστου μεγέθους Α3 / ηλεκτρονικές εικόνες για πράξεις &lt; 500.000</a:t>
            </a:r>
            <a:r>
              <a:rPr lang="en-US" sz="3600" dirty="0">
                <a:solidFill>
                  <a:schemeClr val="bg1"/>
                </a:solidFill>
              </a:rPr>
              <a:t> €</a:t>
            </a:r>
            <a:endParaRPr lang="el-GR" sz="3600" dirty="0">
              <a:solidFill>
                <a:schemeClr val="bg1"/>
              </a:solidFill>
            </a:endParaRPr>
          </a:p>
          <a:p>
            <a:pPr marL="1019175" lvl="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Διοργάνωση </a:t>
            </a:r>
            <a:r>
              <a:rPr lang="el-GR" sz="3600" dirty="0" err="1">
                <a:solidFill>
                  <a:schemeClr val="bg1"/>
                </a:solidFill>
              </a:rPr>
              <a:t>εκδήλωσηε</a:t>
            </a:r>
            <a:r>
              <a:rPr lang="el-GR" sz="3600" dirty="0">
                <a:solidFill>
                  <a:schemeClr val="bg1"/>
                </a:solidFill>
              </a:rPr>
              <a:t> ή δραστηριότητα επικοινωνίας για πράξεις &gt; 10 εκ.</a:t>
            </a:r>
            <a:r>
              <a:rPr lang="en-US" sz="3600" dirty="0">
                <a:solidFill>
                  <a:schemeClr val="bg1"/>
                </a:solidFill>
              </a:rPr>
              <a:t> €</a:t>
            </a:r>
            <a:endParaRPr lang="el-GR" sz="3600" dirty="0">
              <a:solidFill>
                <a:schemeClr val="bg1"/>
              </a:solidFill>
            </a:endParaRPr>
          </a:p>
          <a:p>
            <a:pPr marL="1019175" lvl="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</a:rPr>
              <a:t>Παροχή </a:t>
            </a:r>
            <a:r>
              <a:rPr lang="el-GR" sz="3600" dirty="0" err="1">
                <a:solidFill>
                  <a:schemeClr val="bg1"/>
                </a:solidFill>
              </a:rPr>
              <a:t>προσβάσιμης</a:t>
            </a:r>
            <a:r>
              <a:rPr lang="el-GR" sz="3600" dirty="0">
                <a:solidFill>
                  <a:schemeClr val="bg1"/>
                </a:solidFill>
              </a:rPr>
              <a:t> πληροφόρησης στα άτομα με αναπηρία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E9FC909-7757-1BC7-4AF7-706805E00571}"/>
              </a:ext>
            </a:extLst>
          </p:cNvPr>
          <p:cNvSpPr/>
          <p:nvPr/>
        </p:nvSpPr>
        <p:spPr>
          <a:xfrm>
            <a:off x="1115612" y="8997696"/>
            <a:ext cx="19150817" cy="3077126"/>
          </a:xfrm>
          <a:prstGeom prst="ellipse">
            <a:avLst/>
          </a:prstGeom>
          <a:solidFill>
            <a:srgbClr val="249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6000" u="sng" spc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Albertina"/>
              </a:rPr>
              <a:t>ΠΡΟΣΟΧΗ</a:t>
            </a:r>
          </a:p>
          <a:p>
            <a:pPr algn="ctr"/>
            <a:r>
              <a:rPr lang="el-GR" sz="4000" i="1" u="sng" dirty="0">
                <a:solidFill>
                  <a:schemeClr val="bg1"/>
                </a:solidFill>
                <a:latin typeface="EUAlbertina"/>
              </a:rPr>
              <a:t>Η μη τήρηση των υποχρεώσεων οδηγεί σε διόρθωση έως 3 %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859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52F4B6F-B25D-D979-EA5A-4C09478211E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821193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1. ΠΛΑΙΣΙΟ: Κανονισμός 1060/2021</a:t>
            </a:r>
            <a:endParaRPr lang="el-GR" kern="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4DECFD9-54A5-A61C-86B1-424D3BE0DC8F}"/>
              </a:ext>
            </a:extLst>
          </p:cNvPr>
          <p:cNvSpPr/>
          <p:nvPr/>
        </p:nvSpPr>
        <p:spPr>
          <a:xfrm>
            <a:off x="1143779" y="2255003"/>
            <a:ext cx="21951980" cy="9722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4000" b="1" dirty="0">
                <a:solidFill>
                  <a:srgbClr val="F9F9F9"/>
                </a:solidFill>
              </a:rPr>
              <a:t>Τεχνικές Προδιαγραφές</a:t>
            </a:r>
          </a:p>
          <a:p>
            <a:pPr marL="801688" indent="93663">
              <a:lnSpc>
                <a:spcPct val="150000"/>
              </a:lnSpc>
            </a:pPr>
            <a:r>
              <a:rPr lang="el-GR" sz="4000" dirty="0">
                <a:solidFill>
                  <a:srgbClr val="F9F9F9"/>
                </a:solidFill>
              </a:rPr>
              <a:t>Το </a:t>
            </a:r>
            <a:r>
              <a:rPr lang="en-US" sz="4000" dirty="0">
                <a:solidFill>
                  <a:srgbClr val="F9F9F9"/>
                </a:solidFill>
              </a:rPr>
              <a:t>“</a:t>
            </a:r>
            <a:r>
              <a:rPr lang="el-GR" sz="4000" dirty="0">
                <a:solidFill>
                  <a:srgbClr val="F9F9F9"/>
                </a:solidFill>
              </a:rPr>
              <a:t>έμβλημα</a:t>
            </a:r>
            <a:r>
              <a:rPr lang="en-US" sz="4000" dirty="0">
                <a:solidFill>
                  <a:srgbClr val="F9F9F9"/>
                </a:solidFill>
              </a:rPr>
              <a:t>” </a:t>
            </a:r>
            <a:r>
              <a:rPr lang="el-GR" sz="4000" dirty="0">
                <a:solidFill>
                  <a:srgbClr val="F9F9F9"/>
                </a:solidFill>
              </a:rPr>
              <a:t>της Ε.Ε. αναρτάται:</a:t>
            </a:r>
          </a:p>
          <a:p>
            <a:pPr marL="1530350" lvl="2" indent="-635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srgbClr val="F9F9F9"/>
                </a:solidFill>
              </a:rPr>
              <a:t>σε</a:t>
            </a:r>
            <a:r>
              <a:rPr lang="el-GR" sz="4000" b="1" dirty="0">
                <a:solidFill>
                  <a:srgbClr val="F9F9F9"/>
                </a:solidFill>
              </a:rPr>
              <a:t> εμφανές σημείο </a:t>
            </a:r>
          </a:p>
          <a:p>
            <a:pPr marL="1530350" lvl="2" indent="-635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4000" b="1" dirty="0">
                <a:solidFill>
                  <a:srgbClr val="F9F9F9"/>
                </a:solidFill>
              </a:rPr>
              <a:t>σε κάθε </a:t>
            </a:r>
            <a:r>
              <a:rPr lang="el-GR" sz="4000" dirty="0">
                <a:solidFill>
                  <a:srgbClr val="F9F9F9"/>
                </a:solidFill>
              </a:rPr>
              <a:t>είδους</a:t>
            </a:r>
            <a:r>
              <a:rPr lang="el-GR" sz="4000" b="1" dirty="0">
                <a:solidFill>
                  <a:srgbClr val="F9F9F9"/>
                </a:solidFill>
              </a:rPr>
              <a:t> επικοινωνιακό υλικό</a:t>
            </a:r>
            <a:endParaRPr lang="el-GR" sz="4000" dirty="0">
              <a:solidFill>
                <a:srgbClr val="F9F9F9"/>
              </a:solidFill>
            </a:endParaRPr>
          </a:p>
          <a:p>
            <a:pPr marL="1530350" lvl="2" indent="-635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srgbClr val="F9F9F9"/>
                </a:solidFill>
              </a:rPr>
              <a:t>συνοδευόμενο από αναφορά «</a:t>
            </a:r>
            <a:r>
              <a:rPr lang="el-GR" sz="4000" b="1" dirty="0">
                <a:solidFill>
                  <a:srgbClr val="F9F9F9"/>
                </a:solidFill>
              </a:rPr>
              <a:t>Με τη συγχρηματοδότηση της Ευρωπαϊκής Ένωσης</a:t>
            </a:r>
            <a:r>
              <a:rPr lang="el-GR" sz="4000" dirty="0">
                <a:solidFill>
                  <a:srgbClr val="F9F9F9"/>
                </a:solidFill>
              </a:rPr>
              <a:t>»</a:t>
            </a:r>
          </a:p>
          <a:p>
            <a:pPr marL="1530350" lvl="2" indent="-635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srgbClr val="F9F9F9"/>
                </a:solidFill>
              </a:rPr>
              <a:t>με</a:t>
            </a:r>
            <a:r>
              <a:rPr lang="el-GR" sz="4000" b="1" dirty="0">
                <a:solidFill>
                  <a:srgbClr val="F9F9F9"/>
                </a:solidFill>
              </a:rPr>
              <a:t> συγκεκριμένες τεχνικές προδιαγραφές </a:t>
            </a:r>
            <a:r>
              <a:rPr lang="el-GR" sz="4000" dirty="0">
                <a:solidFill>
                  <a:srgbClr val="F9F9F9"/>
                </a:solidFill>
              </a:rPr>
              <a:t>(χρώματα, γραμματοσειρά, μέγεθος)</a:t>
            </a:r>
          </a:p>
          <a:p>
            <a:pPr marL="1530350" lvl="4" indent="-635000"/>
            <a:endParaRPr lang="el-GR" sz="4000" dirty="0">
              <a:solidFill>
                <a:schemeClr val="tx1"/>
              </a:solidFill>
              <a:latin typeface="EUAlbertina"/>
            </a:endParaRPr>
          </a:p>
          <a:p>
            <a:pPr lvl="4"/>
            <a:endParaRPr lang="el-GR" sz="4000" b="1" dirty="0">
              <a:solidFill>
                <a:srgbClr val="000000"/>
              </a:solidFill>
              <a:latin typeface="EUAlbertina"/>
            </a:endParaRPr>
          </a:p>
          <a:p>
            <a:r>
              <a:rPr lang="el-GR" sz="4000" b="1" dirty="0">
                <a:solidFill>
                  <a:srgbClr val="000000"/>
                </a:solidFill>
                <a:latin typeface="EUAlbertina"/>
              </a:rPr>
              <a:t> </a:t>
            </a: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  <a:p>
            <a:pPr algn="ctr"/>
            <a:endParaRPr lang="el-GR" sz="4000" b="1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73C82-9D13-F302-6391-16CD2BC8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614" y="8593489"/>
            <a:ext cx="6344817" cy="28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8994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10616</TotalTime>
  <Words>836</Words>
  <Application>Microsoft Office PowerPoint</Application>
  <PresentationFormat>Προσαρμογή</PresentationFormat>
  <Paragraphs>166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EUAlbertina</vt:lpstr>
      <vt:lpstr>Segoe UI Black</vt:lpstr>
      <vt:lpstr>Trebuchet MS</vt:lpstr>
      <vt:lpstr>Wingdings</vt:lpstr>
      <vt:lpstr>Προσαρμοσμένη σχεδίαση</vt:lpstr>
      <vt:lpstr>1_Προσαρμοσμένη σχεδίαση</vt:lpstr>
      <vt:lpstr>base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Τζούλια Χρυσού</cp:lastModifiedBy>
  <cp:revision>173</cp:revision>
  <dcterms:created xsi:type="dcterms:W3CDTF">2022-06-03T15:25:51Z</dcterms:created>
  <dcterms:modified xsi:type="dcterms:W3CDTF">2022-11-28T09:33:19Z</dcterms:modified>
</cp:coreProperties>
</file>